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media/image6.jpg" ContentType="image/png"/>
  <Override PartName="/ppt/media/image9.jpg" ContentType="image/png"/>
  <Override PartName="/ppt/media/image11.jpg" ContentType="image/png"/>
  <Override PartName="/ppt/media/image12.jpg" ContentType="image/png"/>
  <Override PartName="/ppt/media/image13.jpg" ContentType="image/png"/>
  <Override PartName="/ppt/media/image41.jpg" ContentType="image/png"/>
  <Override PartName="/ppt/media/image46.jpg" ContentType="image/png"/>
  <Override PartName="/ppt/notesSlides/notesSlide1.xml" ContentType="application/vnd.openxmlformats-officedocument.presentationml.notesSlide+xml"/>
  <Override PartName="/ppt/media/image49.jpg" ContentType="image/png"/>
  <Override PartName="/ppt/media/image53.jp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115.jpg" ContentType="image/png"/>
  <Override PartName="/ppt/media/image138.jpg" ContentType="image/png"/>
  <Override PartName="/ppt/media/image139.jpg" ContentType="image/png"/>
  <Override PartName="/ppt/media/image140.jpg" ContentType="image/png"/>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84" r:id="rId2"/>
    <p:sldId id="263" r:id="rId3"/>
    <p:sldId id="257" r:id="rId4"/>
    <p:sldId id="258" r:id="rId5"/>
    <p:sldId id="259" r:id="rId6"/>
    <p:sldId id="260" r:id="rId7"/>
    <p:sldId id="261" r:id="rId8"/>
    <p:sldId id="264" r:id="rId9"/>
    <p:sldId id="265" r:id="rId10"/>
    <p:sldId id="267" r:id="rId11"/>
    <p:sldId id="271" r:id="rId12"/>
    <p:sldId id="268" r:id="rId13"/>
    <p:sldId id="270" r:id="rId14"/>
    <p:sldId id="272" r:id="rId15"/>
    <p:sldId id="273" r:id="rId16"/>
    <p:sldId id="276" r:id="rId17"/>
    <p:sldId id="275" r:id="rId18"/>
    <p:sldId id="274" r:id="rId19"/>
    <p:sldId id="277" r:id="rId20"/>
    <p:sldId id="278" r:id="rId21"/>
    <p:sldId id="279" r:id="rId22"/>
    <p:sldId id="282" r:id="rId23"/>
    <p:sldId id="283" r:id="rId24"/>
    <p:sldId id="285" r:id="rId25"/>
    <p:sldId id="289" r:id="rId26"/>
    <p:sldId id="288" r:id="rId27"/>
    <p:sldId id="287" r:id="rId28"/>
    <p:sldId id="309" r:id="rId29"/>
    <p:sldId id="290" r:id="rId30"/>
    <p:sldId id="292" r:id="rId31"/>
    <p:sldId id="296" r:id="rId32"/>
    <p:sldId id="291" r:id="rId33"/>
    <p:sldId id="297" r:id="rId34"/>
    <p:sldId id="298" r:id="rId35"/>
    <p:sldId id="299" r:id="rId36"/>
    <p:sldId id="304" r:id="rId37"/>
    <p:sldId id="300" r:id="rId38"/>
    <p:sldId id="301" r:id="rId39"/>
    <p:sldId id="302" r:id="rId40"/>
    <p:sldId id="303" r:id="rId41"/>
    <p:sldId id="306" r:id="rId42"/>
    <p:sldId id="307" r:id="rId43"/>
    <p:sldId id="308" r:id="rId44"/>
    <p:sldId id="305" r:id="rId45"/>
    <p:sldId id="311" r:id="rId46"/>
    <p:sldId id="316" r:id="rId47"/>
    <p:sldId id="310" r:id="rId48"/>
    <p:sldId id="313" r:id="rId49"/>
    <p:sldId id="314" r:id="rId50"/>
    <p:sldId id="315" r:id="rId51"/>
    <p:sldId id="312" r:id="rId52"/>
    <p:sldId id="317" r:id="rId53"/>
    <p:sldId id="318" r:id="rId54"/>
    <p:sldId id="319" r:id="rId55"/>
    <p:sldId id="320" r:id="rId56"/>
    <p:sldId id="321" r:id="rId57"/>
    <p:sldId id="322" r:id="rId58"/>
    <p:sldId id="325" r:id="rId59"/>
    <p:sldId id="324" r:id="rId60"/>
    <p:sldId id="323" r:id="rId61"/>
    <p:sldId id="326" r:id="rId62"/>
    <p:sldId id="327" r:id="rId63"/>
    <p:sldId id="328" r:id="rId64"/>
    <p:sldId id="329" r:id="rId65"/>
    <p:sldId id="330" r:id="rId6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2024.9.13" id="{18391C66-AB23-4A2F-B1DB-CFA89A70C299}">
          <p14:sldIdLst>
            <p14:sldId id="284"/>
            <p14:sldId id="263"/>
            <p14:sldId id="257"/>
            <p14:sldId id="258"/>
            <p14:sldId id="259"/>
            <p14:sldId id="260"/>
            <p14:sldId id="261"/>
            <p14:sldId id="264"/>
            <p14:sldId id="265"/>
            <p14:sldId id="267"/>
            <p14:sldId id="271"/>
            <p14:sldId id="268"/>
            <p14:sldId id="270"/>
            <p14:sldId id="272"/>
            <p14:sldId id="273"/>
            <p14:sldId id="276"/>
            <p14:sldId id="275"/>
            <p14:sldId id="274"/>
            <p14:sldId id="277"/>
            <p14:sldId id="278"/>
            <p14:sldId id="279"/>
            <p14:sldId id="282"/>
            <p14:sldId id="283"/>
            <p14:sldId id="285"/>
            <p14:sldId id="289"/>
            <p14:sldId id="288"/>
            <p14:sldId id="287"/>
          </p14:sldIdLst>
        </p14:section>
        <p14:section name="2024.9.20" id="{CE3EAE9A-64D6-4598-B84B-0BAF9CB1AB68}">
          <p14:sldIdLst>
            <p14:sldId id="309"/>
            <p14:sldId id="290"/>
            <p14:sldId id="292"/>
            <p14:sldId id="296"/>
            <p14:sldId id="291"/>
            <p14:sldId id="297"/>
            <p14:sldId id="298"/>
            <p14:sldId id="299"/>
            <p14:sldId id="304"/>
            <p14:sldId id="300"/>
            <p14:sldId id="301"/>
            <p14:sldId id="302"/>
            <p14:sldId id="303"/>
            <p14:sldId id="306"/>
            <p14:sldId id="307"/>
            <p14:sldId id="308"/>
            <p14:sldId id="305"/>
          </p14:sldIdLst>
        </p14:section>
        <p14:section name="2024.9.27" id="{1F89810E-7F49-4E8B-95CD-1C978A28C333}">
          <p14:sldIdLst>
            <p14:sldId id="311"/>
            <p14:sldId id="316"/>
            <p14:sldId id="310"/>
            <p14:sldId id="313"/>
            <p14:sldId id="314"/>
            <p14:sldId id="315"/>
            <p14:sldId id="312"/>
            <p14:sldId id="317"/>
            <p14:sldId id="318"/>
            <p14:sldId id="319"/>
            <p14:sldId id="320"/>
            <p14:sldId id="321"/>
            <p14:sldId id="322"/>
            <p14:sldId id="325"/>
            <p14:sldId id="324"/>
            <p14:sldId id="323"/>
          </p14:sldIdLst>
        </p14:section>
        <p14:section name="2024.10.11" id="{228F42D6-03E5-41FF-8B7D-183C035BFA83}">
          <p14:sldIdLst>
            <p14:sldId id="326"/>
            <p14:sldId id="327"/>
            <p14:sldId id="328"/>
            <p14:sldId id="329"/>
            <p14:sldId id="33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2D69"/>
    <a:srgbClr val="FF0000"/>
    <a:srgbClr val="FFE4AF"/>
    <a:srgbClr val="00DA00"/>
    <a:srgbClr val="00FF00"/>
    <a:srgbClr val="293F29"/>
    <a:srgbClr val="1E1DC3"/>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97" autoAdjust="0"/>
    <p:restoredTop sz="94660"/>
  </p:normalViewPr>
  <p:slideViewPr>
    <p:cSldViewPr snapToGrid="0">
      <p:cViewPr varScale="1">
        <p:scale>
          <a:sx n="116" d="100"/>
          <a:sy n="116" d="100"/>
        </p:scale>
        <p:origin x="638"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19416B-10F4-4C4C-ABDC-E8A94CF848DC}" type="datetimeFigureOut">
              <a:rPr lang="zh-CN" altLang="en-US" smtClean="0"/>
              <a:t>2024/10/11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60B547-91BE-45A9-B90A-AA1E5A6BB1AC}" type="slidenum">
              <a:rPr lang="zh-CN" altLang="en-US" smtClean="0"/>
              <a:t>‹#›</a:t>
            </a:fld>
            <a:endParaRPr lang="zh-CN" altLang="en-US"/>
          </a:p>
        </p:txBody>
      </p:sp>
    </p:spTree>
    <p:extLst>
      <p:ext uri="{BB962C8B-B14F-4D97-AF65-F5344CB8AC3E}">
        <p14:creationId xmlns:p14="http://schemas.microsoft.com/office/powerpoint/2010/main" val="145624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60B547-91BE-45A9-B90A-AA1E5A6BB1AC}" type="slidenum">
              <a:rPr lang="zh-CN" altLang="en-US" smtClean="0"/>
              <a:t>20</a:t>
            </a:fld>
            <a:endParaRPr lang="zh-CN" altLang="en-US"/>
          </a:p>
        </p:txBody>
      </p:sp>
    </p:spTree>
    <p:extLst>
      <p:ext uri="{BB962C8B-B14F-4D97-AF65-F5344CB8AC3E}">
        <p14:creationId xmlns:p14="http://schemas.microsoft.com/office/powerpoint/2010/main" val="2436882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C9328-841E-D45F-EFB7-16F36A93CC4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CE499EC-96F6-E68C-6565-9E3809328BA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767A16F-CC91-873E-8300-936A1D46266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871153F-8626-CCC1-782B-465E85C3BFED}"/>
              </a:ext>
            </a:extLst>
          </p:cNvPr>
          <p:cNvSpPr>
            <a:spLocks noGrp="1"/>
          </p:cNvSpPr>
          <p:nvPr>
            <p:ph type="sldNum" sz="quarter" idx="5"/>
          </p:nvPr>
        </p:nvSpPr>
        <p:spPr/>
        <p:txBody>
          <a:bodyPr/>
          <a:lstStyle/>
          <a:p>
            <a:fld id="{E860B547-91BE-45A9-B90A-AA1E5A6BB1AC}" type="slidenum">
              <a:rPr lang="zh-CN" altLang="en-US" smtClean="0"/>
              <a:t>21</a:t>
            </a:fld>
            <a:endParaRPr lang="zh-CN" altLang="en-US"/>
          </a:p>
        </p:txBody>
      </p:sp>
    </p:spTree>
    <p:extLst>
      <p:ext uri="{BB962C8B-B14F-4D97-AF65-F5344CB8AC3E}">
        <p14:creationId xmlns:p14="http://schemas.microsoft.com/office/powerpoint/2010/main" val="863728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39DCA-2918-4749-8261-21EDB67F0C7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5C10629-2A1C-C3EB-4996-499D62938FE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C58301-BF45-040A-4649-DD3583AC514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3754F2D-41DB-BC26-A1D2-FC6049657F3C}"/>
              </a:ext>
            </a:extLst>
          </p:cNvPr>
          <p:cNvSpPr>
            <a:spLocks noGrp="1"/>
          </p:cNvSpPr>
          <p:nvPr>
            <p:ph type="sldNum" sz="quarter" idx="5"/>
          </p:nvPr>
        </p:nvSpPr>
        <p:spPr/>
        <p:txBody>
          <a:bodyPr/>
          <a:lstStyle/>
          <a:p>
            <a:fld id="{E860B547-91BE-45A9-B90A-AA1E5A6BB1AC}" type="slidenum">
              <a:rPr lang="zh-CN" altLang="en-US" smtClean="0"/>
              <a:t>22</a:t>
            </a:fld>
            <a:endParaRPr lang="zh-CN" altLang="en-US"/>
          </a:p>
        </p:txBody>
      </p:sp>
    </p:spTree>
    <p:extLst>
      <p:ext uri="{BB962C8B-B14F-4D97-AF65-F5344CB8AC3E}">
        <p14:creationId xmlns:p14="http://schemas.microsoft.com/office/powerpoint/2010/main" val="4036546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287B8-5CA7-6538-2410-85AA30B2AFC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8B1A806-3219-1167-A430-9F7E490E2F9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4B178D1-D2A2-FD21-538B-12BC6F9AB28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65C655D-23F3-CF42-C20E-B4A1C3985ECF}"/>
              </a:ext>
            </a:extLst>
          </p:cNvPr>
          <p:cNvSpPr>
            <a:spLocks noGrp="1"/>
          </p:cNvSpPr>
          <p:nvPr>
            <p:ph type="sldNum" sz="quarter" idx="5"/>
          </p:nvPr>
        </p:nvSpPr>
        <p:spPr/>
        <p:txBody>
          <a:bodyPr/>
          <a:lstStyle/>
          <a:p>
            <a:fld id="{E860B547-91BE-45A9-B90A-AA1E5A6BB1AC}" type="slidenum">
              <a:rPr lang="zh-CN" altLang="en-US" smtClean="0"/>
              <a:t>23</a:t>
            </a:fld>
            <a:endParaRPr lang="zh-CN" altLang="en-US"/>
          </a:p>
        </p:txBody>
      </p:sp>
    </p:spTree>
    <p:extLst>
      <p:ext uri="{BB962C8B-B14F-4D97-AF65-F5344CB8AC3E}">
        <p14:creationId xmlns:p14="http://schemas.microsoft.com/office/powerpoint/2010/main" val="3031841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8D10D-5A72-306A-23D4-E0800EEF476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232CBF7-06A4-489B-3518-EF651D29E58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B683665-C7AD-D628-DAA9-4E6B112D61C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CF5BC52-243E-64A6-E7CF-F7C4312FA41D}"/>
              </a:ext>
            </a:extLst>
          </p:cNvPr>
          <p:cNvSpPr>
            <a:spLocks noGrp="1"/>
          </p:cNvSpPr>
          <p:nvPr>
            <p:ph type="sldNum" sz="quarter" idx="5"/>
          </p:nvPr>
        </p:nvSpPr>
        <p:spPr/>
        <p:txBody>
          <a:bodyPr/>
          <a:lstStyle/>
          <a:p>
            <a:fld id="{E860B547-91BE-45A9-B90A-AA1E5A6BB1AC}" type="slidenum">
              <a:rPr lang="zh-CN" altLang="en-US" smtClean="0"/>
              <a:t>24</a:t>
            </a:fld>
            <a:endParaRPr lang="zh-CN" altLang="en-US"/>
          </a:p>
        </p:txBody>
      </p:sp>
    </p:spTree>
    <p:extLst>
      <p:ext uri="{BB962C8B-B14F-4D97-AF65-F5344CB8AC3E}">
        <p14:creationId xmlns:p14="http://schemas.microsoft.com/office/powerpoint/2010/main" val="2859993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7C9E7-257D-C292-F9EF-6F1AD64FCE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3016487-8D4F-617A-0001-472E2FF249A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473256F-8430-08F0-F705-5FFB32CCC00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A5DA0CB-FAC0-83C2-6974-6985700FA327}"/>
              </a:ext>
            </a:extLst>
          </p:cNvPr>
          <p:cNvSpPr>
            <a:spLocks noGrp="1"/>
          </p:cNvSpPr>
          <p:nvPr>
            <p:ph type="sldNum" sz="quarter" idx="5"/>
          </p:nvPr>
        </p:nvSpPr>
        <p:spPr/>
        <p:txBody>
          <a:bodyPr/>
          <a:lstStyle/>
          <a:p>
            <a:fld id="{E860B547-91BE-45A9-B90A-AA1E5A6BB1AC}" type="slidenum">
              <a:rPr lang="zh-CN" altLang="en-US" smtClean="0"/>
              <a:t>27</a:t>
            </a:fld>
            <a:endParaRPr lang="zh-CN" altLang="en-US"/>
          </a:p>
        </p:txBody>
      </p:sp>
    </p:spTree>
    <p:extLst>
      <p:ext uri="{BB962C8B-B14F-4D97-AF65-F5344CB8AC3E}">
        <p14:creationId xmlns:p14="http://schemas.microsoft.com/office/powerpoint/2010/main" val="404043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38F24-2EA2-021E-BC56-5CF5028F776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B3817A4-F2AB-0E68-A2C9-124B40563A0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150AA88-95E8-90B2-9B53-4B5FB032DF7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9237EEA-851E-31E8-CF0F-17D622D68CE8}"/>
              </a:ext>
            </a:extLst>
          </p:cNvPr>
          <p:cNvSpPr>
            <a:spLocks noGrp="1"/>
          </p:cNvSpPr>
          <p:nvPr>
            <p:ph type="sldNum" sz="quarter" idx="5"/>
          </p:nvPr>
        </p:nvSpPr>
        <p:spPr/>
        <p:txBody>
          <a:bodyPr/>
          <a:lstStyle/>
          <a:p>
            <a:fld id="{E860B547-91BE-45A9-B90A-AA1E5A6BB1AC}" type="slidenum">
              <a:rPr lang="zh-CN" altLang="en-US" smtClean="0"/>
              <a:t>64</a:t>
            </a:fld>
            <a:endParaRPr lang="zh-CN" altLang="en-US"/>
          </a:p>
        </p:txBody>
      </p:sp>
    </p:spTree>
    <p:extLst>
      <p:ext uri="{BB962C8B-B14F-4D97-AF65-F5344CB8AC3E}">
        <p14:creationId xmlns:p14="http://schemas.microsoft.com/office/powerpoint/2010/main" val="1333054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E724A-D2E2-3EF7-FD5E-CC22352EF4E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D96BE2C-7F54-2083-A2C8-57C7864D700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A2DDF61-0979-4C0C-BA50-57A2C826AF9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5A404E3-2A1B-67A1-D1A9-E88EA92A8E66}"/>
              </a:ext>
            </a:extLst>
          </p:cNvPr>
          <p:cNvSpPr>
            <a:spLocks noGrp="1"/>
          </p:cNvSpPr>
          <p:nvPr>
            <p:ph type="sldNum" sz="quarter" idx="5"/>
          </p:nvPr>
        </p:nvSpPr>
        <p:spPr/>
        <p:txBody>
          <a:bodyPr/>
          <a:lstStyle/>
          <a:p>
            <a:fld id="{E860B547-91BE-45A9-B90A-AA1E5A6BB1AC}" type="slidenum">
              <a:rPr lang="zh-CN" altLang="en-US" smtClean="0"/>
              <a:t>65</a:t>
            </a:fld>
            <a:endParaRPr lang="zh-CN" altLang="en-US"/>
          </a:p>
        </p:txBody>
      </p:sp>
    </p:spTree>
    <p:extLst>
      <p:ext uri="{BB962C8B-B14F-4D97-AF65-F5344CB8AC3E}">
        <p14:creationId xmlns:p14="http://schemas.microsoft.com/office/powerpoint/2010/main" val="1679421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9.13">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E2A51FC-F614-D215-9095-4BA97DE4E3BA}"/>
              </a:ext>
            </a:extLst>
          </p:cNvPr>
          <p:cNvSpPr/>
          <p:nvPr userDrawn="1"/>
        </p:nvSpPr>
        <p:spPr>
          <a:xfrm>
            <a:off x="0" y="-10630"/>
            <a:ext cx="12191999" cy="680426"/>
          </a:xfrm>
          <a:prstGeom prst="rect">
            <a:avLst/>
          </a:prstGeom>
          <a:solidFill>
            <a:srgbClr val="0353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3" name="日期占位符 2">
            <a:extLst>
              <a:ext uri="{FF2B5EF4-FFF2-40B4-BE49-F238E27FC236}">
                <a16:creationId xmlns:a16="http://schemas.microsoft.com/office/drawing/2014/main" id="{207160E4-084D-00FF-B0F6-AA3406CF73E2}"/>
              </a:ext>
            </a:extLst>
          </p:cNvPr>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defRPr>
            </a:lvl1pPr>
          </a:lstStyle>
          <a:p>
            <a:fld id="{7CE432D0-2CBA-4502-ABF1-9911D2881F57}" type="datetimeFigureOut">
              <a:rPr lang="zh-CN" altLang="en-US" smtClean="0"/>
              <a:pPr/>
              <a:t>2024/10/11</a:t>
            </a:fld>
            <a:endParaRPr lang="zh-CN" altLang="en-US"/>
          </a:p>
        </p:txBody>
      </p:sp>
      <p:sp>
        <p:nvSpPr>
          <p:cNvPr id="4" name="页脚占位符 3">
            <a:extLst>
              <a:ext uri="{FF2B5EF4-FFF2-40B4-BE49-F238E27FC236}">
                <a16:creationId xmlns:a16="http://schemas.microsoft.com/office/drawing/2014/main" id="{AFCB0F04-34A8-D851-C82D-E39E88C77345}"/>
              </a:ext>
            </a:extLst>
          </p:cNvPr>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defRPr>
            </a:lvl1pPr>
          </a:lstStyle>
          <a:p>
            <a:endParaRPr lang="zh-CN" altLang="en-US"/>
          </a:p>
        </p:txBody>
      </p:sp>
      <p:sp>
        <p:nvSpPr>
          <p:cNvPr id="5" name="灯片编号占位符 4">
            <a:extLst>
              <a:ext uri="{FF2B5EF4-FFF2-40B4-BE49-F238E27FC236}">
                <a16:creationId xmlns:a16="http://schemas.microsoft.com/office/drawing/2014/main" id="{82B05023-3488-76CC-17C9-BA9DA7124A8D}"/>
              </a:ext>
            </a:extLst>
          </p:cNvPr>
          <p:cNvSpPr>
            <a:spLocks noGrp="1"/>
          </p:cNvSpPr>
          <p:nvPr>
            <p:ph type="sldNum" sz="quarter" idx="12"/>
          </p:nvPr>
        </p:nvSpPr>
        <p:spPr/>
        <p:txBody>
          <a:bodyPr/>
          <a:lstStyle>
            <a:lvl1pPr>
              <a:defRPr>
                <a:latin typeface="微软雅黑" panose="020B0503020204020204" pitchFamily="34" charset="-122"/>
                <a:ea typeface="微软雅黑" panose="020B0503020204020204" pitchFamily="34" charset="-122"/>
              </a:defRPr>
            </a:lvl1pPr>
          </a:lstStyle>
          <a:p>
            <a:fld id="{C1126A61-748B-4F55-8721-D0FADE06855B}" type="slidenum">
              <a:rPr lang="zh-CN" altLang="en-US" smtClean="0"/>
              <a:pPr/>
              <a:t>‹#›</a:t>
            </a:fld>
            <a:endParaRPr lang="zh-CN" altLang="en-US"/>
          </a:p>
        </p:txBody>
      </p:sp>
      <p:sp>
        <p:nvSpPr>
          <p:cNvPr id="9" name="标题 1">
            <a:extLst>
              <a:ext uri="{FF2B5EF4-FFF2-40B4-BE49-F238E27FC236}">
                <a16:creationId xmlns:a16="http://schemas.microsoft.com/office/drawing/2014/main" id="{A4218B16-7D0B-3E72-8C52-D9C9A5227822}"/>
              </a:ext>
            </a:extLst>
          </p:cNvPr>
          <p:cNvSpPr txBox="1">
            <a:spLocks/>
          </p:cNvSpPr>
          <p:nvPr userDrawn="1"/>
        </p:nvSpPr>
        <p:spPr>
          <a:xfrm>
            <a:off x="461863" y="296612"/>
            <a:ext cx="10308773" cy="383182"/>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endParaRPr lang="zh-CN" altLang="en-US" dirty="0"/>
          </a:p>
        </p:txBody>
      </p:sp>
      <p:sp>
        <p:nvSpPr>
          <p:cNvPr id="13" name="文本框 12">
            <a:extLst>
              <a:ext uri="{FF2B5EF4-FFF2-40B4-BE49-F238E27FC236}">
                <a16:creationId xmlns:a16="http://schemas.microsoft.com/office/drawing/2014/main" id="{65952853-BFD1-7A45-5354-8A56287C514D}"/>
              </a:ext>
            </a:extLst>
          </p:cNvPr>
          <p:cNvSpPr txBox="1"/>
          <p:nvPr userDrawn="1"/>
        </p:nvSpPr>
        <p:spPr>
          <a:xfrm>
            <a:off x="293912" y="98750"/>
            <a:ext cx="6096000" cy="461665"/>
          </a:xfrm>
          <a:prstGeom prst="rect">
            <a:avLst/>
          </a:prstGeom>
          <a:noFill/>
        </p:spPr>
        <p:txBody>
          <a:bodyPr wrap="square">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2024.9.13</a:t>
            </a:r>
          </a:p>
        </p:txBody>
      </p:sp>
    </p:spTree>
    <p:extLst>
      <p:ext uri="{BB962C8B-B14F-4D97-AF65-F5344CB8AC3E}">
        <p14:creationId xmlns:p14="http://schemas.microsoft.com/office/powerpoint/2010/main" val="2887526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9.20">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E2A51FC-F614-D215-9095-4BA97DE4E3BA}"/>
              </a:ext>
            </a:extLst>
          </p:cNvPr>
          <p:cNvSpPr/>
          <p:nvPr userDrawn="1"/>
        </p:nvSpPr>
        <p:spPr>
          <a:xfrm>
            <a:off x="0" y="-10630"/>
            <a:ext cx="12191999" cy="680426"/>
          </a:xfrm>
          <a:prstGeom prst="rect">
            <a:avLst/>
          </a:prstGeom>
          <a:solidFill>
            <a:srgbClr val="0353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3" name="日期占位符 2">
            <a:extLst>
              <a:ext uri="{FF2B5EF4-FFF2-40B4-BE49-F238E27FC236}">
                <a16:creationId xmlns:a16="http://schemas.microsoft.com/office/drawing/2014/main" id="{207160E4-084D-00FF-B0F6-AA3406CF73E2}"/>
              </a:ext>
            </a:extLst>
          </p:cNvPr>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defRPr>
            </a:lvl1pPr>
          </a:lstStyle>
          <a:p>
            <a:fld id="{7CE432D0-2CBA-4502-ABF1-9911D2881F57}" type="datetimeFigureOut">
              <a:rPr lang="zh-CN" altLang="en-US" smtClean="0"/>
              <a:pPr/>
              <a:t>2024/10/11</a:t>
            </a:fld>
            <a:endParaRPr lang="zh-CN" altLang="en-US"/>
          </a:p>
        </p:txBody>
      </p:sp>
      <p:sp>
        <p:nvSpPr>
          <p:cNvPr id="4" name="页脚占位符 3">
            <a:extLst>
              <a:ext uri="{FF2B5EF4-FFF2-40B4-BE49-F238E27FC236}">
                <a16:creationId xmlns:a16="http://schemas.microsoft.com/office/drawing/2014/main" id="{AFCB0F04-34A8-D851-C82D-E39E88C77345}"/>
              </a:ext>
            </a:extLst>
          </p:cNvPr>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defRPr>
            </a:lvl1pPr>
          </a:lstStyle>
          <a:p>
            <a:endParaRPr lang="zh-CN" altLang="en-US"/>
          </a:p>
        </p:txBody>
      </p:sp>
      <p:sp>
        <p:nvSpPr>
          <p:cNvPr id="5" name="灯片编号占位符 4">
            <a:extLst>
              <a:ext uri="{FF2B5EF4-FFF2-40B4-BE49-F238E27FC236}">
                <a16:creationId xmlns:a16="http://schemas.microsoft.com/office/drawing/2014/main" id="{82B05023-3488-76CC-17C9-BA9DA7124A8D}"/>
              </a:ext>
            </a:extLst>
          </p:cNvPr>
          <p:cNvSpPr>
            <a:spLocks noGrp="1"/>
          </p:cNvSpPr>
          <p:nvPr>
            <p:ph type="sldNum" sz="quarter" idx="12"/>
          </p:nvPr>
        </p:nvSpPr>
        <p:spPr/>
        <p:txBody>
          <a:bodyPr/>
          <a:lstStyle>
            <a:lvl1pPr>
              <a:defRPr>
                <a:latin typeface="微软雅黑" panose="020B0503020204020204" pitchFamily="34" charset="-122"/>
                <a:ea typeface="微软雅黑" panose="020B0503020204020204" pitchFamily="34" charset="-122"/>
              </a:defRPr>
            </a:lvl1pPr>
          </a:lstStyle>
          <a:p>
            <a:fld id="{C1126A61-748B-4F55-8721-D0FADE06855B}" type="slidenum">
              <a:rPr lang="zh-CN" altLang="en-US" smtClean="0"/>
              <a:pPr/>
              <a:t>‹#›</a:t>
            </a:fld>
            <a:endParaRPr lang="zh-CN" altLang="en-US"/>
          </a:p>
        </p:txBody>
      </p:sp>
      <p:sp>
        <p:nvSpPr>
          <p:cNvPr id="9" name="标题 1">
            <a:extLst>
              <a:ext uri="{FF2B5EF4-FFF2-40B4-BE49-F238E27FC236}">
                <a16:creationId xmlns:a16="http://schemas.microsoft.com/office/drawing/2014/main" id="{A4218B16-7D0B-3E72-8C52-D9C9A5227822}"/>
              </a:ext>
            </a:extLst>
          </p:cNvPr>
          <p:cNvSpPr txBox="1">
            <a:spLocks/>
          </p:cNvSpPr>
          <p:nvPr userDrawn="1"/>
        </p:nvSpPr>
        <p:spPr>
          <a:xfrm>
            <a:off x="461863" y="296612"/>
            <a:ext cx="10308773" cy="383182"/>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endParaRPr lang="zh-CN" altLang="en-US" dirty="0"/>
          </a:p>
        </p:txBody>
      </p:sp>
      <p:sp>
        <p:nvSpPr>
          <p:cNvPr id="13" name="文本框 12">
            <a:extLst>
              <a:ext uri="{FF2B5EF4-FFF2-40B4-BE49-F238E27FC236}">
                <a16:creationId xmlns:a16="http://schemas.microsoft.com/office/drawing/2014/main" id="{65952853-BFD1-7A45-5354-8A56287C514D}"/>
              </a:ext>
            </a:extLst>
          </p:cNvPr>
          <p:cNvSpPr txBox="1"/>
          <p:nvPr userDrawn="1"/>
        </p:nvSpPr>
        <p:spPr>
          <a:xfrm>
            <a:off x="293912" y="98750"/>
            <a:ext cx="6096000" cy="461665"/>
          </a:xfrm>
          <a:prstGeom prst="rect">
            <a:avLst/>
          </a:prstGeom>
          <a:noFill/>
        </p:spPr>
        <p:txBody>
          <a:bodyPr wrap="square">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2024.9.20</a:t>
            </a:r>
          </a:p>
        </p:txBody>
      </p:sp>
    </p:spTree>
    <p:extLst>
      <p:ext uri="{BB962C8B-B14F-4D97-AF65-F5344CB8AC3E}">
        <p14:creationId xmlns:p14="http://schemas.microsoft.com/office/powerpoint/2010/main" val="3767122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9.27">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E2A51FC-F614-D215-9095-4BA97DE4E3BA}"/>
              </a:ext>
            </a:extLst>
          </p:cNvPr>
          <p:cNvSpPr/>
          <p:nvPr userDrawn="1"/>
        </p:nvSpPr>
        <p:spPr>
          <a:xfrm>
            <a:off x="0" y="-10630"/>
            <a:ext cx="12191999" cy="680426"/>
          </a:xfrm>
          <a:prstGeom prst="rect">
            <a:avLst/>
          </a:prstGeom>
          <a:solidFill>
            <a:srgbClr val="0353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3" name="日期占位符 2">
            <a:extLst>
              <a:ext uri="{FF2B5EF4-FFF2-40B4-BE49-F238E27FC236}">
                <a16:creationId xmlns:a16="http://schemas.microsoft.com/office/drawing/2014/main" id="{207160E4-084D-00FF-B0F6-AA3406CF73E2}"/>
              </a:ext>
            </a:extLst>
          </p:cNvPr>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defRPr>
            </a:lvl1pPr>
          </a:lstStyle>
          <a:p>
            <a:fld id="{7CE432D0-2CBA-4502-ABF1-9911D2881F57}" type="datetimeFigureOut">
              <a:rPr lang="zh-CN" altLang="en-US" smtClean="0"/>
              <a:pPr/>
              <a:t>2024/10/11</a:t>
            </a:fld>
            <a:endParaRPr lang="zh-CN" altLang="en-US" dirty="0"/>
          </a:p>
        </p:txBody>
      </p:sp>
      <p:sp>
        <p:nvSpPr>
          <p:cNvPr id="4" name="页脚占位符 3">
            <a:extLst>
              <a:ext uri="{FF2B5EF4-FFF2-40B4-BE49-F238E27FC236}">
                <a16:creationId xmlns:a16="http://schemas.microsoft.com/office/drawing/2014/main" id="{AFCB0F04-34A8-D851-C82D-E39E88C77345}"/>
              </a:ext>
            </a:extLst>
          </p:cNvPr>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defRPr>
            </a:lvl1pPr>
          </a:lstStyle>
          <a:p>
            <a:endParaRPr lang="zh-CN" altLang="en-US"/>
          </a:p>
        </p:txBody>
      </p:sp>
      <p:sp>
        <p:nvSpPr>
          <p:cNvPr id="5" name="灯片编号占位符 4">
            <a:extLst>
              <a:ext uri="{FF2B5EF4-FFF2-40B4-BE49-F238E27FC236}">
                <a16:creationId xmlns:a16="http://schemas.microsoft.com/office/drawing/2014/main" id="{82B05023-3488-76CC-17C9-BA9DA7124A8D}"/>
              </a:ext>
            </a:extLst>
          </p:cNvPr>
          <p:cNvSpPr>
            <a:spLocks noGrp="1"/>
          </p:cNvSpPr>
          <p:nvPr>
            <p:ph type="sldNum" sz="quarter" idx="12"/>
          </p:nvPr>
        </p:nvSpPr>
        <p:spPr/>
        <p:txBody>
          <a:bodyPr/>
          <a:lstStyle>
            <a:lvl1pPr>
              <a:defRPr>
                <a:latin typeface="微软雅黑" panose="020B0503020204020204" pitchFamily="34" charset="-122"/>
                <a:ea typeface="微软雅黑" panose="020B0503020204020204" pitchFamily="34" charset="-122"/>
              </a:defRPr>
            </a:lvl1pPr>
          </a:lstStyle>
          <a:p>
            <a:fld id="{C1126A61-748B-4F55-8721-D0FADE06855B}" type="slidenum">
              <a:rPr lang="zh-CN" altLang="en-US" smtClean="0"/>
              <a:pPr/>
              <a:t>‹#›</a:t>
            </a:fld>
            <a:endParaRPr lang="zh-CN" altLang="en-US"/>
          </a:p>
        </p:txBody>
      </p:sp>
      <p:sp>
        <p:nvSpPr>
          <p:cNvPr id="9" name="标题 1">
            <a:extLst>
              <a:ext uri="{FF2B5EF4-FFF2-40B4-BE49-F238E27FC236}">
                <a16:creationId xmlns:a16="http://schemas.microsoft.com/office/drawing/2014/main" id="{A4218B16-7D0B-3E72-8C52-D9C9A5227822}"/>
              </a:ext>
            </a:extLst>
          </p:cNvPr>
          <p:cNvSpPr txBox="1">
            <a:spLocks/>
          </p:cNvSpPr>
          <p:nvPr userDrawn="1"/>
        </p:nvSpPr>
        <p:spPr>
          <a:xfrm>
            <a:off x="461863" y="296612"/>
            <a:ext cx="10308773" cy="383182"/>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endParaRPr lang="zh-CN" altLang="en-US" dirty="0"/>
          </a:p>
        </p:txBody>
      </p:sp>
      <p:sp>
        <p:nvSpPr>
          <p:cNvPr id="13" name="文本框 12">
            <a:extLst>
              <a:ext uri="{FF2B5EF4-FFF2-40B4-BE49-F238E27FC236}">
                <a16:creationId xmlns:a16="http://schemas.microsoft.com/office/drawing/2014/main" id="{65952853-BFD1-7A45-5354-8A56287C514D}"/>
              </a:ext>
            </a:extLst>
          </p:cNvPr>
          <p:cNvSpPr txBox="1"/>
          <p:nvPr userDrawn="1"/>
        </p:nvSpPr>
        <p:spPr>
          <a:xfrm>
            <a:off x="293912" y="98750"/>
            <a:ext cx="6096000" cy="461665"/>
          </a:xfrm>
          <a:prstGeom prst="rect">
            <a:avLst/>
          </a:prstGeom>
          <a:noFill/>
        </p:spPr>
        <p:txBody>
          <a:bodyPr wrap="square">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2024.9.27</a:t>
            </a:r>
          </a:p>
        </p:txBody>
      </p:sp>
    </p:spTree>
    <p:extLst>
      <p:ext uri="{BB962C8B-B14F-4D97-AF65-F5344CB8AC3E}">
        <p14:creationId xmlns:p14="http://schemas.microsoft.com/office/powerpoint/2010/main" val="352434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0.11">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E2A51FC-F614-D215-9095-4BA97DE4E3BA}"/>
              </a:ext>
            </a:extLst>
          </p:cNvPr>
          <p:cNvSpPr/>
          <p:nvPr userDrawn="1"/>
        </p:nvSpPr>
        <p:spPr>
          <a:xfrm>
            <a:off x="0" y="-10630"/>
            <a:ext cx="12191999" cy="680426"/>
          </a:xfrm>
          <a:prstGeom prst="rect">
            <a:avLst/>
          </a:prstGeom>
          <a:solidFill>
            <a:srgbClr val="0353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3" name="日期占位符 2">
            <a:extLst>
              <a:ext uri="{FF2B5EF4-FFF2-40B4-BE49-F238E27FC236}">
                <a16:creationId xmlns:a16="http://schemas.microsoft.com/office/drawing/2014/main" id="{207160E4-084D-00FF-B0F6-AA3406CF73E2}"/>
              </a:ext>
            </a:extLst>
          </p:cNvPr>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defRPr>
            </a:lvl1pPr>
          </a:lstStyle>
          <a:p>
            <a:fld id="{7CE432D0-2CBA-4502-ABF1-9911D2881F57}" type="datetimeFigureOut">
              <a:rPr lang="zh-CN" altLang="en-US" smtClean="0"/>
              <a:pPr/>
              <a:t>2024/10/11</a:t>
            </a:fld>
            <a:endParaRPr lang="zh-CN" altLang="en-US" dirty="0"/>
          </a:p>
        </p:txBody>
      </p:sp>
      <p:sp>
        <p:nvSpPr>
          <p:cNvPr id="4" name="页脚占位符 3">
            <a:extLst>
              <a:ext uri="{FF2B5EF4-FFF2-40B4-BE49-F238E27FC236}">
                <a16:creationId xmlns:a16="http://schemas.microsoft.com/office/drawing/2014/main" id="{AFCB0F04-34A8-D851-C82D-E39E88C77345}"/>
              </a:ext>
            </a:extLst>
          </p:cNvPr>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defRPr>
            </a:lvl1pPr>
          </a:lstStyle>
          <a:p>
            <a:endParaRPr lang="zh-CN" altLang="en-US"/>
          </a:p>
        </p:txBody>
      </p:sp>
      <p:sp>
        <p:nvSpPr>
          <p:cNvPr id="5" name="灯片编号占位符 4">
            <a:extLst>
              <a:ext uri="{FF2B5EF4-FFF2-40B4-BE49-F238E27FC236}">
                <a16:creationId xmlns:a16="http://schemas.microsoft.com/office/drawing/2014/main" id="{82B05023-3488-76CC-17C9-BA9DA7124A8D}"/>
              </a:ext>
            </a:extLst>
          </p:cNvPr>
          <p:cNvSpPr>
            <a:spLocks noGrp="1"/>
          </p:cNvSpPr>
          <p:nvPr>
            <p:ph type="sldNum" sz="quarter" idx="12"/>
          </p:nvPr>
        </p:nvSpPr>
        <p:spPr/>
        <p:txBody>
          <a:bodyPr/>
          <a:lstStyle>
            <a:lvl1pPr>
              <a:defRPr>
                <a:latin typeface="微软雅黑" panose="020B0503020204020204" pitchFamily="34" charset="-122"/>
                <a:ea typeface="微软雅黑" panose="020B0503020204020204" pitchFamily="34" charset="-122"/>
              </a:defRPr>
            </a:lvl1pPr>
          </a:lstStyle>
          <a:p>
            <a:fld id="{C1126A61-748B-4F55-8721-D0FADE06855B}" type="slidenum">
              <a:rPr lang="zh-CN" altLang="en-US" smtClean="0"/>
              <a:pPr/>
              <a:t>‹#›</a:t>
            </a:fld>
            <a:endParaRPr lang="zh-CN" altLang="en-US"/>
          </a:p>
        </p:txBody>
      </p:sp>
      <p:sp>
        <p:nvSpPr>
          <p:cNvPr id="9" name="标题 1">
            <a:extLst>
              <a:ext uri="{FF2B5EF4-FFF2-40B4-BE49-F238E27FC236}">
                <a16:creationId xmlns:a16="http://schemas.microsoft.com/office/drawing/2014/main" id="{A4218B16-7D0B-3E72-8C52-D9C9A5227822}"/>
              </a:ext>
            </a:extLst>
          </p:cNvPr>
          <p:cNvSpPr txBox="1">
            <a:spLocks/>
          </p:cNvSpPr>
          <p:nvPr userDrawn="1"/>
        </p:nvSpPr>
        <p:spPr>
          <a:xfrm>
            <a:off x="461863" y="296612"/>
            <a:ext cx="10308773" cy="383182"/>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endParaRPr lang="zh-CN" altLang="en-US" dirty="0"/>
          </a:p>
        </p:txBody>
      </p:sp>
      <p:sp>
        <p:nvSpPr>
          <p:cNvPr id="13" name="文本框 12">
            <a:extLst>
              <a:ext uri="{FF2B5EF4-FFF2-40B4-BE49-F238E27FC236}">
                <a16:creationId xmlns:a16="http://schemas.microsoft.com/office/drawing/2014/main" id="{65952853-BFD1-7A45-5354-8A56287C514D}"/>
              </a:ext>
            </a:extLst>
          </p:cNvPr>
          <p:cNvSpPr txBox="1"/>
          <p:nvPr userDrawn="1"/>
        </p:nvSpPr>
        <p:spPr>
          <a:xfrm>
            <a:off x="293912" y="98750"/>
            <a:ext cx="6096000" cy="461665"/>
          </a:xfrm>
          <a:prstGeom prst="rect">
            <a:avLst/>
          </a:prstGeom>
          <a:noFill/>
        </p:spPr>
        <p:txBody>
          <a:bodyPr wrap="square">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2024.10.11</a:t>
            </a:r>
          </a:p>
        </p:txBody>
      </p:sp>
    </p:spTree>
    <p:extLst>
      <p:ext uri="{BB962C8B-B14F-4D97-AF65-F5344CB8AC3E}">
        <p14:creationId xmlns:p14="http://schemas.microsoft.com/office/powerpoint/2010/main" val="35908277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3AA7D3C-D465-C4AB-BE7A-3132230DF3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D6ABE37-38CC-5A16-20B3-F13D2FFB24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3C5AEB-7D4A-F326-711A-9C8017EF43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微软雅黑" panose="020B0503020204020204" pitchFamily="34" charset="-122"/>
                <a:ea typeface="微软雅黑" panose="020B0503020204020204" pitchFamily="34" charset="-122"/>
              </a:defRPr>
            </a:lvl1pPr>
          </a:lstStyle>
          <a:p>
            <a:fld id="{7CE432D0-2CBA-4502-ABF1-9911D2881F57}" type="datetimeFigureOut">
              <a:rPr lang="zh-CN" altLang="en-US" smtClean="0"/>
              <a:pPr/>
              <a:t>2024/10/11</a:t>
            </a:fld>
            <a:endParaRPr lang="zh-CN" altLang="en-US"/>
          </a:p>
        </p:txBody>
      </p:sp>
      <p:sp>
        <p:nvSpPr>
          <p:cNvPr id="5" name="页脚占位符 4">
            <a:extLst>
              <a:ext uri="{FF2B5EF4-FFF2-40B4-BE49-F238E27FC236}">
                <a16:creationId xmlns:a16="http://schemas.microsoft.com/office/drawing/2014/main" id="{9FF68CD9-1A09-9880-F43B-B957383231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a:extLst>
              <a:ext uri="{FF2B5EF4-FFF2-40B4-BE49-F238E27FC236}">
                <a16:creationId xmlns:a16="http://schemas.microsoft.com/office/drawing/2014/main" id="{52C7E98A-B473-9320-1BCB-E0171E633B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微软雅黑" panose="020B0503020204020204" pitchFamily="34" charset="-122"/>
                <a:ea typeface="微软雅黑" panose="020B0503020204020204" pitchFamily="34" charset="-122"/>
              </a:defRPr>
            </a:lvl1pPr>
          </a:lstStyle>
          <a:p>
            <a:fld id="{C1126A61-748B-4F55-8721-D0FADE06855B}" type="slidenum">
              <a:rPr lang="zh-CN" altLang="en-US" smtClean="0"/>
              <a:pPr/>
              <a:t>‹#›</a:t>
            </a:fld>
            <a:endParaRPr lang="zh-CN" altLang="en-US"/>
          </a:p>
        </p:txBody>
      </p:sp>
    </p:spTree>
    <p:extLst>
      <p:ext uri="{BB962C8B-B14F-4D97-AF65-F5344CB8AC3E}">
        <p14:creationId xmlns:p14="http://schemas.microsoft.com/office/powerpoint/2010/main" val="565983274"/>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61" r:id="rId3"/>
    <p:sldLayoutId id="2147483662" r:id="rId4"/>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8" Type="http://schemas.openxmlformats.org/officeDocument/2006/relationships/image" Target="../media/image34.jpg"/><Relationship Id="rId3" Type="http://schemas.openxmlformats.org/officeDocument/2006/relationships/image" Target="../media/image42.jpg"/><Relationship Id="rId7" Type="http://schemas.openxmlformats.org/officeDocument/2006/relationships/image" Target="../media/image46.jpg"/><Relationship Id="rId2" Type="http://schemas.openxmlformats.org/officeDocument/2006/relationships/image" Target="../media/image41.jpg"/><Relationship Id="rId1" Type="http://schemas.openxmlformats.org/officeDocument/2006/relationships/slideLayout" Target="../slideLayouts/slideLayout1.xml"/><Relationship Id="rId6" Type="http://schemas.openxmlformats.org/officeDocument/2006/relationships/image" Target="../media/image45.jpg"/><Relationship Id="rId5" Type="http://schemas.openxmlformats.org/officeDocument/2006/relationships/image" Target="../media/image44.jpg"/><Relationship Id="rId4" Type="http://schemas.openxmlformats.org/officeDocument/2006/relationships/image" Target="../media/image43.png"/><Relationship Id="rId9" Type="http://schemas.openxmlformats.org/officeDocument/2006/relationships/image" Target="../media/image47.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53.jpg"/><Relationship Id="rId3" Type="http://schemas.openxmlformats.org/officeDocument/2006/relationships/image" Target="../media/image48.jpg"/><Relationship Id="rId7" Type="http://schemas.openxmlformats.org/officeDocument/2006/relationships/image" Target="../media/image52.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1.jpg"/><Relationship Id="rId5" Type="http://schemas.openxmlformats.org/officeDocument/2006/relationships/image" Target="../media/image50.jpg"/><Relationship Id="rId10" Type="http://schemas.openxmlformats.org/officeDocument/2006/relationships/image" Target="../media/image55.png"/><Relationship Id="rId4" Type="http://schemas.openxmlformats.org/officeDocument/2006/relationships/image" Target="../media/image49.jpg"/><Relationship Id="rId9" Type="http://schemas.openxmlformats.org/officeDocument/2006/relationships/image" Target="../media/image54.jpg"/></Relationships>
</file>

<file path=ppt/slides/_rels/slide2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7.jpg"/></Relationships>
</file>

<file path=ppt/slides/_rels/slide2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9.jpeg"/></Relationships>
</file>

<file path=ppt/slides/_rels/slide2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1.jpe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81.jpg"/><Relationship Id="rId1" Type="http://schemas.openxmlformats.org/officeDocument/2006/relationships/slideLayout" Target="../slideLayouts/slideLayout2.xml"/><Relationship Id="rId4" Type="http://schemas.openxmlformats.org/officeDocument/2006/relationships/image" Target="../media/image83.jpeg"/></Relationships>
</file>

<file path=ppt/slides/_rels/slide3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1.xml"/><Relationship Id="rId5" Type="http://schemas.openxmlformats.org/officeDocument/2006/relationships/image" Target="../media/image13.jpg"/><Relationship Id="rId4" Type="http://schemas.openxmlformats.org/officeDocument/2006/relationships/image" Target="../media/image1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56.jpg"/><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4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2.jpg"/><Relationship Id="rId1" Type="http://schemas.openxmlformats.org/officeDocument/2006/relationships/slideLayout" Target="../slideLayouts/slideLayout2.xml"/><Relationship Id="rId4" Type="http://schemas.openxmlformats.org/officeDocument/2006/relationships/image" Target="../media/image57.jpg"/></Relationships>
</file>

<file path=ppt/slides/_rels/slide4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image" Target="../media/image90.png"/><Relationship Id="rId1" Type="http://schemas.openxmlformats.org/officeDocument/2006/relationships/slideLayout" Target="../slideLayouts/slideLayout3.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s>
</file>

<file path=ppt/slides/_rels/slide48.xml.rels><?xml version="1.0" encoding="UTF-8" standalone="yes"?>
<Relationships xmlns="http://schemas.openxmlformats.org/package/2006/relationships"><Relationship Id="rId8" Type="http://schemas.openxmlformats.org/officeDocument/2006/relationships/image" Target="../media/image105.png"/><Relationship Id="rId7" Type="http://schemas.openxmlformats.org/officeDocument/2006/relationships/image" Target="../media/image102.png"/><Relationship Id="rId12" Type="http://schemas.openxmlformats.org/officeDocument/2006/relationships/image" Target="../media/image109.png"/><Relationship Id="rId2" Type="http://schemas.openxmlformats.org/officeDocument/2006/relationships/image" Target="../media/image101.png"/><Relationship Id="rId1" Type="http://schemas.openxmlformats.org/officeDocument/2006/relationships/slideLayout" Target="../slideLayouts/slideLayout3.xml"/><Relationship Id="rId6" Type="http://schemas.openxmlformats.org/officeDocument/2006/relationships/image" Target="../media/image1040.png"/><Relationship Id="rId11" Type="http://schemas.openxmlformats.org/officeDocument/2006/relationships/image" Target="../media/image108.png"/><Relationship Id="rId5" Type="http://schemas.openxmlformats.org/officeDocument/2006/relationships/image" Target="../media/image104.png"/><Relationship Id="rId10" Type="http://schemas.openxmlformats.org/officeDocument/2006/relationships/image" Target="../media/image107.png"/><Relationship Id="rId4" Type="http://schemas.openxmlformats.org/officeDocument/2006/relationships/image" Target="../media/image103.png"/><Relationship Id="rId9" Type="http://schemas.openxmlformats.org/officeDocument/2006/relationships/image" Target="../media/image106.png"/></Relationships>
</file>

<file path=ppt/slides/_rels/slide49.xml.rels><?xml version="1.0" encoding="UTF-8" standalone="yes"?>
<Relationships xmlns="http://schemas.openxmlformats.org/package/2006/relationships"><Relationship Id="rId8" Type="http://schemas.openxmlformats.org/officeDocument/2006/relationships/image" Target="../media/image1070.png"/><Relationship Id="rId3" Type="http://schemas.openxmlformats.org/officeDocument/2006/relationships/image" Target="../media/image1020.png"/><Relationship Id="rId7" Type="http://schemas.openxmlformats.org/officeDocument/2006/relationships/image" Target="../media/image110.png"/><Relationship Id="rId1" Type="http://schemas.openxmlformats.org/officeDocument/2006/relationships/slideLayout" Target="../slideLayouts/slideLayout3.xml"/><Relationship Id="rId6" Type="http://schemas.openxmlformats.org/officeDocument/2006/relationships/image" Target="../media/image1050.png"/><Relationship Id="rId5" Type="http://schemas.openxmlformats.org/officeDocument/2006/relationships/image" Target="../media/image104.png"/><Relationship Id="rId10" Type="http://schemas.openxmlformats.org/officeDocument/2006/relationships/image" Target="../media/image1090.png"/><Relationship Id="rId4" Type="http://schemas.openxmlformats.org/officeDocument/2006/relationships/image" Target="../media/image103.png"/><Relationship Id="rId9" Type="http://schemas.openxmlformats.org/officeDocument/2006/relationships/image" Target="../media/image108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100.png"/><Relationship Id="rId7" Type="http://schemas.openxmlformats.org/officeDocument/2006/relationships/image" Target="../media/image113.png"/><Relationship Id="rId1" Type="http://schemas.openxmlformats.org/officeDocument/2006/relationships/slideLayout" Target="../slideLayouts/slideLayout3.xml"/><Relationship Id="rId6" Type="http://schemas.openxmlformats.org/officeDocument/2006/relationships/image" Target="../media/image1050.png"/><Relationship Id="rId5" Type="http://schemas.openxmlformats.org/officeDocument/2006/relationships/image" Target="../media/image112.png"/><Relationship Id="rId4" Type="http://schemas.openxmlformats.org/officeDocument/2006/relationships/image" Target="../media/image111.png"/></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14.jpg"/><Relationship Id="rId1" Type="http://schemas.openxmlformats.org/officeDocument/2006/relationships/slideLayout" Target="../slideLayouts/slideLayout3.xml"/><Relationship Id="rId4" Type="http://schemas.openxmlformats.org/officeDocument/2006/relationships/image" Target="../media/image115.jpg"/></Relationships>
</file>

<file path=ppt/slides/_rels/slide54.xml.rels><?xml version="1.0" encoding="UTF-8" standalone="yes"?>
<Relationships xmlns="http://schemas.openxmlformats.org/package/2006/relationships"><Relationship Id="rId8" Type="http://schemas.openxmlformats.org/officeDocument/2006/relationships/image" Target="../media/image121.jpg"/><Relationship Id="rId3" Type="http://schemas.openxmlformats.org/officeDocument/2006/relationships/image" Target="../media/image116.jpg"/><Relationship Id="rId7" Type="http://schemas.openxmlformats.org/officeDocument/2006/relationships/image" Target="../media/image120.jpg"/><Relationship Id="rId2" Type="http://schemas.openxmlformats.org/officeDocument/2006/relationships/image" Target="../media/image114.jpg"/><Relationship Id="rId1" Type="http://schemas.openxmlformats.org/officeDocument/2006/relationships/slideLayout" Target="../slideLayouts/slideLayout3.xml"/><Relationship Id="rId6" Type="http://schemas.openxmlformats.org/officeDocument/2006/relationships/image" Target="../media/image119.jpg"/><Relationship Id="rId5" Type="http://schemas.openxmlformats.org/officeDocument/2006/relationships/image" Target="../media/image118.jpg"/><Relationship Id="rId4" Type="http://schemas.openxmlformats.org/officeDocument/2006/relationships/image" Target="../media/image117.jpg"/><Relationship Id="rId9" Type="http://schemas.openxmlformats.org/officeDocument/2006/relationships/image" Target="../media/image122.jpg"/></Relationships>
</file>

<file path=ppt/slides/_rels/slide5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8" Type="http://schemas.openxmlformats.org/officeDocument/2006/relationships/image" Target="../media/image126.jpg"/><Relationship Id="rId3" Type="http://schemas.openxmlformats.org/officeDocument/2006/relationships/image" Target="../media/image126.png"/><Relationship Id="rId7" Type="http://schemas.openxmlformats.org/officeDocument/2006/relationships/image" Target="../media/image129.png"/><Relationship Id="rId2" Type="http://schemas.openxmlformats.org/officeDocument/2006/relationships/image" Target="../media/image125.png"/><Relationship Id="rId1" Type="http://schemas.openxmlformats.org/officeDocument/2006/relationships/slideLayout" Target="../slideLayouts/slideLayout3.xml"/><Relationship Id="rId6" Type="http://schemas.openxmlformats.org/officeDocument/2006/relationships/image" Target="../media/image128.png"/><Relationship Id="rId5" Type="http://schemas.openxmlformats.org/officeDocument/2006/relationships/image" Target="../media/image114.jpg"/><Relationship Id="rId4" Type="http://schemas.openxmlformats.org/officeDocument/2006/relationships/image" Target="../media/image125.jpg"/></Relationships>
</file>

<file path=ppt/slides/_rels/slide5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8" Type="http://schemas.openxmlformats.org/officeDocument/2006/relationships/image" Target="../media/image126.jpg"/><Relationship Id="rId3" Type="http://schemas.openxmlformats.org/officeDocument/2006/relationships/image" Target="../media/image126.png"/><Relationship Id="rId7" Type="http://schemas.openxmlformats.org/officeDocument/2006/relationships/image" Target="../media/image129.png"/><Relationship Id="rId2" Type="http://schemas.openxmlformats.org/officeDocument/2006/relationships/image" Target="../media/image125.png"/><Relationship Id="rId1" Type="http://schemas.openxmlformats.org/officeDocument/2006/relationships/slideLayout" Target="../slideLayouts/slideLayout3.xml"/><Relationship Id="rId6" Type="http://schemas.openxmlformats.org/officeDocument/2006/relationships/image" Target="../media/image128.png"/><Relationship Id="rId5" Type="http://schemas.openxmlformats.org/officeDocument/2006/relationships/image" Target="../media/image114.jpg"/><Relationship Id="rId4" Type="http://schemas.openxmlformats.org/officeDocument/2006/relationships/image" Target="../media/image125.jpg"/></Relationships>
</file>

<file path=ppt/slides/_rels/slide59.xml.rels><?xml version="1.0" encoding="UTF-8" standalone="yes"?>
<Relationships xmlns="http://schemas.openxmlformats.org/package/2006/relationships"><Relationship Id="rId8" Type="http://schemas.openxmlformats.org/officeDocument/2006/relationships/image" Target="../media/image134.jpg"/><Relationship Id="rId3" Type="http://schemas.openxmlformats.org/officeDocument/2006/relationships/image" Target="../media/image129.jpg"/><Relationship Id="rId7" Type="http://schemas.openxmlformats.org/officeDocument/2006/relationships/image" Target="../media/image133.jpg"/><Relationship Id="rId2" Type="http://schemas.openxmlformats.org/officeDocument/2006/relationships/image" Target="../media/image128.jpg"/><Relationship Id="rId1" Type="http://schemas.openxmlformats.org/officeDocument/2006/relationships/slideLayout" Target="../slideLayouts/slideLayout3.xml"/><Relationship Id="rId6" Type="http://schemas.openxmlformats.org/officeDocument/2006/relationships/image" Target="../media/image132.jpg"/><Relationship Id="rId5" Type="http://schemas.openxmlformats.org/officeDocument/2006/relationships/image" Target="../media/image131.jpg"/><Relationship Id="rId4" Type="http://schemas.openxmlformats.org/officeDocument/2006/relationships/image" Target="../media/image130.jpg"/><Relationship Id="rId9" Type="http://schemas.openxmlformats.org/officeDocument/2006/relationships/image" Target="../media/image135.jp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8" Type="http://schemas.openxmlformats.org/officeDocument/2006/relationships/image" Target="../media/image139.jpg"/><Relationship Id="rId3" Type="http://schemas.openxmlformats.org/officeDocument/2006/relationships/image" Target="../media/image129.jpg"/><Relationship Id="rId7" Type="http://schemas.openxmlformats.org/officeDocument/2006/relationships/image" Target="../media/image115.jpg"/><Relationship Id="rId2" Type="http://schemas.openxmlformats.org/officeDocument/2006/relationships/image" Target="../media/image128.jpg"/><Relationship Id="rId1" Type="http://schemas.openxmlformats.org/officeDocument/2006/relationships/slideLayout" Target="../slideLayouts/slideLayout3.xml"/><Relationship Id="rId6" Type="http://schemas.openxmlformats.org/officeDocument/2006/relationships/image" Target="../media/image138.jpg"/><Relationship Id="rId5" Type="http://schemas.openxmlformats.org/officeDocument/2006/relationships/image" Target="../media/image137.jpg"/><Relationship Id="rId4" Type="http://schemas.openxmlformats.org/officeDocument/2006/relationships/image" Target="../media/image136.jpg"/><Relationship Id="rId9" Type="http://schemas.openxmlformats.org/officeDocument/2006/relationships/image" Target="../media/image140.jpg"/></Relationships>
</file>

<file path=ppt/slides/_rels/slide61.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image" Target="../media/image141.png"/><Relationship Id="rId1" Type="http://schemas.openxmlformats.org/officeDocument/2006/relationships/slideLayout" Target="../slideLayouts/slideLayout4.xml"/><Relationship Id="rId6" Type="http://schemas.openxmlformats.org/officeDocument/2006/relationships/image" Target="../media/image145.png"/><Relationship Id="rId11" Type="http://schemas.openxmlformats.org/officeDocument/2006/relationships/image" Target="../media/image150.png"/><Relationship Id="rId5" Type="http://schemas.openxmlformats.org/officeDocument/2006/relationships/image" Target="../media/image144.png"/><Relationship Id="rId10" Type="http://schemas.openxmlformats.org/officeDocument/2006/relationships/image" Target="../media/image149.png"/><Relationship Id="rId4" Type="http://schemas.openxmlformats.org/officeDocument/2006/relationships/image" Target="../media/image143.png"/><Relationship Id="rId9" Type="http://schemas.openxmlformats.org/officeDocument/2006/relationships/image" Target="../media/image148.png"/></Relationships>
</file>

<file path=ppt/slides/_rels/slide62.xml.rels><?xml version="1.0" encoding="UTF-8" standalone="yes"?>
<Relationships xmlns="http://schemas.openxmlformats.org/package/2006/relationships"><Relationship Id="rId3" Type="http://schemas.openxmlformats.org/officeDocument/2006/relationships/image" Target="../media/image1020.png"/><Relationship Id="rId1" Type="http://schemas.openxmlformats.org/officeDocument/2006/relationships/slideLayout" Target="../slideLayouts/slideLayout4.xml"/><Relationship Id="rId6" Type="http://schemas.openxmlformats.org/officeDocument/2006/relationships/image" Target="../media/image1050.png"/><Relationship Id="rId5" Type="http://schemas.openxmlformats.org/officeDocument/2006/relationships/image" Target="../media/image104.png"/><Relationship Id="rId4" Type="http://schemas.openxmlformats.org/officeDocument/2006/relationships/image" Target="../media/image103.png"/></Relationships>
</file>

<file path=ppt/slides/_rels/slide6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54.png"/></Relationships>
</file>

<file path=ppt/slides/_rels/slide6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67721AB-88EA-B958-6654-4C14F0C444BC}"/>
              </a:ext>
            </a:extLst>
          </p:cNvPr>
          <p:cNvPicPr>
            <a:picLocks noChangeAspect="1"/>
          </p:cNvPicPr>
          <p:nvPr/>
        </p:nvPicPr>
        <p:blipFill>
          <a:blip r:embed="rId2"/>
          <a:stretch>
            <a:fillRect/>
          </a:stretch>
        </p:blipFill>
        <p:spPr>
          <a:xfrm>
            <a:off x="0" y="1551432"/>
            <a:ext cx="12192000" cy="3755136"/>
          </a:xfrm>
          <a:prstGeom prst="rect">
            <a:avLst/>
          </a:prstGeom>
        </p:spPr>
      </p:pic>
    </p:spTree>
    <p:extLst>
      <p:ext uri="{BB962C8B-B14F-4D97-AF65-F5344CB8AC3E}">
        <p14:creationId xmlns:p14="http://schemas.microsoft.com/office/powerpoint/2010/main" val="3343545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89726-C9F1-5A02-9793-7DF6096EBEAD}"/>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02AE1709-7A5D-AF8F-BA03-60EECF4A9CB9}"/>
              </a:ext>
            </a:extLst>
          </p:cNvPr>
          <p:cNvSpPr txBox="1"/>
          <p:nvPr/>
        </p:nvSpPr>
        <p:spPr>
          <a:xfrm>
            <a:off x="665065" y="943032"/>
            <a:ext cx="3775393"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使用不同参数进行训练</a:t>
            </a:r>
          </a:p>
        </p:txBody>
      </p:sp>
      <p:sp>
        <p:nvSpPr>
          <p:cNvPr id="7" name="文本框 6">
            <a:extLst>
              <a:ext uri="{FF2B5EF4-FFF2-40B4-BE49-F238E27FC236}">
                <a16:creationId xmlns:a16="http://schemas.microsoft.com/office/drawing/2014/main" id="{36ABEDD7-C07E-24AB-9248-DC49A85286B6}"/>
              </a:ext>
            </a:extLst>
          </p:cNvPr>
          <p:cNvSpPr txBox="1"/>
          <p:nvPr/>
        </p:nvSpPr>
        <p:spPr>
          <a:xfrm>
            <a:off x="962957" y="1592596"/>
            <a:ext cx="7246908"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a:solidFill>
                  <a:srgbClr val="002060"/>
                </a:solidFill>
                <a:latin typeface="微软雅黑" panose="020B0503020204020204" pitchFamily="34" charset="-122"/>
                <a:ea typeface="微软雅黑" panose="020B0503020204020204" pitchFamily="34" charset="-122"/>
              </a:rPr>
              <a:t>U-Net</a:t>
            </a:r>
            <a:endParaRPr lang="zh-CN" altLang="en-US" sz="2400" dirty="0">
              <a:solidFill>
                <a:srgbClr val="002060"/>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60944984-4AE0-8A69-BFB4-5F2CE7C6C6A6}"/>
              </a:ext>
            </a:extLst>
          </p:cNvPr>
          <p:cNvSpPr txBox="1"/>
          <p:nvPr/>
        </p:nvSpPr>
        <p:spPr>
          <a:xfrm>
            <a:off x="1513038" y="2106886"/>
            <a:ext cx="8453266" cy="4308359"/>
          </a:xfrm>
          <a:prstGeom prst="rect">
            <a:avLst/>
          </a:prstGeom>
          <a:noFill/>
        </p:spPr>
        <p:txBody>
          <a:bodyPr wrap="square" rtlCol="0">
            <a:spAutoFit/>
          </a:bodyPr>
          <a:lstStyle/>
          <a:p>
            <a:pPr marL="285750" indent="-285750">
              <a:lnSpc>
                <a:spcPct val="200000"/>
              </a:lnSpc>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图像大小：</a:t>
            </a:r>
            <a:r>
              <a:rPr lang="en-US" altLang="zh-CN" sz="2000" dirty="0">
                <a:solidFill>
                  <a:srgbClr val="002060"/>
                </a:solidFill>
                <a:latin typeface="微软雅黑" panose="020B0503020204020204" pitchFamily="34" charset="-122"/>
                <a:ea typeface="微软雅黑" panose="020B0503020204020204" pitchFamily="34" charset="-122"/>
              </a:rPr>
              <a:t>256×256</a:t>
            </a:r>
          </a:p>
          <a:p>
            <a:pPr marL="285750" indent="-285750">
              <a:lnSpc>
                <a:spcPct val="200000"/>
              </a:lnSpc>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学习率：</a:t>
            </a:r>
            <a:r>
              <a:rPr lang="en-US" altLang="zh-CN" sz="2000" b="1" dirty="0">
                <a:solidFill>
                  <a:srgbClr val="FF0000"/>
                </a:solidFill>
                <a:latin typeface="微软雅黑" panose="020B0503020204020204" pitchFamily="34" charset="-122"/>
                <a:ea typeface="微软雅黑" panose="020B0503020204020204" pitchFamily="34" charset="-122"/>
              </a:rPr>
              <a:t>0.01</a:t>
            </a:r>
          </a:p>
          <a:p>
            <a:pPr marL="285750" indent="-285750">
              <a:lnSpc>
                <a:spcPct val="200000"/>
              </a:lnSpc>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每批大小：</a:t>
            </a:r>
            <a:r>
              <a:rPr lang="en-US" altLang="zh-CN" sz="2000" b="1" dirty="0">
                <a:solidFill>
                  <a:srgbClr val="FF0000"/>
                </a:solidFill>
                <a:latin typeface="微软雅黑" panose="020B0503020204020204" pitchFamily="34" charset="-122"/>
                <a:ea typeface="微软雅黑" panose="020B0503020204020204" pitchFamily="34" charset="-122"/>
              </a:rPr>
              <a:t>24</a:t>
            </a:r>
          </a:p>
          <a:p>
            <a:pPr marL="285750" indent="-285750">
              <a:lnSpc>
                <a:spcPct val="200000"/>
              </a:lnSpc>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训练轮数：</a:t>
            </a:r>
            <a:r>
              <a:rPr lang="en-US" altLang="zh-CN" sz="2000" b="1" dirty="0">
                <a:solidFill>
                  <a:srgbClr val="FF0000"/>
                </a:solidFill>
                <a:latin typeface="微软雅黑" panose="020B0503020204020204" pitchFamily="34" charset="-122"/>
                <a:ea typeface="微软雅黑" panose="020B0503020204020204" pitchFamily="34" charset="-122"/>
              </a:rPr>
              <a:t>60</a:t>
            </a:r>
          </a:p>
          <a:p>
            <a:pPr marL="285750" indent="-285750">
              <a:lnSpc>
                <a:spcPct val="200000"/>
              </a:lnSpc>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损失函数：</a:t>
            </a:r>
            <a:r>
              <a:rPr lang="en-US" altLang="zh-CN" sz="2000" dirty="0" err="1">
                <a:solidFill>
                  <a:srgbClr val="002060"/>
                </a:solidFill>
                <a:latin typeface="微软雅黑" panose="020B0503020204020204" pitchFamily="34" charset="-122"/>
                <a:ea typeface="微软雅黑" panose="020B0503020204020204" pitchFamily="34" charset="-122"/>
              </a:rPr>
              <a:t>DiceLoss</a:t>
            </a:r>
            <a:endParaRPr lang="en-US" altLang="zh-CN" sz="2000" dirty="0">
              <a:solidFill>
                <a:srgbClr val="00206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优化器：</a:t>
            </a:r>
            <a:r>
              <a:rPr lang="en-US" altLang="zh-CN" sz="2000" dirty="0">
                <a:solidFill>
                  <a:srgbClr val="002060"/>
                </a:solidFill>
                <a:latin typeface="微软雅黑" panose="020B0503020204020204" pitchFamily="34" charset="-122"/>
                <a:ea typeface="微软雅黑" panose="020B0503020204020204" pitchFamily="34" charset="-122"/>
              </a:rPr>
              <a:t>SGD</a:t>
            </a:r>
          </a:p>
          <a:p>
            <a:pPr marL="285750" indent="-285750">
              <a:lnSpc>
                <a:spcPct val="200000"/>
              </a:lnSpc>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学习率下降策略：</a:t>
            </a:r>
            <a:r>
              <a:rPr lang="en-US" altLang="zh-CN" sz="2000" dirty="0" err="1">
                <a:solidFill>
                  <a:srgbClr val="002060"/>
                </a:solidFill>
                <a:latin typeface="微软雅黑" panose="020B0503020204020204" pitchFamily="34" charset="-122"/>
                <a:ea typeface="微软雅黑" panose="020B0503020204020204" pitchFamily="34" charset="-122"/>
              </a:rPr>
              <a:t>ReduceLROnPlateau</a:t>
            </a:r>
            <a:r>
              <a:rPr lang="en-US" altLang="zh-CN" sz="2000" dirty="0">
                <a:solidFill>
                  <a:srgbClr val="002060"/>
                </a:solidFill>
                <a:latin typeface="微软雅黑" panose="020B0503020204020204" pitchFamily="34" charset="-122"/>
                <a:ea typeface="微软雅黑" panose="020B0503020204020204" pitchFamily="34" charset="-122"/>
              </a:rPr>
              <a:t> </a:t>
            </a:r>
            <a:r>
              <a:rPr lang="zh-CN" altLang="en-US" sz="2000" dirty="0">
                <a:solidFill>
                  <a:srgbClr val="002060"/>
                </a:solidFill>
                <a:latin typeface="微软雅黑" panose="020B0503020204020204" pitchFamily="34" charset="-122"/>
                <a:ea typeface="微软雅黑" panose="020B0503020204020204" pitchFamily="34" charset="-122"/>
              </a:rPr>
              <a:t>调度器</a:t>
            </a:r>
          </a:p>
        </p:txBody>
      </p:sp>
      <p:cxnSp>
        <p:nvCxnSpPr>
          <p:cNvPr id="6" name="直接箭头连接符 5">
            <a:extLst>
              <a:ext uri="{FF2B5EF4-FFF2-40B4-BE49-F238E27FC236}">
                <a16:creationId xmlns:a16="http://schemas.microsoft.com/office/drawing/2014/main" id="{F035B55B-CD57-6412-A6FD-8995B8140230}"/>
              </a:ext>
            </a:extLst>
          </p:cNvPr>
          <p:cNvCxnSpPr>
            <a:cxnSpLocks/>
          </p:cNvCxnSpPr>
          <p:nvPr/>
        </p:nvCxnSpPr>
        <p:spPr>
          <a:xfrm flipH="1">
            <a:off x="4493059" y="2005070"/>
            <a:ext cx="2852549" cy="415788"/>
          </a:xfrm>
          <a:prstGeom prst="straightConnector1">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sp>
        <p:nvSpPr>
          <p:cNvPr id="9" name="文本框 8">
            <a:extLst>
              <a:ext uri="{FF2B5EF4-FFF2-40B4-BE49-F238E27FC236}">
                <a16:creationId xmlns:a16="http://schemas.microsoft.com/office/drawing/2014/main" id="{745B637B-6740-6102-7FEB-DEF6C9DF571D}"/>
              </a:ext>
            </a:extLst>
          </p:cNvPr>
          <p:cNvSpPr txBox="1"/>
          <p:nvPr/>
        </p:nvSpPr>
        <p:spPr>
          <a:xfrm>
            <a:off x="7420479" y="1329811"/>
            <a:ext cx="3416320" cy="646331"/>
          </a:xfrm>
          <a:prstGeom prst="rect">
            <a:avLst/>
          </a:prstGeom>
          <a:noFill/>
        </p:spPr>
        <p:txBody>
          <a:bodyPr wrap="none" rtlCol="0">
            <a:spAutoFit/>
          </a:bodyPr>
          <a:lstStyle/>
          <a:p>
            <a:pPr algn="ctr"/>
            <a:r>
              <a:rPr lang="zh-CN" altLang="en-US" dirty="0">
                <a:solidFill>
                  <a:srgbClr val="002060"/>
                </a:solidFill>
                <a:latin typeface="微软雅黑" panose="020B0503020204020204" pitchFamily="34" charset="-122"/>
                <a:ea typeface="微软雅黑" panose="020B0503020204020204" pitchFamily="34" charset="-122"/>
              </a:rPr>
              <a:t>由于原图尺寸过大，</a:t>
            </a:r>
            <a:endParaRPr lang="en-US" altLang="zh-CN" dirty="0">
              <a:solidFill>
                <a:srgbClr val="002060"/>
              </a:solidFill>
              <a:latin typeface="微软雅黑" panose="020B0503020204020204" pitchFamily="34" charset="-122"/>
              <a:ea typeface="微软雅黑" panose="020B0503020204020204" pitchFamily="34" charset="-122"/>
            </a:endParaRPr>
          </a:p>
          <a:p>
            <a:r>
              <a:rPr lang="zh-CN" altLang="en-US" dirty="0">
                <a:solidFill>
                  <a:srgbClr val="002060"/>
                </a:solidFill>
                <a:latin typeface="微软雅黑" panose="020B0503020204020204" pitchFamily="34" charset="-122"/>
                <a:ea typeface="微软雅黑" panose="020B0503020204020204" pitchFamily="34" charset="-122"/>
              </a:rPr>
              <a:t>自己的电脑跑不动那么大的模型</a:t>
            </a:r>
          </a:p>
        </p:txBody>
      </p:sp>
      <p:sp>
        <p:nvSpPr>
          <p:cNvPr id="10" name="文本框 9">
            <a:extLst>
              <a:ext uri="{FF2B5EF4-FFF2-40B4-BE49-F238E27FC236}">
                <a16:creationId xmlns:a16="http://schemas.microsoft.com/office/drawing/2014/main" id="{E9AA0D3D-D169-1E75-7589-F105A8F0852C}"/>
              </a:ext>
            </a:extLst>
          </p:cNvPr>
          <p:cNvSpPr txBox="1"/>
          <p:nvPr/>
        </p:nvSpPr>
        <p:spPr>
          <a:xfrm>
            <a:off x="7345608" y="2005070"/>
            <a:ext cx="3491191" cy="646331"/>
          </a:xfrm>
          <a:prstGeom prst="rect">
            <a:avLst/>
          </a:prstGeom>
          <a:noFill/>
        </p:spPr>
        <p:txBody>
          <a:bodyPr wrap="square" rtlCol="0">
            <a:spAutoFit/>
          </a:bodyPr>
          <a:lstStyle/>
          <a:p>
            <a:pPr algn="ctr"/>
            <a:r>
              <a:rPr lang="zh-CN" altLang="en-US" dirty="0">
                <a:solidFill>
                  <a:srgbClr val="002060"/>
                </a:solidFill>
                <a:latin typeface="微软雅黑" panose="020B0503020204020204" pitchFamily="34" charset="-122"/>
                <a:ea typeface="微软雅黑" panose="020B0503020204020204" pitchFamily="34" charset="-122"/>
              </a:rPr>
              <a:t>只能先压缩图像，得到结果后再做缩放处理</a:t>
            </a:r>
          </a:p>
        </p:txBody>
      </p:sp>
    </p:spTree>
    <p:extLst>
      <p:ext uri="{BB962C8B-B14F-4D97-AF65-F5344CB8AC3E}">
        <p14:creationId xmlns:p14="http://schemas.microsoft.com/office/powerpoint/2010/main" val="604613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BD70837-34B5-0A53-638E-B541A8648A17}"/>
              </a:ext>
            </a:extLst>
          </p:cNvPr>
          <p:cNvSpPr txBox="1"/>
          <p:nvPr/>
        </p:nvSpPr>
        <p:spPr>
          <a:xfrm>
            <a:off x="665065" y="943032"/>
            <a:ext cx="3775393"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在原有模型上进行修改</a:t>
            </a:r>
          </a:p>
        </p:txBody>
      </p:sp>
      <p:sp>
        <p:nvSpPr>
          <p:cNvPr id="4" name="文本框 3">
            <a:extLst>
              <a:ext uri="{FF2B5EF4-FFF2-40B4-BE49-F238E27FC236}">
                <a16:creationId xmlns:a16="http://schemas.microsoft.com/office/drawing/2014/main" id="{0A8E1C4A-9C1D-8767-54C7-62B1B404103A}"/>
              </a:ext>
            </a:extLst>
          </p:cNvPr>
          <p:cNvSpPr txBox="1"/>
          <p:nvPr/>
        </p:nvSpPr>
        <p:spPr>
          <a:xfrm>
            <a:off x="962957" y="1592595"/>
            <a:ext cx="7246908"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a:solidFill>
                  <a:srgbClr val="002060"/>
                </a:solidFill>
                <a:latin typeface="微软雅黑" panose="020B0503020204020204" pitchFamily="34" charset="-122"/>
                <a:ea typeface="微软雅黑" panose="020B0503020204020204" pitchFamily="34" charset="-122"/>
              </a:rPr>
              <a:t>ResNet -- UNet</a:t>
            </a:r>
            <a:endParaRPr lang="zh-CN" altLang="en-US" sz="2400" dirty="0">
              <a:solidFill>
                <a:srgbClr val="002060"/>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DB618B09-4104-028B-E83A-3B0F6F67A71E}"/>
              </a:ext>
            </a:extLst>
          </p:cNvPr>
          <p:cNvSpPr txBox="1"/>
          <p:nvPr/>
        </p:nvSpPr>
        <p:spPr>
          <a:xfrm>
            <a:off x="1339023" y="2388026"/>
            <a:ext cx="7246908" cy="1153649"/>
          </a:xfrm>
          <a:prstGeom prst="rect">
            <a:avLst/>
          </a:prstGeom>
          <a:noFill/>
        </p:spPr>
        <p:txBody>
          <a:bodyPr wrap="square" rtlCol="0">
            <a:spAutoFit/>
          </a:bodyPr>
          <a:lstStyle/>
          <a:p>
            <a:pPr marL="342900" indent="-342900">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编码器：</a:t>
            </a:r>
            <a:r>
              <a:rPr lang="en-US" altLang="zh-CN" sz="2000" b="1" dirty="0">
                <a:solidFill>
                  <a:srgbClr val="FF0000"/>
                </a:solidFill>
                <a:latin typeface="微软雅黑" panose="020B0503020204020204" pitchFamily="34" charset="-122"/>
                <a:ea typeface="微软雅黑" panose="020B0503020204020204" pitchFamily="34" charset="-122"/>
              </a:rPr>
              <a:t>resnet50</a:t>
            </a:r>
          </a:p>
          <a:p>
            <a:pPr marL="342900" indent="-342900">
              <a:lnSpc>
                <a:spcPct val="300000"/>
              </a:lnSpc>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解码器：</a:t>
            </a:r>
            <a:r>
              <a:rPr lang="en-US" altLang="zh-CN" sz="2000" dirty="0">
                <a:solidFill>
                  <a:srgbClr val="002060"/>
                </a:solidFill>
                <a:latin typeface="微软雅黑" panose="020B0503020204020204" pitchFamily="34" charset="-122"/>
                <a:ea typeface="微软雅黑" panose="020B0503020204020204" pitchFamily="34" charset="-122"/>
              </a:rPr>
              <a:t>UNet</a:t>
            </a:r>
            <a:endParaRPr lang="zh-CN" altLang="en-US" sz="2000" dirty="0">
              <a:solidFill>
                <a:srgbClr val="002060"/>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97F72D2D-16ED-32D0-9B65-BF21E7EDB81B}"/>
              </a:ext>
            </a:extLst>
          </p:cNvPr>
          <p:cNvSpPr txBox="1"/>
          <p:nvPr/>
        </p:nvSpPr>
        <p:spPr>
          <a:xfrm>
            <a:off x="763096" y="4122890"/>
            <a:ext cx="4490667" cy="2308324"/>
          </a:xfrm>
          <a:prstGeom prst="rect">
            <a:avLst/>
          </a:prstGeom>
          <a:noFill/>
        </p:spPr>
        <p:txBody>
          <a:bodyPr wrap="square" rtlCol="0">
            <a:spAutoFit/>
          </a:bodyPr>
          <a:lstStyle/>
          <a:p>
            <a:r>
              <a:rPr lang="en-US" altLang="zh-CN" sz="1800" b="1" dirty="0">
                <a:solidFill>
                  <a:srgbClr val="002060"/>
                </a:solidFill>
                <a:latin typeface="微软雅黑" panose="020B0503020204020204" pitchFamily="34" charset="-122"/>
                <a:ea typeface="微软雅黑" panose="020B0503020204020204" pitchFamily="34" charset="-122"/>
              </a:rPr>
              <a:t>Resnet50</a:t>
            </a:r>
            <a:r>
              <a:rPr lang="zh-CN" altLang="en-US" sz="1800" b="1" dirty="0">
                <a:solidFill>
                  <a:srgbClr val="002060"/>
                </a:solidFill>
                <a:latin typeface="微软雅黑" panose="020B0503020204020204" pitchFamily="34" charset="-122"/>
                <a:ea typeface="微软雅黑" panose="020B0503020204020204" pitchFamily="34" charset="-122"/>
              </a:rPr>
              <a:t>：</a:t>
            </a:r>
            <a:endParaRPr lang="en-US" altLang="zh-CN" sz="1800" b="1" dirty="0">
              <a:solidFill>
                <a:srgbClr val="002060"/>
              </a:solidFill>
              <a:latin typeface="微软雅黑" panose="020B0503020204020204" pitchFamily="34" charset="-122"/>
              <a:ea typeface="微软雅黑" panose="020B0503020204020204" pitchFamily="34" charset="-122"/>
            </a:endParaRPr>
          </a:p>
          <a:p>
            <a:r>
              <a:rPr lang="zh-CN" altLang="en-US" dirty="0">
                <a:solidFill>
                  <a:srgbClr val="002060"/>
                </a:solidFill>
                <a:latin typeface="微软雅黑" panose="020B0503020204020204" pitchFamily="34" charset="-122"/>
                <a:ea typeface="微软雅黑" panose="020B0503020204020204" pitchFamily="34" charset="-122"/>
              </a:rPr>
              <a:t>由 </a:t>
            </a:r>
            <a:r>
              <a:rPr lang="en-US" altLang="zh-CN" dirty="0">
                <a:solidFill>
                  <a:srgbClr val="002060"/>
                </a:solidFill>
                <a:latin typeface="微软雅黑" panose="020B0503020204020204" pitchFamily="34" charset="-122"/>
                <a:ea typeface="微软雅黑" panose="020B0503020204020204" pitchFamily="34" charset="-122"/>
              </a:rPr>
              <a:t>50 </a:t>
            </a:r>
            <a:r>
              <a:rPr lang="zh-CN" altLang="en-US" dirty="0">
                <a:solidFill>
                  <a:srgbClr val="002060"/>
                </a:solidFill>
                <a:latin typeface="微软雅黑" panose="020B0503020204020204" pitchFamily="34" charset="-122"/>
                <a:ea typeface="微软雅黑" panose="020B0503020204020204" pitchFamily="34" charset="-122"/>
              </a:rPr>
              <a:t>层组成，包含多个残差块，这些残差块通过直接的短路连接将输入与输出相加，从而避免了梯度消失的问题</a:t>
            </a:r>
            <a:endParaRPr lang="en-US" altLang="zh-CN" dirty="0">
              <a:solidFill>
                <a:srgbClr val="002060"/>
              </a:solidFill>
              <a:latin typeface="微软雅黑" panose="020B0503020204020204" pitchFamily="34" charset="-122"/>
              <a:ea typeface="微软雅黑" panose="020B0503020204020204" pitchFamily="34" charset="-122"/>
            </a:endParaRPr>
          </a:p>
          <a:p>
            <a:endParaRPr lang="en-US" altLang="zh-CN" dirty="0">
              <a:solidFill>
                <a:srgbClr val="002060"/>
              </a:solidFill>
              <a:latin typeface="微软雅黑" panose="020B0503020204020204" pitchFamily="34" charset="-122"/>
              <a:ea typeface="微软雅黑" panose="020B0503020204020204" pitchFamily="34" charset="-122"/>
            </a:endParaRPr>
          </a:p>
          <a:p>
            <a:r>
              <a:rPr lang="zh-CN" altLang="en-US" dirty="0">
                <a:solidFill>
                  <a:srgbClr val="002060"/>
                </a:solidFill>
                <a:latin typeface="微软雅黑" panose="020B0503020204020204" pitchFamily="34" charset="-122"/>
                <a:ea typeface="微软雅黑" panose="020B0503020204020204" pitchFamily="34" charset="-122"/>
              </a:rPr>
              <a:t>由此提高 </a:t>
            </a:r>
            <a:r>
              <a:rPr lang="en-US" altLang="zh-CN" dirty="0">
                <a:solidFill>
                  <a:srgbClr val="002060"/>
                </a:solidFill>
                <a:latin typeface="微软雅黑" panose="020B0503020204020204" pitchFamily="34" charset="-122"/>
                <a:ea typeface="微软雅黑" panose="020B0503020204020204" pitchFamily="34" charset="-122"/>
              </a:rPr>
              <a:t>U-Net </a:t>
            </a:r>
            <a:r>
              <a:rPr lang="zh-CN" altLang="en-US" dirty="0">
                <a:solidFill>
                  <a:srgbClr val="002060"/>
                </a:solidFill>
                <a:latin typeface="微软雅黑" panose="020B0503020204020204" pitchFamily="34" charset="-122"/>
                <a:ea typeface="微软雅黑" panose="020B0503020204020204" pitchFamily="34" charset="-122"/>
              </a:rPr>
              <a:t>在图像分割任务中的表现，以及加快模型的</a:t>
            </a:r>
            <a:r>
              <a:rPr lang="zh-CN" altLang="en-US" dirty="0">
                <a:solidFill>
                  <a:srgbClr val="FF0000"/>
                </a:solidFill>
                <a:latin typeface="微软雅黑" panose="020B0503020204020204" pitchFamily="34" charset="-122"/>
                <a:ea typeface="微软雅黑" panose="020B0503020204020204" pitchFamily="34" charset="-122"/>
              </a:rPr>
              <a:t>收敛速度</a:t>
            </a:r>
            <a:r>
              <a:rPr lang="zh-CN" altLang="en-US" dirty="0">
                <a:solidFill>
                  <a:srgbClr val="002060"/>
                </a:solidFill>
                <a:latin typeface="微软雅黑" panose="020B0503020204020204" pitchFamily="34" charset="-122"/>
                <a:ea typeface="微软雅黑" panose="020B0503020204020204" pitchFamily="34" charset="-122"/>
              </a:rPr>
              <a:t>，并提高模型的性能</a:t>
            </a:r>
          </a:p>
        </p:txBody>
      </p:sp>
      <p:pic>
        <p:nvPicPr>
          <p:cNvPr id="8" name="图片 7">
            <a:extLst>
              <a:ext uri="{FF2B5EF4-FFF2-40B4-BE49-F238E27FC236}">
                <a16:creationId xmlns:a16="http://schemas.microsoft.com/office/drawing/2014/main" id="{9B240E21-9C6D-69B0-1A21-C5FB4C6DB8C7}"/>
              </a:ext>
            </a:extLst>
          </p:cNvPr>
          <p:cNvPicPr>
            <a:picLocks noChangeAspect="1"/>
          </p:cNvPicPr>
          <p:nvPr/>
        </p:nvPicPr>
        <p:blipFill>
          <a:blip r:embed="rId2"/>
          <a:stretch>
            <a:fillRect/>
          </a:stretch>
        </p:blipFill>
        <p:spPr>
          <a:xfrm>
            <a:off x="6549270" y="943031"/>
            <a:ext cx="4358386" cy="2353995"/>
          </a:xfrm>
          <a:prstGeom prst="rect">
            <a:avLst/>
          </a:prstGeom>
        </p:spPr>
      </p:pic>
      <p:sp>
        <p:nvSpPr>
          <p:cNvPr id="9" name="文本框 8">
            <a:extLst>
              <a:ext uri="{FF2B5EF4-FFF2-40B4-BE49-F238E27FC236}">
                <a16:creationId xmlns:a16="http://schemas.microsoft.com/office/drawing/2014/main" id="{71094613-8234-3DAF-1149-AEDD1219B778}"/>
              </a:ext>
            </a:extLst>
          </p:cNvPr>
          <p:cNvSpPr txBox="1"/>
          <p:nvPr/>
        </p:nvSpPr>
        <p:spPr>
          <a:xfrm>
            <a:off x="6096000" y="3314876"/>
            <a:ext cx="5264927" cy="261610"/>
          </a:xfrm>
          <a:prstGeom prst="rect">
            <a:avLst/>
          </a:prstGeom>
          <a:noFill/>
        </p:spPr>
        <p:txBody>
          <a:bodyPr wrap="square" rtlCol="0">
            <a:spAutoFit/>
          </a:bodyPr>
          <a:lstStyle/>
          <a:p>
            <a:pPr algn="ctr"/>
            <a:r>
              <a:rPr lang="en-US" altLang="zh-CN" sz="1100" dirty="0">
                <a:latin typeface="Times New Roman" panose="02020603050405020304" pitchFamily="18" charset="0"/>
                <a:ea typeface="微软雅黑" panose="020B0503020204020204" pitchFamily="34" charset="-122"/>
                <a:cs typeface="Times New Roman" panose="02020603050405020304" pitchFamily="18" charset="0"/>
              </a:rPr>
              <a:t>RU-Net: An improved U-Net placenta segmentation network based on ResNet</a:t>
            </a:r>
            <a:endParaRPr lang="zh-CN" altLang="en-US" sz="11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1" name="图片 10">
            <a:extLst>
              <a:ext uri="{FF2B5EF4-FFF2-40B4-BE49-F238E27FC236}">
                <a16:creationId xmlns:a16="http://schemas.microsoft.com/office/drawing/2014/main" id="{0674B1DE-FEF4-25CA-CEFC-7789D2516BE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57130" y="3871191"/>
            <a:ext cx="5742666" cy="2257269"/>
          </a:xfrm>
          <a:prstGeom prst="rect">
            <a:avLst/>
          </a:prstGeom>
        </p:spPr>
      </p:pic>
      <p:pic>
        <p:nvPicPr>
          <p:cNvPr id="7" name="图片 6">
            <a:extLst>
              <a:ext uri="{FF2B5EF4-FFF2-40B4-BE49-F238E27FC236}">
                <a16:creationId xmlns:a16="http://schemas.microsoft.com/office/drawing/2014/main" id="{3960CBDA-64BF-D632-E4F9-BDBABA714471}"/>
              </a:ext>
            </a:extLst>
          </p:cNvPr>
          <p:cNvPicPr>
            <a:picLocks noChangeAspect="1"/>
          </p:cNvPicPr>
          <p:nvPr/>
        </p:nvPicPr>
        <p:blipFill>
          <a:blip r:embed="rId4"/>
          <a:srcRect t="89530" r="63579"/>
          <a:stretch/>
        </p:blipFill>
        <p:spPr>
          <a:xfrm>
            <a:off x="7327196" y="6005352"/>
            <a:ext cx="2802535" cy="298840"/>
          </a:xfrm>
          <a:prstGeom prst="rect">
            <a:avLst/>
          </a:prstGeom>
        </p:spPr>
      </p:pic>
    </p:spTree>
    <p:extLst>
      <p:ext uri="{BB962C8B-B14F-4D97-AF65-F5344CB8AC3E}">
        <p14:creationId xmlns:p14="http://schemas.microsoft.com/office/powerpoint/2010/main" val="3969086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C7F463-015E-544D-83E6-518EF8451D97}"/>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02819374-C30C-2237-3AC6-3A7829804D69}"/>
              </a:ext>
            </a:extLst>
          </p:cNvPr>
          <p:cNvSpPr txBox="1"/>
          <p:nvPr/>
        </p:nvSpPr>
        <p:spPr>
          <a:xfrm>
            <a:off x="665065" y="943032"/>
            <a:ext cx="2250937" cy="523220"/>
          </a:xfrm>
          <a:prstGeom prst="rect">
            <a:avLst/>
          </a:prstGeom>
          <a:noFill/>
        </p:spPr>
        <p:txBody>
          <a:bodyPr wrap="none" rtlCol="0">
            <a:spAutoFit/>
          </a:bodyPr>
          <a:lstStyle/>
          <a:p>
            <a:r>
              <a:rPr lang="en-US" altLang="zh-CN" sz="2800" b="1" dirty="0">
                <a:solidFill>
                  <a:srgbClr val="002060"/>
                </a:solidFill>
                <a:latin typeface="微软雅黑" panose="020B0503020204020204" pitchFamily="34" charset="-122"/>
                <a:ea typeface="微软雅黑" panose="020B0503020204020204" pitchFamily="34" charset="-122"/>
              </a:rPr>
              <a:t>RU-Net</a:t>
            </a:r>
            <a:r>
              <a:rPr lang="zh-CN" altLang="en-US" sz="2800" b="1" dirty="0">
                <a:solidFill>
                  <a:srgbClr val="002060"/>
                </a:solidFill>
                <a:latin typeface="微软雅黑" panose="020B0503020204020204" pitchFamily="34" charset="-122"/>
                <a:ea typeface="微软雅黑" panose="020B0503020204020204" pitchFamily="34" charset="-122"/>
              </a:rPr>
              <a:t>模型</a:t>
            </a:r>
          </a:p>
        </p:txBody>
      </p:sp>
      <p:sp>
        <p:nvSpPr>
          <p:cNvPr id="7" name="文本框 6">
            <a:extLst>
              <a:ext uri="{FF2B5EF4-FFF2-40B4-BE49-F238E27FC236}">
                <a16:creationId xmlns:a16="http://schemas.microsoft.com/office/drawing/2014/main" id="{23F2E2A6-FAAF-8DCA-8518-00A6D7C431CA}"/>
              </a:ext>
            </a:extLst>
          </p:cNvPr>
          <p:cNvSpPr txBox="1"/>
          <p:nvPr/>
        </p:nvSpPr>
        <p:spPr>
          <a:xfrm>
            <a:off x="962957" y="1592596"/>
            <a:ext cx="72469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使用编码器：</a:t>
            </a:r>
            <a:r>
              <a:rPr lang="en-US" altLang="zh-CN" sz="2400" b="1" dirty="0">
                <a:solidFill>
                  <a:srgbClr val="FF0000"/>
                </a:solidFill>
                <a:latin typeface="微软雅黑" panose="020B0503020204020204" pitchFamily="34" charset="-122"/>
                <a:ea typeface="微软雅黑" panose="020B0503020204020204" pitchFamily="34" charset="-122"/>
              </a:rPr>
              <a:t>resnet50</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06978447-0588-218C-61BC-171410F022E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9218" y="2285474"/>
            <a:ext cx="5021394" cy="3732718"/>
          </a:xfrm>
          <a:prstGeom prst="rect">
            <a:avLst/>
          </a:prstGeom>
        </p:spPr>
      </p:pic>
      <p:pic>
        <p:nvPicPr>
          <p:cNvPr id="10" name="图片 9">
            <a:extLst>
              <a:ext uri="{FF2B5EF4-FFF2-40B4-BE49-F238E27FC236}">
                <a16:creationId xmlns:a16="http://schemas.microsoft.com/office/drawing/2014/main" id="{6CBDC582-EA3D-590D-FDC3-D14E00B4FC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66842" y="2180605"/>
            <a:ext cx="5344967" cy="3942456"/>
          </a:xfrm>
          <a:prstGeom prst="rect">
            <a:avLst/>
          </a:prstGeom>
        </p:spPr>
      </p:pic>
      <p:sp>
        <p:nvSpPr>
          <p:cNvPr id="6" name="文本框 5">
            <a:extLst>
              <a:ext uri="{FF2B5EF4-FFF2-40B4-BE49-F238E27FC236}">
                <a16:creationId xmlns:a16="http://schemas.microsoft.com/office/drawing/2014/main" id="{F46F6B37-8BE3-CEF0-BE8D-FAF374609EF4}"/>
              </a:ext>
            </a:extLst>
          </p:cNvPr>
          <p:cNvSpPr txBox="1"/>
          <p:nvPr/>
        </p:nvSpPr>
        <p:spPr>
          <a:xfrm>
            <a:off x="1747152" y="6018192"/>
            <a:ext cx="2445526" cy="400110"/>
          </a:xfrm>
          <a:prstGeom prst="rect">
            <a:avLst/>
          </a:prstGeom>
          <a:no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损失函数 L</a:t>
            </a:r>
          </a:p>
        </p:txBody>
      </p:sp>
      <p:sp>
        <p:nvSpPr>
          <p:cNvPr id="9" name="文本框 8">
            <a:extLst>
              <a:ext uri="{FF2B5EF4-FFF2-40B4-BE49-F238E27FC236}">
                <a16:creationId xmlns:a16="http://schemas.microsoft.com/office/drawing/2014/main" id="{00250E8E-62CF-172D-F2E5-FDD42FD7A294}"/>
              </a:ext>
            </a:extLst>
          </p:cNvPr>
          <p:cNvSpPr txBox="1"/>
          <p:nvPr/>
        </p:nvSpPr>
        <p:spPr>
          <a:xfrm>
            <a:off x="7999322" y="6005902"/>
            <a:ext cx="2445526" cy="707886"/>
          </a:xfrm>
          <a:prstGeom prst="rect">
            <a:avLst/>
          </a:prstGeom>
          <a:no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评价指数：</a:t>
            </a:r>
            <a:r>
              <a:rPr lang="en-US" altLang="zh-CN" sz="2000" dirty="0">
                <a:latin typeface="微软雅黑" panose="020B0503020204020204" pitchFamily="34" charset="-122"/>
                <a:ea typeface="微软雅黑" panose="020B0503020204020204" pitchFamily="34" charset="-122"/>
              </a:rPr>
              <a:t>IOU</a:t>
            </a:r>
          </a:p>
          <a:p>
            <a:pPr algn="ctr"/>
            <a:r>
              <a:rPr lang="zh-CN" altLang="en-US" sz="2000" dirty="0">
                <a:latin typeface="微软雅黑" panose="020B0503020204020204" pitchFamily="34" charset="-122"/>
                <a:ea typeface="微软雅黑" panose="020B0503020204020204" pitchFamily="34" charset="-122"/>
              </a:rPr>
              <a:t>（血管区域交并比）</a:t>
            </a:r>
          </a:p>
        </p:txBody>
      </p:sp>
      <p:sp>
        <p:nvSpPr>
          <p:cNvPr id="12" name="文本框 11">
            <a:extLst>
              <a:ext uri="{FF2B5EF4-FFF2-40B4-BE49-F238E27FC236}">
                <a16:creationId xmlns:a16="http://schemas.microsoft.com/office/drawing/2014/main" id="{FFBE086D-6590-D71F-C976-BE776E626174}"/>
              </a:ext>
            </a:extLst>
          </p:cNvPr>
          <p:cNvSpPr txBox="1"/>
          <p:nvPr/>
        </p:nvSpPr>
        <p:spPr>
          <a:xfrm>
            <a:off x="6862688" y="1589362"/>
            <a:ext cx="2512226" cy="400110"/>
          </a:xfrm>
          <a:prstGeom prst="rect">
            <a:avLst/>
          </a:prstGeom>
          <a:noFill/>
        </p:spPr>
        <p:txBody>
          <a:bodyPr wrap="none" rtlCol="0">
            <a:spAutoFit/>
          </a:bodyPr>
          <a:lstStyle/>
          <a:p>
            <a:r>
              <a:rPr lang="zh-CN" altLang="en-US" sz="2000" b="1" dirty="0">
                <a:solidFill>
                  <a:srgbClr val="002060"/>
                </a:solidFill>
                <a:latin typeface="微软雅黑" panose="020B0503020204020204" pitchFamily="34" charset="-122"/>
                <a:ea typeface="微软雅黑" panose="020B0503020204020204" pitchFamily="34" charset="-122"/>
              </a:rPr>
              <a:t>验证集最优：</a:t>
            </a:r>
            <a:r>
              <a:rPr lang="en-US" altLang="zh-CN" sz="2000" b="1" dirty="0">
                <a:solidFill>
                  <a:srgbClr val="002060"/>
                </a:solidFill>
                <a:latin typeface="微软雅黑" panose="020B0503020204020204" pitchFamily="34" charset="-122"/>
                <a:ea typeface="微软雅黑" panose="020B0503020204020204" pitchFamily="34" charset="-122"/>
              </a:rPr>
              <a:t>93.8%</a:t>
            </a:r>
            <a:endParaRPr lang="zh-CN" altLang="en-US" sz="2000" b="1" dirty="0">
              <a:solidFill>
                <a:srgbClr val="002060"/>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5EB94AFE-E015-F62F-3214-809867921D54}"/>
              </a:ext>
            </a:extLst>
          </p:cNvPr>
          <p:cNvSpPr txBox="1"/>
          <p:nvPr/>
        </p:nvSpPr>
        <p:spPr>
          <a:xfrm>
            <a:off x="6862689" y="1066142"/>
            <a:ext cx="2512226" cy="400110"/>
          </a:xfrm>
          <a:prstGeom prst="rect">
            <a:avLst/>
          </a:prstGeom>
          <a:noFill/>
        </p:spPr>
        <p:txBody>
          <a:bodyPr wrap="none" rtlCol="0">
            <a:spAutoFit/>
          </a:bodyPr>
          <a:lstStyle/>
          <a:p>
            <a:r>
              <a:rPr lang="zh-CN" altLang="en-US" sz="2000" b="1" dirty="0">
                <a:solidFill>
                  <a:srgbClr val="002060"/>
                </a:solidFill>
                <a:latin typeface="微软雅黑" panose="020B0503020204020204" pitchFamily="34" charset="-122"/>
                <a:ea typeface="微软雅黑" panose="020B0503020204020204" pitchFamily="34" charset="-122"/>
              </a:rPr>
              <a:t>训练集最优：</a:t>
            </a:r>
            <a:r>
              <a:rPr lang="en-US" altLang="zh-CN" sz="2000" b="1" dirty="0">
                <a:solidFill>
                  <a:srgbClr val="002060"/>
                </a:solidFill>
                <a:latin typeface="微软雅黑" panose="020B0503020204020204" pitchFamily="34" charset="-122"/>
                <a:ea typeface="微软雅黑" panose="020B0503020204020204" pitchFamily="34" charset="-122"/>
              </a:rPr>
              <a:t>95.4%</a:t>
            </a:r>
            <a:endParaRPr lang="zh-CN" altLang="en-US" sz="2000" b="1" dirty="0">
              <a:solidFill>
                <a:srgbClr val="002060"/>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767A0393-A46A-5F43-0811-52693037F7E0}"/>
              </a:ext>
            </a:extLst>
          </p:cNvPr>
          <p:cNvSpPr txBox="1"/>
          <p:nvPr/>
        </p:nvSpPr>
        <p:spPr>
          <a:xfrm>
            <a:off x="9944451" y="1177097"/>
            <a:ext cx="1582484" cy="646331"/>
          </a:xfrm>
          <a:prstGeom prst="rect">
            <a:avLst/>
          </a:prstGeom>
          <a:noFill/>
        </p:spPr>
        <p:txBody>
          <a:bodyPr wrap="none" rtlCol="0">
            <a:spAutoFit/>
          </a:bodyPr>
          <a:lstStyle/>
          <a:p>
            <a:pPr algn="ctr"/>
            <a:r>
              <a:rPr lang="zh-CN" altLang="en-US" dirty="0">
                <a:latin typeface="微软雅黑" panose="020B0503020204020204" pitchFamily="34" charset="-122"/>
                <a:ea typeface="微软雅黑" panose="020B0503020204020204" pitchFamily="34" charset="-122"/>
              </a:rPr>
              <a:t>原模型识别</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准确性：</a:t>
            </a:r>
            <a:r>
              <a:rPr lang="en-US" altLang="zh-CN" dirty="0">
                <a:latin typeface="微软雅黑" panose="020B0503020204020204" pitchFamily="34" charset="-122"/>
                <a:ea typeface="微软雅黑" panose="020B0503020204020204" pitchFamily="34" charset="-122"/>
              </a:rPr>
              <a:t>82%</a:t>
            </a:r>
            <a:endParaRPr lang="zh-CN" altLang="en-US"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1BD9A248-34C9-54E3-FF9F-0E4FDA943A8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286133" y="4714106"/>
            <a:ext cx="2240802" cy="623080"/>
          </a:xfrm>
          <a:prstGeom prst="rect">
            <a:avLst/>
          </a:prstGeom>
        </p:spPr>
      </p:pic>
      <p:pic>
        <p:nvPicPr>
          <p:cNvPr id="14" name="图片 13">
            <a:extLst>
              <a:ext uri="{FF2B5EF4-FFF2-40B4-BE49-F238E27FC236}">
                <a16:creationId xmlns:a16="http://schemas.microsoft.com/office/drawing/2014/main" id="{8B3A46FA-6E8E-2CD8-5BD2-6F94B45EC30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326005" y="2873483"/>
            <a:ext cx="1956382" cy="558966"/>
          </a:xfrm>
          <a:prstGeom prst="rect">
            <a:avLst/>
          </a:prstGeom>
        </p:spPr>
      </p:pic>
    </p:spTree>
    <p:extLst>
      <p:ext uri="{BB962C8B-B14F-4D97-AF65-F5344CB8AC3E}">
        <p14:creationId xmlns:p14="http://schemas.microsoft.com/office/powerpoint/2010/main" val="1396435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868C8-2620-9621-4CFC-B5CDE06E2380}"/>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18EAD842-E9F1-C9AB-C9B7-B9EFA689E1D8}"/>
              </a:ext>
            </a:extLst>
          </p:cNvPr>
          <p:cNvSpPr txBox="1"/>
          <p:nvPr/>
        </p:nvSpPr>
        <p:spPr>
          <a:xfrm>
            <a:off x="665065" y="943032"/>
            <a:ext cx="2799164" cy="523220"/>
          </a:xfrm>
          <a:prstGeom prst="rect">
            <a:avLst/>
          </a:prstGeom>
          <a:noFill/>
        </p:spPr>
        <p:txBody>
          <a:bodyPr wrap="none" rtlCol="0">
            <a:spAutoFit/>
          </a:bodyPr>
          <a:lstStyle/>
          <a:p>
            <a:r>
              <a:rPr lang="en-US" altLang="zh-CN" sz="2800" b="1" dirty="0">
                <a:solidFill>
                  <a:srgbClr val="002060"/>
                </a:solidFill>
                <a:latin typeface="微软雅黑" panose="020B0503020204020204" pitchFamily="34" charset="-122"/>
                <a:ea typeface="微软雅黑" panose="020B0503020204020204" pitchFamily="34" charset="-122"/>
              </a:rPr>
              <a:t>RU-Net++</a:t>
            </a:r>
            <a:r>
              <a:rPr lang="zh-CN" altLang="en-US" sz="2800" b="1" dirty="0">
                <a:solidFill>
                  <a:srgbClr val="002060"/>
                </a:solidFill>
                <a:latin typeface="微软雅黑" panose="020B0503020204020204" pitchFamily="34" charset="-122"/>
                <a:ea typeface="微软雅黑" panose="020B0503020204020204" pitchFamily="34" charset="-122"/>
              </a:rPr>
              <a:t>模型</a:t>
            </a:r>
          </a:p>
        </p:txBody>
      </p:sp>
      <p:sp>
        <p:nvSpPr>
          <p:cNvPr id="7" name="文本框 6">
            <a:extLst>
              <a:ext uri="{FF2B5EF4-FFF2-40B4-BE49-F238E27FC236}">
                <a16:creationId xmlns:a16="http://schemas.microsoft.com/office/drawing/2014/main" id="{ADD25A29-A134-34D6-81F7-5E341B3E6FDA}"/>
              </a:ext>
            </a:extLst>
          </p:cNvPr>
          <p:cNvSpPr txBox="1"/>
          <p:nvPr/>
        </p:nvSpPr>
        <p:spPr>
          <a:xfrm>
            <a:off x="962957" y="1592596"/>
            <a:ext cx="72469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使用编码器：</a:t>
            </a:r>
            <a:r>
              <a:rPr lang="en-US" altLang="zh-CN" sz="2400" b="1" dirty="0">
                <a:solidFill>
                  <a:srgbClr val="FF0000"/>
                </a:solidFill>
                <a:latin typeface="微软雅黑" panose="020B0503020204020204" pitchFamily="34" charset="-122"/>
                <a:ea typeface="微软雅黑" panose="020B0503020204020204" pitchFamily="34" charset="-122"/>
              </a:rPr>
              <a:t>resnet50</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5811E520-713A-A104-871C-8C86D27F5934}"/>
              </a:ext>
            </a:extLst>
          </p:cNvPr>
          <p:cNvSpPr txBox="1"/>
          <p:nvPr/>
        </p:nvSpPr>
        <p:spPr>
          <a:xfrm>
            <a:off x="1359025" y="5714913"/>
            <a:ext cx="2445526" cy="400110"/>
          </a:xfrm>
          <a:prstGeom prst="rect">
            <a:avLst/>
          </a:prstGeom>
          <a:no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损失函数 L</a:t>
            </a:r>
          </a:p>
        </p:txBody>
      </p:sp>
      <p:sp>
        <p:nvSpPr>
          <p:cNvPr id="9" name="文本框 8">
            <a:extLst>
              <a:ext uri="{FF2B5EF4-FFF2-40B4-BE49-F238E27FC236}">
                <a16:creationId xmlns:a16="http://schemas.microsoft.com/office/drawing/2014/main" id="{50754FE0-61B1-49DD-AE6A-9AE525CD73FD}"/>
              </a:ext>
            </a:extLst>
          </p:cNvPr>
          <p:cNvSpPr txBox="1"/>
          <p:nvPr/>
        </p:nvSpPr>
        <p:spPr>
          <a:xfrm>
            <a:off x="8290167" y="5648726"/>
            <a:ext cx="2445526" cy="707886"/>
          </a:xfrm>
          <a:prstGeom prst="rect">
            <a:avLst/>
          </a:prstGeom>
          <a:no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评价指数：</a:t>
            </a:r>
            <a:r>
              <a:rPr lang="en-US" altLang="zh-CN" sz="2000" dirty="0">
                <a:latin typeface="微软雅黑" panose="020B0503020204020204" pitchFamily="34" charset="-122"/>
                <a:ea typeface="微软雅黑" panose="020B0503020204020204" pitchFamily="34" charset="-122"/>
              </a:rPr>
              <a:t>IOU</a:t>
            </a:r>
          </a:p>
          <a:p>
            <a:pPr algn="ctr"/>
            <a:r>
              <a:rPr lang="zh-CN" altLang="en-US" sz="2000" dirty="0">
                <a:latin typeface="微软雅黑" panose="020B0503020204020204" pitchFamily="34" charset="-122"/>
                <a:ea typeface="微软雅黑" panose="020B0503020204020204" pitchFamily="34" charset="-122"/>
              </a:rPr>
              <a:t>（血管区域交并比）</a:t>
            </a:r>
          </a:p>
        </p:txBody>
      </p:sp>
      <p:sp>
        <p:nvSpPr>
          <p:cNvPr id="12" name="文本框 11">
            <a:extLst>
              <a:ext uri="{FF2B5EF4-FFF2-40B4-BE49-F238E27FC236}">
                <a16:creationId xmlns:a16="http://schemas.microsoft.com/office/drawing/2014/main" id="{C0DB787F-24D6-36F5-1C96-1199305859B8}"/>
              </a:ext>
            </a:extLst>
          </p:cNvPr>
          <p:cNvSpPr txBox="1"/>
          <p:nvPr/>
        </p:nvSpPr>
        <p:spPr>
          <a:xfrm>
            <a:off x="6862688" y="1589362"/>
            <a:ext cx="2512226" cy="400110"/>
          </a:xfrm>
          <a:prstGeom prst="rect">
            <a:avLst/>
          </a:prstGeom>
          <a:noFill/>
        </p:spPr>
        <p:txBody>
          <a:bodyPr wrap="none" rtlCol="0">
            <a:spAutoFit/>
          </a:bodyPr>
          <a:lstStyle/>
          <a:p>
            <a:r>
              <a:rPr lang="zh-CN" altLang="en-US" sz="2000" b="1" dirty="0">
                <a:solidFill>
                  <a:srgbClr val="002060"/>
                </a:solidFill>
                <a:latin typeface="微软雅黑" panose="020B0503020204020204" pitchFamily="34" charset="-122"/>
                <a:ea typeface="微软雅黑" panose="020B0503020204020204" pitchFamily="34" charset="-122"/>
              </a:rPr>
              <a:t>验证集最优：</a:t>
            </a:r>
            <a:r>
              <a:rPr lang="en-US" altLang="zh-CN" sz="2000" b="1" dirty="0">
                <a:solidFill>
                  <a:srgbClr val="002060"/>
                </a:solidFill>
                <a:latin typeface="微软雅黑" panose="020B0503020204020204" pitchFamily="34" charset="-122"/>
                <a:ea typeface="微软雅黑" panose="020B0503020204020204" pitchFamily="34" charset="-122"/>
              </a:rPr>
              <a:t>93.3%</a:t>
            </a:r>
            <a:endParaRPr lang="zh-CN" altLang="en-US" sz="2000" b="1" dirty="0">
              <a:solidFill>
                <a:srgbClr val="002060"/>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00828DCB-F93A-979E-DBA7-BD11D2EB3910}"/>
              </a:ext>
            </a:extLst>
          </p:cNvPr>
          <p:cNvSpPr txBox="1"/>
          <p:nvPr/>
        </p:nvSpPr>
        <p:spPr>
          <a:xfrm>
            <a:off x="6862689" y="1066142"/>
            <a:ext cx="2512226" cy="400110"/>
          </a:xfrm>
          <a:prstGeom prst="rect">
            <a:avLst/>
          </a:prstGeom>
          <a:noFill/>
        </p:spPr>
        <p:txBody>
          <a:bodyPr wrap="none" rtlCol="0">
            <a:spAutoFit/>
          </a:bodyPr>
          <a:lstStyle/>
          <a:p>
            <a:r>
              <a:rPr lang="zh-CN" altLang="en-US" sz="2000" b="1" dirty="0">
                <a:solidFill>
                  <a:srgbClr val="002060"/>
                </a:solidFill>
                <a:latin typeface="微软雅黑" panose="020B0503020204020204" pitchFamily="34" charset="-122"/>
                <a:ea typeface="微软雅黑" panose="020B0503020204020204" pitchFamily="34" charset="-122"/>
              </a:rPr>
              <a:t>训练集最优：</a:t>
            </a:r>
            <a:r>
              <a:rPr lang="en-US" altLang="zh-CN" sz="2000" b="1" dirty="0">
                <a:solidFill>
                  <a:srgbClr val="002060"/>
                </a:solidFill>
                <a:latin typeface="微软雅黑" panose="020B0503020204020204" pitchFamily="34" charset="-122"/>
                <a:ea typeface="微软雅黑" panose="020B0503020204020204" pitchFamily="34" charset="-122"/>
              </a:rPr>
              <a:t>95.2%</a:t>
            </a:r>
            <a:endParaRPr lang="zh-CN" altLang="en-US" sz="2000" b="1" dirty="0">
              <a:solidFill>
                <a:srgbClr val="002060"/>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9C16BDA1-2086-91FE-9882-970929DA7266}"/>
              </a:ext>
            </a:extLst>
          </p:cNvPr>
          <p:cNvSpPr txBox="1"/>
          <p:nvPr/>
        </p:nvSpPr>
        <p:spPr>
          <a:xfrm>
            <a:off x="9944451" y="1177097"/>
            <a:ext cx="1582484" cy="646331"/>
          </a:xfrm>
          <a:prstGeom prst="rect">
            <a:avLst/>
          </a:prstGeom>
          <a:noFill/>
        </p:spPr>
        <p:txBody>
          <a:bodyPr wrap="none" rtlCol="0">
            <a:spAutoFit/>
          </a:bodyPr>
          <a:lstStyle/>
          <a:p>
            <a:pPr algn="ctr"/>
            <a:r>
              <a:rPr lang="zh-CN" altLang="en-US" dirty="0">
                <a:latin typeface="微软雅黑" panose="020B0503020204020204" pitchFamily="34" charset="-122"/>
                <a:ea typeface="微软雅黑" panose="020B0503020204020204" pitchFamily="34" charset="-122"/>
              </a:rPr>
              <a:t>原模型识别</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准确性：</a:t>
            </a:r>
            <a:r>
              <a:rPr lang="en-US" altLang="zh-CN" dirty="0">
                <a:latin typeface="微软雅黑" panose="020B0503020204020204" pitchFamily="34" charset="-122"/>
                <a:ea typeface="微软雅黑" panose="020B0503020204020204" pitchFamily="34" charset="-122"/>
              </a:rPr>
              <a:t>82%</a:t>
            </a:r>
            <a:endParaRPr lang="zh-CN" altLang="en-US"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EAC768D7-BEEE-D09E-6366-EF2BB67CA12D}"/>
              </a:ext>
            </a:extLst>
          </p:cNvPr>
          <p:cNvPicPr>
            <a:picLocks noChangeAspect="1"/>
          </p:cNvPicPr>
          <p:nvPr/>
        </p:nvPicPr>
        <p:blipFill>
          <a:blip r:embed="rId2"/>
          <a:stretch>
            <a:fillRect/>
          </a:stretch>
        </p:blipFill>
        <p:spPr>
          <a:xfrm>
            <a:off x="500511" y="2317365"/>
            <a:ext cx="4537725" cy="3255913"/>
          </a:xfrm>
          <a:prstGeom prst="rect">
            <a:avLst/>
          </a:prstGeom>
        </p:spPr>
      </p:pic>
      <p:pic>
        <p:nvPicPr>
          <p:cNvPr id="5" name="图片 4">
            <a:extLst>
              <a:ext uri="{FF2B5EF4-FFF2-40B4-BE49-F238E27FC236}">
                <a16:creationId xmlns:a16="http://schemas.microsoft.com/office/drawing/2014/main" id="{C1EC380A-9AAC-9341-42F7-F28C5236B306}"/>
              </a:ext>
            </a:extLst>
          </p:cNvPr>
          <p:cNvPicPr>
            <a:picLocks noChangeAspect="1"/>
          </p:cNvPicPr>
          <p:nvPr/>
        </p:nvPicPr>
        <p:blipFill>
          <a:blip r:embed="rId3"/>
          <a:stretch>
            <a:fillRect/>
          </a:stretch>
        </p:blipFill>
        <p:spPr>
          <a:xfrm>
            <a:off x="6913366" y="2364277"/>
            <a:ext cx="4537725" cy="3284449"/>
          </a:xfrm>
          <a:prstGeom prst="rect">
            <a:avLst/>
          </a:prstGeom>
        </p:spPr>
      </p:pic>
      <p:cxnSp>
        <p:nvCxnSpPr>
          <p:cNvPr id="14" name="直接箭头连接符 13">
            <a:extLst>
              <a:ext uri="{FF2B5EF4-FFF2-40B4-BE49-F238E27FC236}">
                <a16:creationId xmlns:a16="http://schemas.microsoft.com/office/drawing/2014/main" id="{55E66CF8-8621-8CA3-EF11-889CA6CD5C81}"/>
              </a:ext>
            </a:extLst>
          </p:cNvPr>
          <p:cNvCxnSpPr>
            <a:cxnSpLocks/>
          </p:cNvCxnSpPr>
          <p:nvPr/>
        </p:nvCxnSpPr>
        <p:spPr>
          <a:xfrm flipH="1">
            <a:off x="1939613" y="3341836"/>
            <a:ext cx="3152082" cy="309186"/>
          </a:xfrm>
          <a:prstGeom prst="straightConnector1">
            <a:avLst/>
          </a:prstGeom>
          <a:ln w="38100" cap="flat" cmpd="sng" algn="ctr">
            <a:solidFill>
              <a:srgbClr val="00206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文本框 16">
            <a:extLst>
              <a:ext uri="{FF2B5EF4-FFF2-40B4-BE49-F238E27FC236}">
                <a16:creationId xmlns:a16="http://schemas.microsoft.com/office/drawing/2014/main" id="{35E46B69-F844-978B-C549-D5B50ECE2146}"/>
              </a:ext>
            </a:extLst>
          </p:cNvPr>
          <p:cNvSpPr txBox="1"/>
          <p:nvPr/>
        </p:nvSpPr>
        <p:spPr>
          <a:xfrm>
            <a:off x="5231079" y="2690336"/>
            <a:ext cx="1682287" cy="1569660"/>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    这里模型出现了</a:t>
            </a:r>
            <a:r>
              <a:rPr lang="zh-CN" altLang="en-US" sz="1600" dirty="0">
                <a:solidFill>
                  <a:srgbClr val="FF0000"/>
                </a:solidFill>
                <a:latin typeface="微软雅黑" panose="020B0503020204020204" pitchFamily="34" charset="-122"/>
                <a:ea typeface="微软雅黑" panose="020B0503020204020204" pitchFamily="34" charset="-122"/>
              </a:rPr>
              <a:t>过拟合</a:t>
            </a:r>
            <a:r>
              <a:rPr lang="zh-CN" altLang="en-US" sz="1600" dirty="0">
                <a:latin typeface="微软雅黑" panose="020B0503020204020204" pitchFamily="34" charset="-122"/>
                <a:ea typeface="微软雅黑" panose="020B0503020204020204" pitchFamily="34" charset="-122"/>
              </a:rPr>
              <a:t>，使得验证集的效果开始出现问题</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   调整学习率解决问题</a:t>
            </a:r>
          </a:p>
        </p:txBody>
      </p:sp>
      <p:cxnSp>
        <p:nvCxnSpPr>
          <p:cNvPr id="20" name="直接箭头连接符 19">
            <a:extLst>
              <a:ext uri="{FF2B5EF4-FFF2-40B4-BE49-F238E27FC236}">
                <a16:creationId xmlns:a16="http://schemas.microsoft.com/office/drawing/2014/main" id="{E8DCE1DC-52AC-A0C0-42B3-6662F7F7AC84}"/>
              </a:ext>
            </a:extLst>
          </p:cNvPr>
          <p:cNvCxnSpPr>
            <a:cxnSpLocks/>
            <a:stCxn id="17" idx="3"/>
          </p:cNvCxnSpPr>
          <p:nvPr/>
        </p:nvCxnSpPr>
        <p:spPr>
          <a:xfrm>
            <a:off x="6913366" y="3475166"/>
            <a:ext cx="1376801" cy="761335"/>
          </a:xfrm>
          <a:prstGeom prst="straightConnector1">
            <a:avLst/>
          </a:prstGeom>
          <a:ln w="38100" cap="flat" cmpd="sng" algn="ctr">
            <a:solidFill>
              <a:srgbClr val="00206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 name="文本框 27">
            <a:extLst>
              <a:ext uri="{FF2B5EF4-FFF2-40B4-BE49-F238E27FC236}">
                <a16:creationId xmlns:a16="http://schemas.microsoft.com/office/drawing/2014/main" id="{001DD077-9802-72E7-34FD-6EDEDDD4BC01}"/>
              </a:ext>
            </a:extLst>
          </p:cNvPr>
          <p:cNvSpPr txBox="1"/>
          <p:nvPr/>
        </p:nvSpPr>
        <p:spPr>
          <a:xfrm>
            <a:off x="3804551" y="6189575"/>
            <a:ext cx="3877985" cy="461665"/>
          </a:xfrm>
          <a:prstGeom prst="rect">
            <a:avLst/>
          </a:prstGeom>
          <a:noFill/>
        </p:spPr>
        <p:txBody>
          <a:bodyPr wrap="none"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性能消耗更大，提升不明显</a:t>
            </a:r>
          </a:p>
        </p:txBody>
      </p:sp>
      <p:pic>
        <p:nvPicPr>
          <p:cNvPr id="8" name="图片 7">
            <a:extLst>
              <a:ext uri="{FF2B5EF4-FFF2-40B4-BE49-F238E27FC236}">
                <a16:creationId xmlns:a16="http://schemas.microsoft.com/office/drawing/2014/main" id="{8611AD75-52AC-4473-6DD4-8697B3688C4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286133" y="4332001"/>
            <a:ext cx="2240802" cy="623080"/>
          </a:xfrm>
          <a:prstGeom prst="rect">
            <a:avLst/>
          </a:prstGeom>
        </p:spPr>
      </p:pic>
      <p:pic>
        <p:nvPicPr>
          <p:cNvPr id="10" name="图片 9">
            <a:extLst>
              <a:ext uri="{FF2B5EF4-FFF2-40B4-BE49-F238E27FC236}">
                <a16:creationId xmlns:a16="http://schemas.microsoft.com/office/drawing/2014/main" id="{CE23B816-E152-668A-CD72-EAD4398092E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707634" y="2782870"/>
            <a:ext cx="1956382" cy="558966"/>
          </a:xfrm>
          <a:prstGeom prst="rect">
            <a:avLst/>
          </a:prstGeom>
        </p:spPr>
      </p:pic>
    </p:spTree>
    <p:extLst>
      <p:ext uri="{BB962C8B-B14F-4D97-AF65-F5344CB8AC3E}">
        <p14:creationId xmlns:p14="http://schemas.microsoft.com/office/powerpoint/2010/main" val="3341796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07CE40-D84C-0B60-4B1C-430D73ECA02A}"/>
            </a:ext>
          </a:extLst>
        </p:cNvPr>
        <p:cNvGrpSpPr/>
        <p:nvPr/>
      </p:nvGrpSpPr>
      <p:grpSpPr>
        <a:xfrm>
          <a:off x="0" y="0"/>
          <a:ext cx="0" cy="0"/>
          <a:chOff x="0" y="0"/>
          <a:chExt cx="0" cy="0"/>
        </a:xfrm>
      </p:grpSpPr>
      <p:pic>
        <p:nvPicPr>
          <p:cNvPr id="10" name="图片 9">
            <a:extLst>
              <a:ext uri="{FF2B5EF4-FFF2-40B4-BE49-F238E27FC236}">
                <a16:creationId xmlns:a16="http://schemas.microsoft.com/office/drawing/2014/main" id="{085EE3E8-8DA6-A6D8-444B-3CCAC56C7F0B}"/>
              </a:ext>
            </a:extLst>
          </p:cNvPr>
          <p:cNvPicPr>
            <a:picLocks noChangeAspect="1"/>
          </p:cNvPicPr>
          <p:nvPr/>
        </p:nvPicPr>
        <p:blipFill>
          <a:blip r:embed="rId2"/>
          <a:stretch>
            <a:fillRect/>
          </a:stretch>
        </p:blipFill>
        <p:spPr>
          <a:xfrm>
            <a:off x="6719825" y="2180605"/>
            <a:ext cx="4764776" cy="3539737"/>
          </a:xfrm>
          <a:prstGeom prst="rect">
            <a:avLst/>
          </a:prstGeom>
        </p:spPr>
      </p:pic>
      <p:sp>
        <p:nvSpPr>
          <p:cNvPr id="3" name="文本框 2">
            <a:extLst>
              <a:ext uri="{FF2B5EF4-FFF2-40B4-BE49-F238E27FC236}">
                <a16:creationId xmlns:a16="http://schemas.microsoft.com/office/drawing/2014/main" id="{F3CC8373-0385-B407-9E18-50F9F7211CF7}"/>
              </a:ext>
            </a:extLst>
          </p:cNvPr>
          <p:cNvSpPr txBox="1"/>
          <p:nvPr/>
        </p:nvSpPr>
        <p:spPr>
          <a:xfrm>
            <a:off x="665065" y="947664"/>
            <a:ext cx="2962671" cy="523220"/>
          </a:xfrm>
          <a:prstGeom prst="rect">
            <a:avLst/>
          </a:prstGeom>
          <a:noFill/>
        </p:spPr>
        <p:txBody>
          <a:bodyPr wrap="none" rtlCol="0">
            <a:spAutoFit/>
          </a:bodyPr>
          <a:lstStyle/>
          <a:p>
            <a:r>
              <a:rPr lang="en-US" altLang="zh-CN" sz="2800" b="1" dirty="0">
                <a:solidFill>
                  <a:srgbClr val="002060"/>
                </a:solidFill>
                <a:latin typeface="微软雅黑" panose="020B0503020204020204" pitchFamily="34" charset="-122"/>
                <a:ea typeface="微软雅黑" panose="020B0503020204020204" pitchFamily="34" charset="-122"/>
              </a:rPr>
              <a:t>DeepLabV3</a:t>
            </a:r>
            <a:r>
              <a:rPr lang="zh-CN" altLang="en-US" sz="2800" b="1" dirty="0">
                <a:solidFill>
                  <a:srgbClr val="002060"/>
                </a:solidFill>
                <a:latin typeface="微软雅黑" panose="020B0503020204020204" pitchFamily="34" charset="-122"/>
                <a:ea typeface="微软雅黑" panose="020B0503020204020204" pitchFamily="34" charset="-122"/>
              </a:rPr>
              <a:t>模型</a:t>
            </a:r>
          </a:p>
        </p:txBody>
      </p:sp>
      <p:sp>
        <p:nvSpPr>
          <p:cNvPr id="6" name="文本框 5">
            <a:extLst>
              <a:ext uri="{FF2B5EF4-FFF2-40B4-BE49-F238E27FC236}">
                <a16:creationId xmlns:a16="http://schemas.microsoft.com/office/drawing/2014/main" id="{DB9662BC-F666-DF41-E534-8ADE41A41DE8}"/>
              </a:ext>
            </a:extLst>
          </p:cNvPr>
          <p:cNvSpPr txBox="1"/>
          <p:nvPr/>
        </p:nvSpPr>
        <p:spPr>
          <a:xfrm>
            <a:off x="1359025" y="5714913"/>
            <a:ext cx="2445526" cy="400110"/>
          </a:xfrm>
          <a:prstGeom prst="rect">
            <a:avLst/>
          </a:prstGeom>
          <a:no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损失函数 L</a:t>
            </a:r>
          </a:p>
        </p:txBody>
      </p:sp>
      <p:sp>
        <p:nvSpPr>
          <p:cNvPr id="9" name="文本框 8">
            <a:extLst>
              <a:ext uri="{FF2B5EF4-FFF2-40B4-BE49-F238E27FC236}">
                <a16:creationId xmlns:a16="http://schemas.microsoft.com/office/drawing/2014/main" id="{3CE32A50-B527-32AC-D297-8654D196DBAF}"/>
              </a:ext>
            </a:extLst>
          </p:cNvPr>
          <p:cNvSpPr txBox="1"/>
          <p:nvPr/>
        </p:nvSpPr>
        <p:spPr>
          <a:xfrm>
            <a:off x="8290167" y="5648726"/>
            <a:ext cx="2445526" cy="707886"/>
          </a:xfrm>
          <a:prstGeom prst="rect">
            <a:avLst/>
          </a:prstGeom>
          <a:no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评价指数：</a:t>
            </a:r>
            <a:r>
              <a:rPr lang="en-US" altLang="zh-CN" sz="2000" dirty="0">
                <a:latin typeface="微软雅黑" panose="020B0503020204020204" pitchFamily="34" charset="-122"/>
                <a:ea typeface="微软雅黑" panose="020B0503020204020204" pitchFamily="34" charset="-122"/>
              </a:rPr>
              <a:t>IOU</a:t>
            </a:r>
          </a:p>
          <a:p>
            <a:pPr algn="ctr"/>
            <a:r>
              <a:rPr lang="zh-CN" altLang="en-US" sz="2000" dirty="0">
                <a:latin typeface="微软雅黑" panose="020B0503020204020204" pitchFamily="34" charset="-122"/>
                <a:ea typeface="微软雅黑" panose="020B0503020204020204" pitchFamily="34" charset="-122"/>
              </a:rPr>
              <a:t>（血管区域交并比）</a:t>
            </a:r>
          </a:p>
        </p:txBody>
      </p:sp>
      <p:sp>
        <p:nvSpPr>
          <p:cNvPr id="12" name="文本框 11">
            <a:extLst>
              <a:ext uri="{FF2B5EF4-FFF2-40B4-BE49-F238E27FC236}">
                <a16:creationId xmlns:a16="http://schemas.microsoft.com/office/drawing/2014/main" id="{E8DFB4EE-23BC-C458-EA80-D842E70E9FD9}"/>
              </a:ext>
            </a:extLst>
          </p:cNvPr>
          <p:cNvSpPr txBox="1"/>
          <p:nvPr/>
        </p:nvSpPr>
        <p:spPr>
          <a:xfrm>
            <a:off x="6862688" y="1589362"/>
            <a:ext cx="2512226" cy="400110"/>
          </a:xfrm>
          <a:prstGeom prst="rect">
            <a:avLst/>
          </a:prstGeom>
          <a:noFill/>
        </p:spPr>
        <p:txBody>
          <a:bodyPr wrap="none" rtlCol="0">
            <a:spAutoFit/>
          </a:bodyPr>
          <a:lstStyle/>
          <a:p>
            <a:r>
              <a:rPr lang="zh-CN" altLang="en-US" sz="2000" b="1" dirty="0">
                <a:solidFill>
                  <a:srgbClr val="002060"/>
                </a:solidFill>
                <a:latin typeface="微软雅黑" panose="020B0503020204020204" pitchFamily="34" charset="-122"/>
                <a:ea typeface="微软雅黑" panose="020B0503020204020204" pitchFamily="34" charset="-122"/>
              </a:rPr>
              <a:t>验证集最优：</a:t>
            </a:r>
            <a:r>
              <a:rPr lang="en-US" altLang="zh-CN" sz="2000" b="1" dirty="0">
                <a:solidFill>
                  <a:srgbClr val="002060"/>
                </a:solidFill>
                <a:latin typeface="微软雅黑" panose="020B0503020204020204" pitchFamily="34" charset="-122"/>
                <a:ea typeface="微软雅黑" panose="020B0503020204020204" pitchFamily="34" charset="-122"/>
              </a:rPr>
              <a:t>92.6%</a:t>
            </a:r>
            <a:endParaRPr lang="zh-CN" altLang="en-US" sz="2000" b="1" dirty="0">
              <a:solidFill>
                <a:srgbClr val="002060"/>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7A96C5F6-72E1-B304-9E7A-ACBB7EAF005C}"/>
              </a:ext>
            </a:extLst>
          </p:cNvPr>
          <p:cNvSpPr txBox="1"/>
          <p:nvPr/>
        </p:nvSpPr>
        <p:spPr>
          <a:xfrm>
            <a:off x="6862689" y="1066142"/>
            <a:ext cx="2512226" cy="400110"/>
          </a:xfrm>
          <a:prstGeom prst="rect">
            <a:avLst/>
          </a:prstGeom>
          <a:noFill/>
        </p:spPr>
        <p:txBody>
          <a:bodyPr wrap="none" rtlCol="0">
            <a:spAutoFit/>
          </a:bodyPr>
          <a:lstStyle/>
          <a:p>
            <a:r>
              <a:rPr lang="zh-CN" altLang="en-US" sz="2000" b="1" dirty="0">
                <a:solidFill>
                  <a:srgbClr val="002060"/>
                </a:solidFill>
                <a:latin typeface="微软雅黑" panose="020B0503020204020204" pitchFamily="34" charset="-122"/>
                <a:ea typeface="微软雅黑" panose="020B0503020204020204" pitchFamily="34" charset="-122"/>
              </a:rPr>
              <a:t>训练集最优：</a:t>
            </a:r>
            <a:r>
              <a:rPr lang="en-US" altLang="zh-CN" sz="2000" b="1" dirty="0">
                <a:solidFill>
                  <a:srgbClr val="002060"/>
                </a:solidFill>
                <a:latin typeface="微软雅黑" panose="020B0503020204020204" pitchFamily="34" charset="-122"/>
                <a:ea typeface="微软雅黑" panose="020B0503020204020204" pitchFamily="34" charset="-122"/>
              </a:rPr>
              <a:t>94.7%</a:t>
            </a:r>
            <a:endParaRPr lang="zh-CN" altLang="en-US" sz="2000" b="1" dirty="0">
              <a:solidFill>
                <a:srgbClr val="002060"/>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8225101F-13B4-D6A8-C14D-8B0DEB21F6BE}"/>
              </a:ext>
            </a:extLst>
          </p:cNvPr>
          <p:cNvSpPr txBox="1"/>
          <p:nvPr/>
        </p:nvSpPr>
        <p:spPr>
          <a:xfrm>
            <a:off x="9944451" y="1177097"/>
            <a:ext cx="1582484" cy="646331"/>
          </a:xfrm>
          <a:prstGeom prst="rect">
            <a:avLst/>
          </a:prstGeom>
          <a:noFill/>
        </p:spPr>
        <p:txBody>
          <a:bodyPr wrap="none" rtlCol="0">
            <a:spAutoFit/>
          </a:bodyPr>
          <a:lstStyle/>
          <a:p>
            <a:pPr algn="ctr"/>
            <a:r>
              <a:rPr lang="zh-CN" altLang="en-US" dirty="0">
                <a:latin typeface="微软雅黑" panose="020B0503020204020204" pitchFamily="34" charset="-122"/>
                <a:ea typeface="微软雅黑" panose="020B0503020204020204" pitchFamily="34" charset="-122"/>
              </a:rPr>
              <a:t>原模型识别</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准确性：</a:t>
            </a:r>
            <a:r>
              <a:rPr lang="en-US" altLang="zh-CN" dirty="0">
                <a:latin typeface="微软雅黑" panose="020B0503020204020204" pitchFamily="34" charset="-122"/>
                <a:ea typeface="微软雅黑" panose="020B0503020204020204" pitchFamily="34" charset="-122"/>
              </a:rPr>
              <a:t>82%</a:t>
            </a:r>
            <a:endParaRPr lang="zh-CN" altLang="en-US"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0E93E6A9-31B3-6BEF-C5BA-FDEDE6159E4D}"/>
              </a:ext>
            </a:extLst>
          </p:cNvPr>
          <p:cNvPicPr>
            <a:picLocks noChangeAspect="1"/>
          </p:cNvPicPr>
          <p:nvPr/>
        </p:nvPicPr>
        <p:blipFill>
          <a:blip r:embed="rId3"/>
          <a:stretch>
            <a:fillRect/>
          </a:stretch>
        </p:blipFill>
        <p:spPr>
          <a:xfrm>
            <a:off x="707399" y="2230861"/>
            <a:ext cx="4573199" cy="3417865"/>
          </a:xfrm>
          <a:prstGeom prst="rect">
            <a:avLst/>
          </a:prstGeom>
        </p:spPr>
      </p:pic>
      <p:sp>
        <p:nvSpPr>
          <p:cNvPr id="11" name="文本框 10">
            <a:extLst>
              <a:ext uri="{FF2B5EF4-FFF2-40B4-BE49-F238E27FC236}">
                <a16:creationId xmlns:a16="http://schemas.microsoft.com/office/drawing/2014/main" id="{757F015E-49AB-D964-5654-D2E3C86E0F89}"/>
              </a:ext>
            </a:extLst>
          </p:cNvPr>
          <p:cNvSpPr txBox="1"/>
          <p:nvPr/>
        </p:nvSpPr>
        <p:spPr>
          <a:xfrm>
            <a:off x="962957" y="1592596"/>
            <a:ext cx="72469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使用编码器：</a:t>
            </a:r>
            <a:r>
              <a:rPr lang="en-US" altLang="zh-CN" sz="2400" b="1" dirty="0">
                <a:solidFill>
                  <a:srgbClr val="FF0000"/>
                </a:solidFill>
                <a:latin typeface="微软雅黑" panose="020B0503020204020204" pitchFamily="34" charset="-122"/>
                <a:ea typeface="微软雅黑" panose="020B0503020204020204" pitchFamily="34" charset="-122"/>
              </a:rPr>
              <a:t>resnet50</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E2FC06A9-23E6-E4E6-89B4-39ED78E60E17}"/>
              </a:ext>
            </a:extLst>
          </p:cNvPr>
          <p:cNvSpPr txBox="1"/>
          <p:nvPr/>
        </p:nvSpPr>
        <p:spPr>
          <a:xfrm>
            <a:off x="4001255" y="6177870"/>
            <a:ext cx="3281668" cy="461665"/>
          </a:xfrm>
          <a:prstGeom prst="rect">
            <a:avLst/>
          </a:prstGeom>
          <a:noFill/>
        </p:spPr>
        <p:txBody>
          <a:bodyPr wrap="none"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效果比</a:t>
            </a:r>
            <a:r>
              <a:rPr lang="en-US" altLang="zh-CN" sz="2400" b="1" dirty="0">
                <a:solidFill>
                  <a:srgbClr val="002060"/>
                </a:solidFill>
                <a:latin typeface="微软雅黑" panose="020B0503020204020204" pitchFamily="34" charset="-122"/>
                <a:ea typeface="微软雅黑" panose="020B0503020204020204" pitchFamily="34" charset="-122"/>
              </a:rPr>
              <a:t>U-Net</a:t>
            </a:r>
            <a:r>
              <a:rPr lang="zh-CN" altLang="en-US" sz="2400" b="1" dirty="0">
                <a:solidFill>
                  <a:srgbClr val="002060"/>
                </a:solidFill>
                <a:latin typeface="微软雅黑" panose="020B0503020204020204" pitchFamily="34" charset="-122"/>
                <a:ea typeface="微软雅黑" panose="020B0503020204020204" pitchFamily="34" charset="-122"/>
              </a:rPr>
              <a:t>稍逊一些</a:t>
            </a:r>
          </a:p>
        </p:txBody>
      </p:sp>
      <p:pic>
        <p:nvPicPr>
          <p:cNvPr id="4" name="图片 3">
            <a:extLst>
              <a:ext uri="{FF2B5EF4-FFF2-40B4-BE49-F238E27FC236}">
                <a16:creationId xmlns:a16="http://schemas.microsoft.com/office/drawing/2014/main" id="{711AC503-8711-30E9-C596-82F6311C1E6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286133" y="4311293"/>
            <a:ext cx="2240802" cy="623080"/>
          </a:xfrm>
          <a:prstGeom prst="rect">
            <a:avLst/>
          </a:prstGeom>
        </p:spPr>
      </p:pic>
      <p:pic>
        <p:nvPicPr>
          <p:cNvPr id="5" name="图片 4">
            <a:extLst>
              <a:ext uri="{FF2B5EF4-FFF2-40B4-BE49-F238E27FC236}">
                <a16:creationId xmlns:a16="http://schemas.microsoft.com/office/drawing/2014/main" id="{274AC4E3-73C8-1791-E08B-AC0567EC505F}"/>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207594" y="2870034"/>
            <a:ext cx="1956382" cy="558966"/>
          </a:xfrm>
          <a:prstGeom prst="rect">
            <a:avLst/>
          </a:prstGeom>
        </p:spPr>
      </p:pic>
    </p:spTree>
    <p:extLst>
      <p:ext uri="{BB962C8B-B14F-4D97-AF65-F5344CB8AC3E}">
        <p14:creationId xmlns:p14="http://schemas.microsoft.com/office/powerpoint/2010/main" val="1285860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7A90D-E92C-658C-4977-1694BAE420D6}"/>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90D4F983-6EAE-F11F-76F2-CF897432C2EF}"/>
              </a:ext>
            </a:extLst>
          </p:cNvPr>
          <p:cNvSpPr txBox="1"/>
          <p:nvPr/>
        </p:nvSpPr>
        <p:spPr>
          <a:xfrm>
            <a:off x="665065" y="943032"/>
            <a:ext cx="2250937" cy="523220"/>
          </a:xfrm>
          <a:prstGeom prst="rect">
            <a:avLst/>
          </a:prstGeom>
          <a:noFill/>
        </p:spPr>
        <p:txBody>
          <a:bodyPr wrap="none" rtlCol="0">
            <a:spAutoFit/>
          </a:bodyPr>
          <a:lstStyle/>
          <a:p>
            <a:r>
              <a:rPr lang="en-US" altLang="zh-CN" sz="2800" b="1" dirty="0">
                <a:solidFill>
                  <a:srgbClr val="002060"/>
                </a:solidFill>
                <a:latin typeface="微软雅黑" panose="020B0503020204020204" pitchFamily="34" charset="-122"/>
                <a:ea typeface="微软雅黑" panose="020B0503020204020204" pitchFamily="34" charset="-122"/>
              </a:rPr>
              <a:t>RU-Net</a:t>
            </a:r>
            <a:r>
              <a:rPr lang="zh-CN" altLang="en-US" sz="2800" b="1" dirty="0">
                <a:solidFill>
                  <a:srgbClr val="002060"/>
                </a:solidFill>
                <a:latin typeface="微软雅黑" panose="020B0503020204020204" pitchFamily="34" charset="-122"/>
                <a:ea typeface="微软雅黑" panose="020B0503020204020204" pitchFamily="34" charset="-122"/>
              </a:rPr>
              <a:t>模型</a:t>
            </a:r>
          </a:p>
        </p:txBody>
      </p:sp>
      <p:sp>
        <p:nvSpPr>
          <p:cNvPr id="7" name="文本框 6">
            <a:extLst>
              <a:ext uri="{FF2B5EF4-FFF2-40B4-BE49-F238E27FC236}">
                <a16:creationId xmlns:a16="http://schemas.microsoft.com/office/drawing/2014/main" id="{7A7AE6C9-4FB5-6F3A-0583-5C8DEC24C4C6}"/>
              </a:ext>
            </a:extLst>
          </p:cNvPr>
          <p:cNvSpPr txBox="1"/>
          <p:nvPr/>
        </p:nvSpPr>
        <p:spPr>
          <a:xfrm>
            <a:off x="962957" y="1592596"/>
            <a:ext cx="72469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solidFill>
                  <a:srgbClr val="002060"/>
                </a:solidFill>
                <a:latin typeface="微软雅黑" panose="020B0503020204020204" pitchFamily="34" charset="-122"/>
                <a:ea typeface="微软雅黑" panose="020B0503020204020204" pitchFamily="34" charset="-122"/>
              </a:rPr>
              <a:t>图像大小：</a:t>
            </a:r>
            <a:r>
              <a:rPr lang="en-US" altLang="zh-CN" sz="2400" b="1" dirty="0">
                <a:solidFill>
                  <a:srgbClr val="FF0000"/>
                </a:solidFill>
                <a:latin typeface="微软雅黑" panose="020B0503020204020204" pitchFamily="34" charset="-122"/>
                <a:ea typeface="微软雅黑" panose="020B0503020204020204" pitchFamily="34" charset="-122"/>
              </a:rPr>
              <a:t>512</a:t>
            </a:r>
            <a:r>
              <a:rPr lang="en-US" altLang="zh-CN" sz="2400" b="1" dirty="0">
                <a:solidFill>
                  <a:srgbClr val="00206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512</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11C58CA4-0D3E-9064-0E9B-0849B05AADE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5002" y="2117224"/>
            <a:ext cx="5021394" cy="3665770"/>
          </a:xfrm>
          <a:prstGeom prst="rect">
            <a:avLst/>
          </a:prstGeom>
        </p:spPr>
      </p:pic>
      <p:pic>
        <p:nvPicPr>
          <p:cNvPr id="10" name="图片 9">
            <a:extLst>
              <a:ext uri="{FF2B5EF4-FFF2-40B4-BE49-F238E27FC236}">
                <a16:creationId xmlns:a16="http://schemas.microsoft.com/office/drawing/2014/main" id="{4E089EAF-1F96-003A-9D85-48AD4D05401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22031" y="2079870"/>
            <a:ext cx="5344967" cy="3822561"/>
          </a:xfrm>
          <a:prstGeom prst="rect">
            <a:avLst/>
          </a:prstGeom>
        </p:spPr>
      </p:pic>
      <p:sp>
        <p:nvSpPr>
          <p:cNvPr id="6" name="文本框 5">
            <a:extLst>
              <a:ext uri="{FF2B5EF4-FFF2-40B4-BE49-F238E27FC236}">
                <a16:creationId xmlns:a16="http://schemas.microsoft.com/office/drawing/2014/main" id="{8AAA3624-D2BC-EBA3-2B7B-06B2B1F14C98}"/>
              </a:ext>
            </a:extLst>
          </p:cNvPr>
          <p:cNvSpPr txBox="1"/>
          <p:nvPr/>
        </p:nvSpPr>
        <p:spPr>
          <a:xfrm>
            <a:off x="1790533" y="5616413"/>
            <a:ext cx="2445526" cy="400110"/>
          </a:xfrm>
          <a:prstGeom prst="rect">
            <a:avLst/>
          </a:prstGeom>
          <a:no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损失函数 L</a:t>
            </a:r>
          </a:p>
        </p:txBody>
      </p:sp>
      <p:sp>
        <p:nvSpPr>
          <p:cNvPr id="9" name="文本框 8">
            <a:extLst>
              <a:ext uri="{FF2B5EF4-FFF2-40B4-BE49-F238E27FC236}">
                <a16:creationId xmlns:a16="http://schemas.microsoft.com/office/drawing/2014/main" id="{1A7083D6-9AA9-1201-A5E3-DCD2A6FA1DAB}"/>
              </a:ext>
            </a:extLst>
          </p:cNvPr>
          <p:cNvSpPr txBox="1"/>
          <p:nvPr/>
        </p:nvSpPr>
        <p:spPr>
          <a:xfrm>
            <a:off x="7982255" y="5733527"/>
            <a:ext cx="2445526" cy="707886"/>
          </a:xfrm>
          <a:prstGeom prst="rect">
            <a:avLst/>
          </a:prstGeom>
          <a:no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评价指数：</a:t>
            </a:r>
            <a:r>
              <a:rPr lang="en-US" altLang="zh-CN" sz="2000" dirty="0">
                <a:latin typeface="微软雅黑" panose="020B0503020204020204" pitchFamily="34" charset="-122"/>
                <a:ea typeface="微软雅黑" panose="020B0503020204020204" pitchFamily="34" charset="-122"/>
              </a:rPr>
              <a:t>IOU</a:t>
            </a:r>
          </a:p>
          <a:p>
            <a:pPr algn="ctr"/>
            <a:r>
              <a:rPr lang="zh-CN" altLang="en-US" sz="2000" dirty="0">
                <a:latin typeface="微软雅黑" panose="020B0503020204020204" pitchFamily="34" charset="-122"/>
                <a:ea typeface="微软雅黑" panose="020B0503020204020204" pitchFamily="34" charset="-122"/>
              </a:rPr>
              <a:t>（血管区域交并比）</a:t>
            </a:r>
          </a:p>
        </p:txBody>
      </p:sp>
      <p:sp>
        <p:nvSpPr>
          <p:cNvPr id="12" name="文本框 11">
            <a:extLst>
              <a:ext uri="{FF2B5EF4-FFF2-40B4-BE49-F238E27FC236}">
                <a16:creationId xmlns:a16="http://schemas.microsoft.com/office/drawing/2014/main" id="{552750F7-D494-A4A8-ACF8-7990858ACC65}"/>
              </a:ext>
            </a:extLst>
          </p:cNvPr>
          <p:cNvSpPr txBox="1"/>
          <p:nvPr/>
        </p:nvSpPr>
        <p:spPr>
          <a:xfrm>
            <a:off x="6862688" y="1589362"/>
            <a:ext cx="2512226" cy="400110"/>
          </a:xfrm>
          <a:prstGeom prst="rect">
            <a:avLst/>
          </a:prstGeom>
          <a:noFill/>
        </p:spPr>
        <p:txBody>
          <a:bodyPr wrap="none" rtlCol="0">
            <a:spAutoFit/>
          </a:bodyPr>
          <a:lstStyle/>
          <a:p>
            <a:r>
              <a:rPr lang="zh-CN" altLang="en-US" sz="2000" b="1" dirty="0">
                <a:solidFill>
                  <a:srgbClr val="002060"/>
                </a:solidFill>
                <a:latin typeface="微软雅黑" panose="020B0503020204020204" pitchFamily="34" charset="-122"/>
                <a:ea typeface="微软雅黑" panose="020B0503020204020204" pitchFamily="34" charset="-122"/>
              </a:rPr>
              <a:t>验证集最优：</a:t>
            </a:r>
            <a:r>
              <a:rPr lang="en-US" altLang="zh-CN" sz="2000" b="1" dirty="0">
                <a:solidFill>
                  <a:srgbClr val="FF0000"/>
                </a:solidFill>
                <a:latin typeface="微软雅黑" panose="020B0503020204020204" pitchFamily="34" charset="-122"/>
                <a:ea typeface="微软雅黑" panose="020B0503020204020204" pitchFamily="34" charset="-122"/>
              </a:rPr>
              <a:t>94.6%</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37892F45-975A-AFE2-25FA-4A6D7AFCA234}"/>
              </a:ext>
            </a:extLst>
          </p:cNvPr>
          <p:cNvSpPr txBox="1"/>
          <p:nvPr/>
        </p:nvSpPr>
        <p:spPr>
          <a:xfrm>
            <a:off x="6862689" y="1066142"/>
            <a:ext cx="2512226" cy="400110"/>
          </a:xfrm>
          <a:prstGeom prst="rect">
            <a:avLst/>
          </a:prstGeom>
          <a:noFill/>
        </p:spPr>
        <p:txBody>
          <a:bodyPr wrap="none" rtlCol="0">
            <a:spAutoFit/>
          </a:bodyPr>
          <a:lstStyle/>
          <a:p>
            <a:r>
              <a:rPr lang="zh-CN" altLang="en-US" sz="2000" b="1" dirty="0">
                <a:solidFill>
                  <a:srgbClr val="002060"/>
                </a:solidFill>
                <a:latin typeface="微软雅黑" panose="020B0503020204020204" pitchFamily="34" charset="-122"/>
                <a:ea typeface="微软雅黑" panose="020B0503020204020204" pitchFamily="34" charset="-122"/>
              </a:rPr>
              <a:t>训练集最优：</a:t>
            </a:r>
            <a:r>
              <a:rPr lang="en-US" altLang="zh-CN" sz="2000" b="1" dirty="0">
                <a:solidFill>
                  <a:srgbClr val="002060"/>
                </a:solidFill>
                <a:latin typeface="微软雅黑" panose="020B0503020204020204" pitchFamily="34" charset="-122"/>
                <a:ea typeface="微软雅黑" panose="020B0503020204020204" pitchFamily="34" charset="-122"/>
              </a:rPr>
              <a:t>96.7%</a:t>
            </a:r>
            <a:endParaRPr lang="zh-CN" altLang="en-US" sz="2000" b="1" dirty="0">
              <a:solidFill>
                <a:srgbClr val="002060"/>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C944B621-DCF5-F0AE-471B-30BC99A4D850}"/>
              </a:ext>
            </a:extLst>
          </p:cNvPr>
          <p:cNvSpPr txBox="1"/>
          <p:nvPr/>
        </p:nvSpPr>
        <p:spPr>
          <a:xfrm>
            <a:off x="9944451" y="1177097"/>
            <a:ext cx="1582484" cy="646331"/>
          </a:xfrm>
          <a:prstGeom prst="rect">
            <a:avLst/>
          </a:prstGeom>
          <a:noFill/>
        </p:spPr>
        <p:txBody>
          <a:bodyPr wrap="none" rtlCol="0">
            <a:spAutoFit/>
          </a:bodyPr>
          <a:lstStyle/>
          <a:p>
            <a:pPr algn="ctr"/>
            <a:r>
              <a:rPr lang="zh-CN" altLang="en-US" dirty="0">
                <a:latin typeface="微软雅黑" panose="020B0503020204020204" pitchFamily="34" charset="-122"/>
                <a:ea typeface="微软雅黑" panose="020B0503020204020204" pitchFamily="34" charset="-122"/>
              </a:rPr>
              <a:t>原模型识别</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准确性：</a:t>
            </a:r>
            <a:r>
              <a:rPr lang="en-US" altLang="zh-CN" dirty="0">
                <a:latin typeface="微软雅黑" panose="020B0503020204020204" pitchFamily="34" charset="-122"/>
                <a:ea typeface="微软雅黑" panose="020B0503020204020204" pitchFamily="34" charset="-122"/>
              </a:rPr>
              <a:t>82%</a:t>
            </a:r>
            <a:endParaRPr lang="zh-CN" altLang="en-US"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489E7106-54A5-222E-D93E-59D1F2209E45}"/>
              </a:ext>
            </a:extLst>
          </p:cNvPr>
          <p:cNvSpPr txBox="1"/>
          <p:nvPr/>
        </p:nvSpPr>
        <p:spPr>
          <a:xfrm>
            <a:off x="2822548" y="1077867"/>
            <a:ext cx="6094902" cy="369332"/>
          </a:xfrm>
          <a:prstGeom prst="rect">
            <a:avLst/>
          </a:prstGeom>
          <a:noFill/>
        </p:spPr>
        <p:txBody>
          <a:bodyPr wrap="square">
            <a:spAutoFit/>
          </a:bodyPr>
          <a:lstStyle/>
          <a:p>
            <a:r>
              <a:rPr lang="zh-CN" altLang="en-US" sz="1800" dirty="0">
                <a:solidFill>
                  <a:srgbClr val="002060"/>
                </a:solidFill>
                <a:latin typeface="微软雅黑" panose="020B0503020204020204" pitchFamily="34" charset="-122"/>
                <a:ea typeface="微软雅黑" panose="020B0503020204020204" pitchFamily="34" charset="-122"/>
              </a:rPr>
              <a:t>（将先前的结果作为预训练参数）</a:t>
            </a:r>
            <a:endParaRPr lang="zh-CN" altLang="en-US" sz="1800" dirty="0">
              <a:solidFill>
                <a:srgbClr val="FF0000"/>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E98ECA86-BE74-66A4-A34A-C34528631B07}"/>
              </a:ext>
            </a:extLst>
          </p:cNvPr>
          <p:cNvSpPr txBox="1"/>
          <p:nvPr/>
        </p:nvSpPr>
        <p:spPr>
          <a:xfrm>
            <a:off x="2541536" y="6118212"/>
            <a:ext cx="5109091" cy="461665"/>
          </a:xfrm>
          <a:prstGeom prst="rect">
            <a:avLst/>
          </a:prstGeom>
          <a:noFill/>
        </p:spPr>
        <p:txBody>
          <a:bodyPr wrap="none"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模型</a:t>
            </a:r>
            <a:r>
              <a:rPr lang="zh-CN" altLang="en-US" sz="2400" b="1" dirty="0">
                <a:solidFill>
                  <a:srgbClr val="FF0000"/>
                </a:solidFill>
                <a:latin typeface="微软雅黑" panose="020B0503020204020204" pitchFamily="34" charset="-122"/>
                <a:ea typeface="微软雅黑" panose="020B0503020204020204" pitchFamily="34" charset="-122"/>
              </a:rPr>
              <a:t>性能更好</a:t>
            </a:r>
            <a:r>
              <a:rPr lang="zh-CN" altLang="en-US" sz="2400" b="1" dirty="0">
                <a:solidFill>
                  <a:srgbClr val="002060"/>
                </a:solidFill>
                <a:latin typeface="微软雅黑" panose="020B0503020204020204" pitchFamily="34" charset="-122"/>
                <a:ea typeface="微软雅黑" panose="020B0503020204020204" pitchFamily="34" charset="-122"/>
              </a:rPr>
              <a:t>，但电脑已有点吃不消</a:t>
            </a:r>
          </a:p>
        </p:txBody>
      </p:sp>
      <p:pic>
        <p:nvPicPr>
          <p:cNvPr id="14" name="图片 13">
            <a:extLst>
              <a:ext uri="{FF2B5EF4-FFF2-40B4-BE49-F238E27FC236}">
                <a16:creationId xmlns:a16="http://schemas.microsoft.com/office/drawing/2014/main" id="{A1B4F6D9-93A9-C42D-FDDA-9AABF36C0A5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374914" y="4492098"/>
            <a:ext cx="2240802" cy="623080"/>
          </a:xfrm>
          <a:prstGeom prst="rect">
            <a:avLst/>
          </a:prstGeom>
        </p:spPr>
      </p:pic>
      <p:pic>
        <p:nvPicPr>
          <p:cNvPr id="15" name="图片 14">
            <a:extLst>
              <a:ext uri="{FF2B5EF4-FFF2-40B4-BE49-F238E27FC236}">
                <a16:creationId xmlns:a16="http://schemas.microsoft.com/office/drawing/2014/main" id="{7CC55D04-66F9-1993-C7CD-7FB2DA64EA4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322663" y="2705233"/>
            <a:ext cx="1956382" cy="558966"/>
          </a:xfrm>
          <a:prstGeom prst="rect">
            <a:avLst/>
          </a:prstGeom>
        </p:spPr>
      </p:pic>
    </p:spTree>
    <p:extLst>
      <p:ext uri="{BB962C8B-B14F-4D97-AF65-F5344CB8AC3E}">
        <p14:creationId xmlns:p14="http://schemas.microsoft.com/office/powerpoint/2010/main" val="3815957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1FD08C-ADD8-675D-6355-0DE178D5DAD9}"/>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4AE71D91-4FD1-DB73-E937-0F88ABF65848}"/>
              </a:ext>
            </a:extLst>
          </p:cNvPr>
          <p:cNvSpPr txBox="1"/>
          <p:nvPr/>
        </p:nvSpPr>
        <p:spPr>
          <a:xfrm>
            <a:off x="665065" y="943032"/>
            <a:ext cx="1620957"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结果处理</a:t>
            </a:r>
          </a:p>
        </p:txBody>
      </p:sp>
      <p:sp>
        <p:nvSpPr>
          <p:cNvPr id="7" name="文本框 6">
            <a:extLst>
              <a:ext uri="{FF2B5EF4-FFF2-40B4-BE49-F238E27FC236}">
                <a16:creationId xmlns:a16="http://schemas.microsoft.com/office/drawing/2014/main" id="{CAF16412-1963-8EF2-27B7-C758DC2DA002}"/>
              </a:ext>
            </a:extLst>
          </p:cNvPr>
          <p:cNvSpPr txBox="1"/>
          <p:nvPr/>
        </p:nvSpPr>
        <p:spPr>
          <a:xfrm>
            <a:off x="962956" y="1592596"/>
            <a:ext cx="9575667" cy="400110"/>
          </a:xfrm>
          <a:prstGeom prst="rect">
            <a:avLst/>
          </a:prstGeom>
          <a:noFill/>
        </p:spPr>
        <p:txBody>
          <a:bodyPr wrap="square" rtlCol="0">
            <a:spAutoFit/>
          </a:bodyPr>
          <a:lstStyle/>
          <a:p>
            <a:pPr marL="342900" indent="-342900">
              <a:buFont typeface="Wingdings" panose="05000000000000000000" pitchFamily="2" charset="2"/>
              <a:buChar char="n"/>
            </a:pPr>
            <a:r>
              <a:rPr lang="zh-CN" altLang="en-US" sz="2000" b="1" dirty="0">
                <a:solidFill>
                  <a:srgbClr val="002060"/>
                </a:solidFill>
                <a:latin typeface="微软雅黑" panose="020B0503020204020204" pitchFamily="34" charset="-122"/>
                <a:ea typeface="微软雅黑" panose="020B0503020204020204" pitchFamily="34" charset="-122"/>
              </a:rPr>
              <a:t>由于原图大小为 </a:t>
            </a:r>
            <a:r>
              <a:rPr lang="en-US" altLang="zh-CN" sz="2000" b="1" dirty="0">
                <a:solidFill>
                  <a:srgbClr val="002060"/>
                </a:solidFill>
                <a:latin typeface="微软雅黑" panose="020B0503020204020204" pitchFamily="34" charset="-122"/>
                <a:ea typeface="微软雅黑" panose="020B0503020204020204" pitchFamily="34" charset="-122"/>
              </a:rPr>
              <a:t>2048×2048</a:t>
            </a:r>
            <a:r>
              <a:rPr lang="zh-CN" altLang="en-US" sz="2000" b="1" dirty="0">
                <a:solidFill>
                  <a:srgbClr val="002060"/>
                </a:solidFill>
                <a:latin typeface="微软雅黑" panose="020B0503020204020204" pitchFamily="34" charset="-122"/>
                <a:ea typeface="微软雅黑" panose="020B0503020204020204" pitchFamily="34" charset="-122"/>
              </a:rPr>
              <a:t>，训练的模型为</a:t>
            </a:r>
            <a:r>
              <a:rPr lang="en-US" altLang="zh-CN" sz="2000" b="1" dirty="0">
                <a:solidFill>
                  <a:srgbClr val="002060"/>
                </a:solidFill>
                <a:latin typeface="微软雅黑" panose="020B0503020204020204" pitchFamily="34" charset="-122"/>
                <a:ea typeface="微软雅黑" panose="020B0503020204020204" pitchFamily="34" charset="-122"/>
              </a:rPr>
              <a:t>512×512</a:t>
            </a:r>
            <a:r>
              <a:rPr lang="zh-CN" altLang="en-US" sz="2000" b="1" dirty="0">
                <a:solidFill>
                  <a:srgbClr val="002060"/>
                </a:solidFill>
                <a:latin typeface="微软雅黑" panose="020B0503020204020204" pitchFamily="34" charset="-122"/>
                <a:ea typeface="微软雅黑" panose="020B0503020204020204" pitchFamily="34" charset="-122"/>
              </a:rPr>
              <a:t>，需要进行缩放</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grpSp>
        <p:nvGrpSpPr>
          <p:cNvPr id="30" name="组合 29">
            <a:extLst>
              <a:ext uri="{FF2B5EF4-FFF2-40B4-BE49-F238E27FC236}">
                <a16:creationId xmlns:a16="http://schemas.microsoft.com/office/drawing/2014/main" id="{535F0389-98BD-036F-EBCD-A31FBA8D7930}"/>
              </a:ext>
            </a:extLst>
          </p:cNvPr>
          <p:cNvGrpSpPr/>
          <p:nvPr/>
        </p:nvGrpSpPr>
        <p:grpSpPr>
          <a:xfrm>
            <a:off x="1270217" y="2292976"/>
            <a:ext cx="9651567" cy="4175575"/>
            <a:chOff x="1176508" y="2292976"/>
            <a:chExt cx="9651567" cy="4175575"/>
          </a:xfrm>
        </p:grpSpPr>
        <p:pic>
          <p:nvPicPr>
            <p:cNvPr id="17" name="图片 16" descr="图片包含 游戏机, 钟表&#10;&#10;描述已自动生成">
              <a:extLst>
                <a:ext uri="{FF2B5EF4-FFF2-40B4-BE49-F238E27FC236}">
                  <a16:creationId xmlns:a16="http://schemas.microsoft.com/office/drawing/2014/main" id="{8ECCB49A-BDB0-1DDA-FC5F-4C5F04CF6B51}"/>
                </a:ext>
              </a:extLst>
            </p:cNvPr>
            <p:cNvPicPr>
              <a:picLocks noChangeAspect="1"/>
            </p:cNvPicPr>
            <p:nvPr/>
          </p:nvPicPr>
          <p:blipFill>
            <a:blip r:embed="rId2">
              <a:extLst>
                <a:ext uri="{28A0092B-C50C-407E-A947-70E740481C1C}">
                  <a14:useLocalDpi xmlns:a14="http://schemas.microsoft.com/office/drawing/2010/main" val="0"/>
                </a:ext>
              </a:extLst>
            </a:blip>
            <a:srcRect l="32954" t="39194" r="36358" b="26615"/>
            <a:stretch/>
          </p:blipFill>
          <p:spPr>
            <a:xfrm>
              <a:off x="1176508" y="2292976"/>
              <a:ext cx="3119197" cy="3475195"/>
            </a:xfrm>
            <a:prstGeom prst="rect">
              <a:avLst/>
            </a:prstGeom>
          </p:spPr>
        </p:pic>
        <p:sp>
          <p:nvSpPr>
            <p:cNvPr id="18" name="文本框 17">
              <a:extLst>
                <a:ext uri="{FF2B5EF4-FFF2-40B4-BE49-F238E27FC236}">
                  <a16:creationId xmlns:a16="http://schemas.microsoft.com/office/drawing/2014/main" id="{141958DD-56A7-AC12-44C8-50802D4599B2}"/>
                </a:ext>
              </a:extLst>
            </p:cNvPr>
            <p:cNvSpPr txBox="1"/>
            <p:nvPr/>
          </p:nvSpPr>
          <p:spPr>
            <a:xfrm>
              <a:off x="1568438" y="6068441"/>
              <a:ext cx="2335337"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原代码放大效果</a:t>
              </a:r>
            </a:p>
          </p:txBody>
        </p:sp>
        <p:cxnSp>
          <p:nvCxnSpPr>
            <p:cNvPr id="20" name="直接箭头连接符 19">
              <a:extLst>
                <a:ext uri="{FF2B5EF4-FFF2-40B4-BE49-F238E27FC236}">
                  <a16:creationId xmlns:a16="http://schemas.microsoft.com/office/drawing/2014/main" id="{CB02848E-BE8E-E66F-2BFC-770204B8EA03}"/>
                </a:ext>
              </a:extLst>
            </p:cNvPr>
            <p:cNvCxnSpPr>
              <a:cxnSpLocks/>
            </p:cNvCxnSpPr>
            <p:nvPr/>
          </p:nvCxnSpPr>
          <p:spPr>
            <a:xfrm flipH="1">
              <a:off x="3552345" y="3124748"/>
              <a:ext cx="1822222" cy="670999"/>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文本框 20">
              <a:extLst>
                <a:ext uri="{FF2B5EF4-FFF2-40B4-BE49-F238E27FC236}">
                  <a16:creationId xmlns:a16="http://schemas.microsoft.com/office/drawing/2014/main" id="{E7694240-B148-41C8-8615-41F1C132C0BC}"/>
                </a:ext>
              </a:extLst>
            </p:cNvPr>
            <p:cNvSpPr txBox="1"/>
            <p:nvPr/>
          </p:nvSpPr>
          <p:spPr>
            <a:xfrm>
              <a:off x="5118009" y="2359300"/>
              <a:ext cx="2118250" cy="923330"/>
            </a:xfrm>
            <a:prstGeom prst="rect">
              <a:avLst/>
            </a:prstGeom>
            <a:noFill/>
          </p:spPr>
          <p:txBody>
            <a:bodyPr wrap="square" rtlCol="0">
              <a:spAutoFit/>
            </a:bodyPr>
            <a:lstStyle/>
            <a:p>
              <a:pPr algn="ctr"/>
              <a:r>
                <a:rPr lang="zh-CN" altLang="en-US" dirty="0">
                  <a:solidFill>
                    <a:srgbClr val="002060"/>
                  </a:solidFill>
                  <a:latin typeface="微软雅黑" panose="020B0503020204020204" pitchFamily="34" charset="-122"/>
                  <a:ea typeface="微软雅黑" panose="020B0503020204020204" pitchFamily="34" charset="-122"/>
                </a:rPr>
                <a:t>映射后</a:t>
              </a:r>
              <a:endParaRPr lang="en-US" altLang="zh-CN" dirty="0">
                <a:solidFill>
                  <a:srgbClr val="002060"/>
                </a:solidFill>
                <a:latin typeface="微软雅黑" panose="020B0503020204020204" pitchFamily="34" charset="-122"/>
                <a:ea typeface="微软雅黑" panose="020B0503020204020204" pitchFamily="34" charset="-122"/>
              </a:endParaRPr>
            </a:p>
            <a:p>
              <a:pPr algn="ctr"/>
              <a:r>
                <a:rPr lang="zh-CN" altLang="en-US" dirty="0">
                  <a:solidFill>
                    <a:srgbClr val="002060"/>
                  </a:solidFill>
                  <a:latin typeface="微软雅黑" panose="020B0503020204020204" pitchFamily="34" charset="-122"/>
                  <a:ea typeface="微软雅黑" panose="020B0503020204020204" pitchFamily="34" charset="-122"/>
                </a:rPr>
                <a:t>直接使用临近插值</a:t>
              </a:r>
              <a:endParaRPr lang="en-US" altLang="zh-CN" dirty="0">
                <a:solidFill>
                  <a:srgbClr val="002060"/>
                </a:solidFill>
                <a:latin typeface="微软雅黑" panose="020B0503020204020204" pitchFamily="34" charset="-122"/>
                <a:ea typeface="微软雅黑" panose="020B0503020204020204" pitchFamily="34" charset="-122"/>
              </a:endParaRPr>
            </a:p>
            <a:p>
              <a:pPr algn="ctr"/>
              <a:r>
                <a:rPr lang="zh-CN" altLang="en-US" b="1" dirty="0">
                  <a:solidFill>
                    <a:srgbClr val="FF0000"/>
                  </a:solidFill>
                  <a:latin typeface="微软雅黑" panose="020B0503020204020204" pitchFamily="34" charset="-122"/>
                  <a:ea typeface="微软雅黑" panose="020B0503020204020204" pitchFamily="34" charset="-122"/>
                </a:rPr>
                <a:t>锯齿明显</a:t>
              </a:r>
            </a:p>
          </p:txBody>
        </p:sp>
        <p:pic>
          <p:nvPicPr>
            <p:cNvPr id="23" name="图片 22" descr="图片包含 游戏机, 灯光&#10;&#10;描述已自动生成">
              <a:extLst>
                <a:ext uri="{FF2B5EF4-FFF2-40B4-BE49-F238E27FC236}">
                  <a16:creationId xmlns:a16="http://schemas.microsoft.com/office/drawing/2014/main" id="{DFBD071E-27F7-BCD8-F638-FDEECFFEAEA2}"/>
                </a:ext>
              </a:extLst>
            </p:cNvPr>
            <p:cNvPicPr>
              <a:picLocks noChangeAspect="1"/>
            </p:cNvPicPr>
            <p:nvPr/>
          </p:nvPicPr>
          <p:blipFill>
            <a:blip r:embed="rId3">
              <a:extLst>
                <a:ext uri="{28A0092B-C50C-407E-A947-70E740481C1C}">
                  <a14:useLocalDpi xmlns:a14="http://schemas.microsoft.com/office/drawing/2010/main" val="0"/>
                </a:ext>
              </a:extLst>
            </a:blip>
            <a:srcRect l="30750" t="38752" r="38296" b="27138"/>
            <a:stretch/>
          </p:blipFill>
          <p:spPr>
            <a:xfrm>
              <a:off x="7761504" y="2359300"/>
              <a:ext cx="3066571" cy="3379156"/>
            </a:xfrm>
            <a:prstGeom prst="rect">
              <a:avLst/>
            </a:prstGeom>
          </p:spPr>
        </p:pic>
        <p:sp>
          <p:nvSpPr>
            <p:cNvPr id="24" name="文本框 23">
              <a:extLst>
                <a:ext uri="{FF2B5EF4-FFF2-40B4-BE49-F238E27FC236}">
                  <a16:creationId xmlns:a16="http://schemas.microsoft.com/office/drawing/2014/main" id="{920B818A-108B-2413-F77E-AAB23E824E6D}"/>
                </a:ext>
              </a:extLst>
            </p:cNvPr>
            <p:cNvSpPr txBox="1"/>
            <p:nvPr/>
          </p:nvSpPr>
          <p:spPr>
            <a:xfrm>
              <a:off x="8127120" y="6068441"/>
              <a:ext cx="2335337"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本代码放大效果</a:t>
              </a:r>
            </a:p>
          </p:txBody>
        </p:sp>
        <p:sp>
          <p:nvSpPr>
            <p:cNvPr id="25" name="文本框 24">
              <a:extLst>
                <a:ext uri="{FF2B5EF4-FFF2-40B4-BE49-F238E27FC236}">
                  <a16:creationId xmlns:a16="http://schemas.microsoft.com/office/drawing/2014/main" id="{9E046869-76AC-0D11-BBE2-9CCF91DD92BE}"/>
                </a:ext>
              </a:extLst>
            </p:cNvPr>
            <p:cNvSpPr txBox="1"/>
            <p:nvPr/>
          </p:nvSpPr>
          <p:spPr>
            <a:xfrm>
              <a:off x="5118009" y="4066261"/>
              <a:ext cx="2118250" cy="923330"/>
            </a:xfrm>
            <a:prstGeom prst="rect">
              <a:avLst/>
            </a:prstGeom>
            <a:noFill/>
          </p:spPr>
          <p:txBody>
            <a:bodyPr wrap="square" rtlCol="0">
              <a:spAutoFit/>
            </a:bodyPr>
            <a:lstStyle/>
            <a:p>
              <a:pPr algn="ctr"/>
              <a:r>
                <a:rPr lang="zh-CN" altLang="en-US" dirty="0">
                  <a:solidFill>
                    <a:srgbClr val="002060"/>
                  </a:solidFill>
                  <a:latin typeface="微软雅黑" panose="020B0503020204020204" pitchFamily="34" charset="-122"/>
                  <a:ea typeface="微软雅黑" panose="020B0503020204020204" pitchFamily="34" charset="-122"/>
                </a:rPr>
                <a:t>利用</a:t>
              </a:r>
              <a:r>
                <a:rPr lang="zh-CN" altLang="en-US" b="1" dirty="0">
                  <a:solidFill>
                    <a:srgbClr val="002060"/>
                  </a:solidFill>
                  <a:latin typeface="微软雅黑" panose="020B0503020204020204" pitchFamily="34" charset="-122"/>
                  <a:ea typeface="微软雅黑" panose="020B0503020204020204" pitchFamily="34" charset="-122"/>
                </a:rPr>
                <a:t>高斯滤波</a:t>
              </a:r>
              <a:r>
                <a:rPr lang="zh-CN" altLang="en-US" dirty="0">
                  <a:solidFill>
                    <a:srgbClr val="002060"/>
                  </a:solidFill>
                  <a:latin typeface="微软雅黑" panose="020B0503020204020204" pitchFamily="34" charset="-122"/>
                  <a:ea typeface="微软雅黑" panose="020B0503020204020204" pitchFamily="34" charset="-122"/>
                </a:rPr>
                <a:t>后</a:t>
              </a:r>
              <a:endParaRPr lang="en-US" altLang="zh-CN" dirty="0">
                <a:solidFill>
                  <a:srgbClr val="002060"/>
                </a:solidFill>
                <a:latin typeface="微软雅黑" panose="020B0503020204020204" pitchFamily="34" charset="-122"/>
                <a:ea typeface="微软雅黑" panose="020B0503020204020204" pitchFamily="34" charset="-122"/>
              </a:endParaRPr>
            </a:p>
            <a:p>
              <a:pPr algn="ctr"/>
              <a:r>
                <a:rPr lang="zh-CN" altLang="en-US" dirty="0">
                  <a:solidFill>
                    <a:srgbClr val="002060"/>
                  </a:solidFill>
                  <a:latin typeface="微软雅黑" panose="020B0503020204020204" pitchFamily="34" charset="-122"/>
                  <a:ea typeface="微软雅黑" panose="020B0503020204020204" pitchFamily="34" charset="-122"/>
                </a:rPr>
                <a:t>再进行映射</a:t>
              </a:r>
              <a:endParaRPr lang="en-US" altLang="zh-CN" dirty="0">
                <a:solidFill>
                  <a:srgbClr val="002060"/>
                </a:solidFill>
                <a:latin typeface="微软雅黑" panose="020B0503020204020204" pitchFamily="34" charset="-122"/>
                <a:ea typeface="微软雅黑" panose="020B0503020204020204" pitchFamily="34" charset="-122"/>
              </a:endParaRPr>
            </a:p>
            <a:p>
              <a:pPr algn="ctr"/>
              <a:r>
                <a:rPr lang="zh-CN" altLang="en-US" b="1" dirty="0">
                  <a:solidFill>
                    <a:srgbClr val="FF0000"/>
                  </a:solidFill>
                  <a:latin typeface="微软雅黑" panose="020B0503020204020204" pitchFamily="34" charset="-122"/>
                  <a:ea typeface="微软雅黑" panose="020B0503020204020204" pitchFamily="34" charset="-122"/>
                </a:rPr>
                <a:t>边缘明显改善</a:t>
              </a:r>
            </a:p>
          </p:txBody>
        </p:sp>
        <p:cxnSp>
          <p:nvCxnSpPr>
            <p:cNvPr id="27" name="直接箭头连接符 26">
              <a:extLst>
                <a:ext uri="{FF2B5EF4-FFF2-40B4-BE49-F238E27FC236}">
                  <a16:creationId xmlns:a16="http://schemas.microsoft.com/office/drawing/2014/main" id="{5B263AC4-5883-5876-7FEE-8552D4A67E59}"/>
                </a:ext>
              </a:extLst>
            </p:cNvPr>
            <p:cNvCxnSpPr>
              <a:cxnSpLocks/>
            </p:cNvCxnSpPr>
            <p:nvPr/>
          </p:nvCxnSpPr>
          <p:spPr>
            <a:xfrm flipV="1">
              <a:off x="7091534" y="4216765"/>
              <a:ext cx="1144644" cy="484807"/>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97682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8350D9F-18C3-9F9E-36BA-399649A623BC}"/>
              </a:ext>
            </a:extLst>
          </p:cNvPr>
          <p:cNvSpPr txBox="1"/>
          <p:nvPr/>
        </p:nvSpPr>
        <p:spPr>
          <a:xfrm>
            <a:off x="665065" y="943032"/>
            <a:ext cx="2339102"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模型训练结果</a:t>
            </a:r>
          </a:p>
        </p:txBody>
      </p:sp>
      <p:pic>
        <p:nvPicPr>
          <p:cNvPr id="7" name="图片 6" descr="图片包含 游戏机&#10;&#10;描述已自动生成">
            <a:extLst>
              <a:ext uri="{FF2B5EF4-FFF2-40B4-BE49-F238E27FC236}">
                <a16:creationId xmlns:a16="http://schemas.microsoft.com/office/drawing/2014/main" id="{C66A29D5-7A8F-5673-0E2B-6E697A195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6140" y="2309491"/>
            <a:ext cx="3647732" cy="3647732"/>
          </a:xfrm>
          <a:prstGeom prst="rect">
            <a:avLst/>
          </a:prstGeom>
        </p:spPr>
      </p:pic>
      <p:pic>
        <p:nvPicPr>
          <p:cNvPr id="9" name="图片 8" descr="黑暗里有星球&#10;&#10;中度可信度描述已自动生成">
            <a:extLst>
              <a:ext uri="{FF2B5EF4-FFF2-40B4-BE49-F238E27FC236}">
                <a16:creationId xmlns:a16="http://schemas.microsoft.com/office/drawing/2014/main" id="{C1535617-6084-8116-BDF7-CEAA967318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3943" y="2309491"/>
            <a:ext cx="3647732" cy="3647732"/>
          </a:xfrm>
          <a:prstGeom prst="rect">
            <a:avLst/>
          </a:prstGeom>
        </p:spPr>
      </p:pic>
      <p:sp>
        <p:nvSpPr>
          <p:cNvPr id="10" name="文本框 9">
            <a:extLst>
              <a:ext uri="{FF2B5EF4-FFF2-40B4-BE49-F238E27FC236}">
                <a16:creationId xmlns:a16="http://schemas.microsoft.com/office/drawing/2014/main" id="{809124C8-9412-D49E-21CD-257B9AE6F416}"/>
              </a:ext>
            </a:extLst>
          </p:cNvPr>
          <p:cNvSpPr txBox="1"/>
          <p:nvPr/>
        </p:nvSpPr>
        <p:spPr>
          <a:xfrm>
            <a:off x="2520603" y="6172806"/>
            <a:ext cx="1674412"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input</a:t>
            </a:r>
            <a:endParaRPr lang="zh-CN" altLang="en-US" sz="20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B4BC34BE-EE5D-32D4-83A5-B0AD277EFD3E}"/>
              </a:ext>
            </a:extLst>
          </p:cNvPr>
          <p:cNvSpPr txBox="1"/>
          <p:nvPr/>
        </p:nvSpPr>
        <p:spPr>
          <a:xfrm>
            <a:off x="8082800" y="6232012"/>
            <a:ext cx="1674412"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output</a:t>
            </a:r>
            <a:endParaRPr lang="zh-CN" altLang="en-US" sz="2000" dirty="0">
              <a:latin typeface="微软雅黑" panose="020B0503020204020204" pitchFamily="34" charset="-122"/>
              <a:ea typeface="微软雅黑" panose="020B0503020204020204" pitchFamily="34" charset="-122"/>
            </a:endParaRPr>
          </a:p>
        </p:txBody>
      </p:sp>
      <p:cxnSp>
        <p:nvCxnSpPr>
          <p:cNvPr id="13" name="直接箭头连接符 12">
            <a:extLst>
              <a:ext uri="{FF2B5EF4-FFF2-40B4-BE49-F238E27FC236}">
                <a16:creationId xmlns:a16="http://schemas.microsoft.com/office/drawing/2014/main" id="{328570A1-79C6-3ADA-18AF-88933E5F62B2}"/>
              </a:ext>
            </a:extLst>
          </p:cNvPr>
          <p:cNvCxnSpPr/>
          <p:nvPr/>
        </p:nvCxnSpPr>
        <p:spPr>
          <a:xfrm>
            <a:off x="5463849" y="4080730"/>
            <a:ext cx="1331656" cy="0"/>
          </a:xfrm>
          <a:prstGeom prst="straightConnector1">
            <a:avLst/>
          </a:prstGeom>
          <a:ln w="38100">
            <a:solidFill>
              <a:srgbClr val="002060"/>
            </a:solidFill>
            <a:tailEnd type="triangle"/>
          </a:ln>
        </p:spPr>
        <p:style>
          <a:lnRef idx="2">
            <a:schemeClr val="accent1"/>
          </a:lnRef>
          <a:fillRef idx="0">
            <a:schemeClr val="accent1"/>
          </a:fillRef>
          <a:effectRef idx="1">
            <a:schemeClr val="accent1"/>
          </a:effectRef>
          <a:fontRef idx="minor">
            <a:schemeClr val="tx1"/>
          </a:fontRef>
        </p:style>
      </p:cxnSp>
      <p:sp>
        <p:nvSpPr>
          <p:cNvPr id="14" name="文本框 13">
            <a:extLst>
              <a:ext uri="{FF2B5EF4-FFF2-40B4-BE49-F238E27FC236}">
                <a16:creationId xmlns:a16="http://schemas.microsoft.com/office/drawing/2014/main" id="{A4D06F42-0B78-3207-36E5-AAB6BB2EE936}"/>
              </a:ext>
            </a:extLst>
          </p:cNvPr>
          <p:cNvSpPr txBox="1"/>
          <p:nvPr/>
        </p:nvSpPr>
        <p:spPr>
          <a:xfrm>
            <a:off x="1106872" y="1515045"/>
            <a:ext cx="2419252" cy="461665"/>
          </a:xfrm>
          <a:prstGeom prst="rect">
            <a:avLst/>
          </a:prstGeom>
          <a:noFill/>
        </p:spPr>
        <p:txBody>
          <a:bodyPr wrap="none" rtlCol="0">
            <a:spAutoFit/>
          </a:bodyPr>
          <a:lstStyle/>
          <a:p>
            <a:pPr marL="457200" indent="-457200">
              <a:buFont typeface="Wingdings" panose="05000000000000000000" pitchFamily="2" charset="2"/>
              <a:buChar char="n"/>
            </a:pPr>
            <a:r>
              <a:rPr lang="en-US" altLang="zh-CN" sz="2400" b="1" dirty="0">
                <a:solidFill>
                  <a:srgbClr val="002060"/>
                </a:solidFill>
                <a:latin typeface="微软雅黑" panose="020B0503020204020204" pitchFamily="34" charset="-122"/>
                <a:ea typeface="微软雅黑" panose="020B0503020204020204" pitchFamily="34" charset="-122"/>
              </a:rPr>
              <a:t>RU-Net</a:t>
            </a:r>
            <a:r>
              <a:rPr lang="zh-CN" altLang="en-US" sz="2400" b="1" dirty="0">
                <a:solidFill>
                  <a:srgbClr val="002060"/>
                </a:solidFill>
                <a:latin typeface="微软雅黑" panose="020B0503020204020204" pitchFamily="34" charset="-122"/>
                <a:ea typeface="微软雅黑" panose="020B0503020204020204" pitchFamily="34" charset="-122"/>
              </a:rPr>
              <a:t>模型</a:t>
            </a:r>
          </a:p>
        </p:txBody>
      </p:sp>
    </p:spTree>
    <p:extLst>
      <p:ext uri="{BB962C8B-B14F-4D97-AF65-F5344CB8AC3E}">
        <p14:creationId xmlns:p14="http://schemas.microsoft.com/office/powerpoint/2010/main" val="9998504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3B8ABF7-65D0-413D-7BD8-7CC1B31AC741}"/>
              </a:ext>
            </a:extLst>
          </p:cNvPr>
          <p:cNvPicPr>
            <a:picLocks noChangeAspect="1"/>
          </p:cNvPicPr>
          <p:nvPr/>
        </p:nvPicPr>
        <p:blipFill>
          <a:blip r:embed="rId2"/>
          <a:stretch>
            <a:fillRect/>
          </a:stretch>
        </p:blipFill>
        <p:spPr>
          <a:xfrm>
            <a:off x="309463" y="3382951"/>
            <a:ext cx="5421006" cy="3049316"/>
          </a:xfrm>
          <a:prstGeom prst="rect">
            <a:avLst/>
          </a:prstGeom>
        </p:spPr>
      </p:pic>
      <p:pic>
        <p:nvPicPr>
          <p:cNvPr id="6" name="图片 5">
            <a:extLst>
              <a:ext uri="{FF2B5EF4-FFF2-40B4-BE49-F238E27FC236}">
                <a16:creationId xmlns:a16="http://schemas.microsoft.com/office/drawing/2014/main" id="{5DD77DA4-3977-333A-6D15-7F9F4FCFC3F8}"/>
              </a:ext>
            </a:extLst>
          </p:cNvPr>
          <p:cNvPicPr>
            <a:picLocks noChangeAspect="1"/>
          </p:cNvPicPr>
          <p:nvPr/>
        </p:nvPicPr>
        <p:blipFill>
          <a:blip r:embed="rId3"/>
          <a:stretch>
            <a:fillRect/>
          </a:stretch>
        </p:blipFill>
        <p:spPr>
          <a:xfrm>
            <a:off x="6355422" y="3382951"/>
            <a:ext cx="5421006" cy="3049316"/>
          </a:xfrm>
          <a:prstGeom prst="rect">
            <a:avLst/>
          </a:prstGeom>
        </p:spPr>
      </p:pic>
      <p:sp>
        <p:nvSpPr>
          <p:cNvPr id="3" name="文本框 2">
            <a:extLst>
              <a:ext uri="{FF2B5EF4-FFF2-40B4-BE49-F238E27FC236}">
                <a16:creationId xmlns:a16="http://schemas.microsoft.com/office/drawing/2014/main" id="{233505D5-AB2F-C1F7-113E-3A74616A53AF}"/>
              </a:ext>
            </a:extLst>
          </p:cNvPr>
          <p:cNvSpPr txBox="1"/>
          <p:nvPr/>
        </p:nvSpPr>
        <p:spPr>
          <a:xfrm>
            <a:off x="665065" y="943032"/>
            <a:ext cx="1620957"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结果优化</a:t>
            </a:r>
          </a:p>
        </p:txBody>
      </p:sp>
      <p:sp>
        <p:nvSpPr>
          <p:cNvPr id="5" name="文本框 4">
            <a:extLst>
              <a:ext uri="{FF2B5EF4-FFF2-40B4-BE49-F238E27FC236}">
                <a16:creationId xmlns:a16="http://schemas.microsoft.com/office/drawing/2014/main" id="{0C6D5A6F-3F0C-0AEA-705A-25B68CEF05B1}"/>
              </a:ext>
            </a:extLst>
          </p:cNvPr>
          <p:cNvSpPr txBox="1"/>
          <p:nvPr/>
        </p:nvSpPr>
        <p:spPr>
          <a:xfrm>
            <a:off x="1106872" y="1567673"/>
            <a:ext cx="5248550" cy="1400383"/>
          </a:xfrm>
          <a:prstGeom prst="rect">
            <a:avLst/>
          </a:prstGeom>
          <a:noFill/>
        </p:spPr>
        <p:txBody>
          <a:bodyPr wrap="square" rtlCol="0">
            <a:spAutoFit/>
          </a:bodyPr>
          <a:lstStyle/>
          <a:p>
            <a:pPr marL="457200" indent="-457200">
              <a:spcAft>
                <a:spcPts val="600"/>
              </a:spcAft>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对于拍摄不是很理想的部分，模型分割会存在瑕疵导致</a:t>
            </a:r>
            <a:r>
              <a:rPr lang="zh-CN" altLang="en-US" sz="2000" b="1" dirty="0">
                <a:solidFill>
                  <a:srgbClr val="002060"/>
                </a:solidFill>
                <a:latin typeface="微软雅黑" panose="020B0503020204020204" pitchFamily="34" charset="-122"/>
                <a:ea typeface="微软雅黑" panose="020B0503020204020204" pitchFamily="34" charset="-122"/>
              </a:rPr>
              <a:t>边缘不整齐</a:t>
            </a:r>
            <a:endParaRPr lang="en-US" altLang="zh-CN" sz="2000" b="1" dirty="0">
              <a:solidFill>
                <a:srgbClr val="002060"/>
              </a:solidFill>
              <a:latin typeface="微软雅黑" panose="020B0503020204020204" pitchFamily="34" charset="-122"/>
              <a:ea typeface="微软雅黑" panose="020B0503020204020204" pitchFamily="34" charset="-122"/>
            </a:endParaRPr>
          </a:p>
          <a:p>
            <a:pPr marL="457200" indent="-457200">
              <a:spcAft>
                <a:spcPts val="600"/>
              </a:spcAft>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由于血管壁的形状不会这么离谱，参考朱丰裕学长的图像预处理进行</a:t>
            </a:r>
            <a:r>
              <a:rPr lang="zh-CN" altLang="en-US" sz="2000" b="1" dirty="0">
                <a:solidFill>
                  <a:srgbClr val="FF0000"/>
                </a:solidFill>
                <a:latin typeface="微软雅黑" panose="020B0503020204020204" pitchFamily="34" charset="-122"/>
                <a:ea typeface="微软雅黑" panose="020B0503020204020204" pitchFamily="34" charset="-122"/>
              </a:rPr>
              <a:t>形态学运算</a:t>
            </a:r>
          </a:p>
        </p:txBody>
      </p:sp>
      <p:pic>
        <p:nvPicPr>
          <p:cNvPr id="8" name="图片 7">
            <a:extLst>
              <a:ext uri="{FF2B5EF4-FFF2-40B4-BE49-F238E27FC236}">
                <a16:creationId xmlns:a16="http://schemas.microsoft.com/office/drawing/2014/main" id="{99CBAA1C-2832-218C-3FD8-7657CBA284D1}"/>
              </a:ext>
            </a:extLst>
          </p:cNvPr>
          <p:cNvPicPr>
            <a:picLocks noChangeAspect="1"/>
          </p:cNvPicPr>
          <p:nvPr/>
        </p:nvPicPr>
        <p:blipFill>
          <a:blip r:embed="rId4"/>
          <a:stretch>
            <a:fillRect/>
          </a:stretch>
        </p:blipFill>
        <p:spPr>
          <a:xfrm>
            <a:off x="6755294" y="1204642"/>
            <a:ext cx="5204940" cy="1426899"/>
          </a:xfrm>
          <a:prstGeom prst="rect">
            <a:avLst/>
          </a:prstGeom>
        </p:spPr>
      </p:pic>
      <p:sp>
        <p:nvSpPr>
          <p:cNvPr id="9" name="文本框 8">
            <a:extLst>
              <a:ext uri="{FF2B5EF4-FFF2-40B4-BE49-F238E27FC236}">
                <a16:creationId xmlns:a16="http://schemas.microsoft.com/office/drawing/2014/main" id="{3FA71D79-96BE-4BC6-4F11-FEF0755A3FF4}"/>
              </a:ext>
            </a:extLst>
          </p:cNvPr>
          <p:cNvSpPr txBox="1"/>
          <p:nvPr/>
        </p:nvSpPr>
        <p:spPr>
          <a:xfrm>
            <a:off x="8457518" y="2706446"/>
            <a:ext cx="180049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朱丰裕学长论文</a:t>
            </a:r>
          </a:p>
        </p:txBody>
      </p:sp>
      <p:sp>
        <p:nvSpPr>
          <p:cNvPr id="10" name="矩形 9">
            <a:extLst>
              <a:ext uri="{FF2B5EF4-FFF2-40B4-BE49-F238E27FC236}">
                <a16:creationId xmlns:a16="http://schemas.microsoft.com/office/drawing/2014/main" id="{E76506E0-07DF-300F-C539-AD444B6655A4}"/>
              </a:ext>
            </a:extLst>
          </p:cNvPr>
          <p:cNvSpPr/>
          <p:nvPr/>
        </p:nvSpPr>
        <p:spPr>
          <a:xfrm>
            <a:off x="990051" y="3526031"/>
            <a:ext cx="1220417" cy="3049317"/>
          </a:xfrm>
          <a:prstGeom prst="rect">
            <a:avLst/>
          </a:prstGeom>
          <a:noFill/>
          <a:ln w="38100">
            <a:solidFill>
              <a:srgbClr val="00206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11" name="文本框 10">
            <a:extLst>
              <a:ext uri="{FF2B5EF4-FFF2-40B4-BE49-F238E27FC236}">
                <a16:creationId xmlns:a16="http://schemas.microsoft.com/office/drawing/2014/main" id="{B60A046D-DB66-B341-3DD3-8522C4CA4C35}"/>
              </a:ext>
            </a:extLst>
          </p:cNvPr>
          <p:cNvSpPr txBox="1"/>
          <p:nvPr/>
        </p:nvSpPr>
        <p:spPr>
          <a:xfrm>
            <a:off x="994965" y="6134476"/>
            <a:ext cx="1210588" cy="338554"/>
          </a:xfrm>
          <a:prstGeom prst="rect">
            <a:avLst/>
          </a:prstGeom>
          <a:noFill/>
        </p:spPr>
        <p:txBody>
          <a:bodyPr wrap="none" rtlCol="0">
            <a:spAutoFit/>
          </a:bodyPr>
          <a:lstStyle/>
          <a:p>
            <a:pPr algn="ctr"/>
            <a:r>
              <a:rPr lang="zh-CN" altLang="en-US" sz="1600" dirty="0">
                <a:solidFill>
                  <a:srgbClr val="002060"/>
                </a:solidFill>
                <a:latin typeface="微软雅黑" panose="020B0503020204020204" pitchFamily="34" charset="-122"/>
                <a:ea typeface="微软雅黑" panose="020B0503020204020204" pitchFamily="34" charset="-122"/>
              </a:rPr>
              <a:t>原图像部分</a:t>
            </a:r>
          </a:p>
        </p:txBody>
      </p:sp>
      <p:sp>
        <p:nvSpPr>
          <p:cNvPr id="12" name="矩形 11">
            <a:extLst>
              <a:ext uri="{FF2B5EF4-FFF2-40B4-BE49-F238E27FC236}">
                <a16:creationId xmlns:a16="http://schemas.microsoft.com/office/drawing/2014/main" id="{A3D58308-81DE-BC5E-0F3E-E00C325150F1}"/>
              </a:ext>
            </a:extLst>
          </p:cNvPr>
          <p:cNvSpPr/>
          <p:nvPr/>
        </p:nvSpPr>
        <p:spPr>
          <a:xfrm>
            <a:off x="2431076" y="3526031"/>
            <a:ext cx="1285729" cy="3049316"/>
          </a:xfrm>
          <a:prstGeom prst="rect">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3" name="文本框 12">
            <a:extLst>
              <a:ext uri="{FF2B5EF4-FFF2-40B4-BE49-F238E27FC236}">
                <a16:creationId xmlns:a16="http://schemas.microsoft.com/office/drawing/2014/main" id="{3D5A1954-3616-C451-E710-CE0E045FF43E}"/>
              </a:ext>
            </a:extLst>
          </p:cNvPr>
          <p:cNvSpPr txBox="1"/>
          <p:nvPr/>
        </p:nvSpPr>
        <p:spPr>
          <a:xfrm>
            <a:off x="2589077" y="6134476"/>
            <a:ext cx="1005403" cy="338554"/>
          </a:xfrm>
          <a:prstGeom prst="rect">
            <a:avLst/>
          </a:prstGeom>
          <a:noFill/>
          <a:ln>
            <a:noFill/>
          </a:ln>
        </p:spPr>
        <p:txBody>
          <a:bodyPr wrap="none" rtlCol="0">
            <a:spAutoFit/>
          </a:bodyPr>
          <a:lstStyle/>
          <a:p>
            <a:pPr algn="ctr"/>
            <a:r>
              <a:rPr lang="zh-CN" altLang="en-US" sz="1600" dirty="0">
                <a:solidFill>
                  <a:srgbClr val="FF0000"/>
                </a:solidFill>
                <a:latin typeface="微软雅黑" panose="020B0503020204020204" pitchFamily="34" charset="-122"/>
                <a:ea typeface="微软雅黑" panose="020B0503020204020204" pitchFamily="34" charset="-122"/>
              </a:rPr>
              <a:t>先开后闭</a:t>
            </a:r>
          </a:p>
        </p:txBody>
      </p:sp>
      <p:sp>
        <p:nvSpPr>
          <p:cNvPr id="14" name="矩形 13">
            <a:extLst>
              <a:ext uri="{FF2B5EF4-FFF2-40B4-BE49-F238E27FC236}">
                <a16:creationId xmlns:a16="http://schemas.microsoft.com/office/drawing/2014/main" id="{1FB0E3F9-A9C6-5F40-5416-65AD5820B63E}"/>
              </a:ext>
            </a:extLst>
          </p:cNvPr>
          <p:cNvSpPr/>
          <p:nvPr/>
        </p:nvSpPr>
        <p:spPr>
          <a:xfrm>
            <a:off x="3906924" y="3526031"/>
            <a:ext cx="1285729" cy="3049316"/>
          </a:xfrm>
          <a:prstGeom prst="rect">
            <a:avLst/>
          </a:prstGeom>
          <a:noFill/>
          <a:ln w="38100">
            <a:solidFill>
              <a:srgbClr val="00206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15" name="文本框 14">
            <a:extLst>
              <a:ext uri="{FF2B5EF4-FFF2-40B4-BE49-F238E27FC236}">
                <a16:creationId xmlns:a16="http://schemas.microsoft.com/office/drawing/2014/main" id="{B371A2F6-2BD1-C967-F317-B76B0B5BFE25}"/>
              </a:ext>
            </a:extLst>
          </p:cNvPr>
          <p:cNvSpPr txBox="1"/>
          <p:nvPr/>
        </p:nvSpPr>
        <p:spPr>
          <a:xfrm>
            <a:off x="4071503" y="6134476"/>
            <a:ext cx="1005403" cy="338554"/>
          </a:xfrm>
          <a:prstGeom prst="rect">
            <a:avLst/>
          </a:prstGeom>
          <a:noFill/>
        </p:spPr>
        <p:txBody>
          <a:bodyPr wrap="none" rtlCol="0">
            <a:spAutoFit/>
          </a:bodyPr>
          <a:lstStyle/>
          <a:p>
            <a:pPr algn="ctr"/>
            <a:r>
              <a:rPr lang="zh-CN" altLang="en-US" sz="1600" dirty="0">
                <a:solidFill>
                  <a:srgbClr val="002060"/>
                </a:solidFill>
                <a:latin typeface="微软雅黑" panose="020B0503020204020204" pitchFamily="34" charset="-122"/>
                <a:ea typeface="微软雅黑" panose="020B0503020204020204" pitchFamily="34" charset="-122"/>
              </a:rPr>
              <a:t>先闭后开</a:t>
            </a:r>
          </a:p>
        </p:txBody>
      </p:sp>
      <p:sp>
        <p:nvSpPr>
          <p:cNvPr id="16" name="矩形 15">
            <a:extLst>
              <a:ext uri="{FF2B5EF4-FFF2-40B4-BE49-F238E27FC236}">
                <a16:creationId xmlns:a16="http://schemas.microsoft.com/office/drawing/2014/main" id="{85F1BBE5-9FC4-7E87-C843-536831D07081}"/>
              </a:ext>
            </a:extLst>
          </p:cNvPr>
          <p:cNvSpPr/>
          <p:nvPr/>
        </p:nvSpPr>
        <p:spPr>
          <a:xfrm>
            <a:off x="6953303" y="3526030"/>
            <a:ext cx="1402105" cy="3049317"/>
          </a:xfrm>
          <a:prstGeom prst="rect">
            <a:avLst/>
          </a:prstGeom>
          <a:noFill/>
          <a:ln w="38100">
            <a:solidFill>
              <a:srgbClr val="00206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17" name="文本框 16">
            <a:extLst>
              <a:ext uri="{FF2B5EF4-FFF2-40B4-BE49-F238E27FC236}">
                <a16:creationId xmlns:a16="http://schemas.microsoft.com/office/drawing/2014/main" id="{CBB7B9D0-0FE0-A40D-C0FF-C90B188C4028}"/>
              </a:ext>
            </a:extLst>
          </p:cNvPr>
          <p:cNvSpPr txBox="1"/>
          <p:nvPr/>
        </p:nvSpPr>
        <p:spPr>
          <a:xfrm>
            <a:off x="7050256" y="6134475"/>
            <a:ext cx="1210588" cy="338554"/>
          </a:xfrm>
          <a:prstGeom prst="rect">
            <a:avLst/>
          </a:prstGeom>
          <a:noFill/>
        </p:spPr>
        <p:txBody>
          <a:bodyPr wrap="none" rtlCol="0">
            <a:spAutoFit/>
          </a:bodyPr>
          <a:lstStyle/>
          <a:p>
            <a:pPr algn="ctr"/>
            <a:r>
              <a:rPr lang="zh-CN" altLang="en-US" sz="1600" dirty="0">
                <a:solidFill>
                  <a:srgbClr val="002060"/>
                </a:solidFill>
                <a:latin typeface="微软雅黑" panose="020B0503020204020204" pitchFamily="34" charset="-122"/>
                <a:ea typeface="微软雅黑" panose="020B0503020204020204" pitchFamily="34" charset="-122"/>
              </a:rPr>
              <a:t>原图像部分</a:t>
            </a:r>
          </a:p>
        </p:txBody>
      </p:sp>
      <p:sp>
        <p:nvSpPr>
          <p:cNvPr id="18" name="矩形 17">
            <a:extLst>
              <a:ext uri="{FF2B5EF4-FFF2-40B4-BE49-F238E27FC236}">
                <a16:creationId xmlns:a16="http://schemas.microsoft.com/office/drawing/2014/main" id="{502C764C-45E6-57FC-E42F-320537FFE4BD}"/>
              </a:ext>
            </a:extLst>
          </p:cNvPr>
          <p:cNvSpPr/>
          <p:nvPr/>
        </p:nvSpPr>
        <p:spPr>
          <a:xfrm>
            <a:off x="8437784" y="3526030"/>
            <a:ext cx="1402105" cy="3049316"/>
          </a:xfrm>
          <a:prstGeom prst="rect">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9" name="文本框 18">
            <a:extLst>
              <a:ext uri="{FF2B5EF4-FFF2-40B4-BE49-F238E27FC236}">
                <a16:creationId xmlns:a16="http://schemas.microsoft.com/office/drawing/2014/main" id="{2F47DE96-E42D-CE36-919A-B1C794E212A3}"/>
              </a:ext>
            </a:extLst>
          </p:cNvPr>
          <p:cNvSpPr txBox="1"/>
          <p:nvPr/>
        </p:nvSpPr>
        <p:spPr>
          <a:xfrm>
            <a:off x="8644368" y="6134475"/>
            <a:ext cx="1005403" cy="338554"/>
          </a:xfrm>
          <a:prstGeom prst="rect">
            <a:avLst/>
          </a:prstGeom>
          <a:noFill/>
          <a:ln>
            <a:noFill/>
          </a:ln>
        </p:spPr>
        <p:txBody>
          <a:bodyPr wrap="none" rtlCol="0">
            <a:spAutoFit/>
          </a:bodyPr>
          <a:lstStyle/>
          <a:p>
            <a:pPr algn="ctr"/>
            <a:r>
              <a:rPr lang="zh-CN" altLang="en-US" sz="1600" dirty="0">
                <a:solidFill>
                  <a:srgbClr val="FF0000"/>
                </a:solidFill>
                <a:latin typeface="微软雅黑" panose="020B0503020204020204" pitchFamily="34" charset="-122"/>
                <a:ea typeface="微软雅黑" panose="020B0503020204020204" pitchFamily="34" charset="-122"/>
              </a:rPr>
              <a:t>先开后闭</a:t>
            </a:r>
          </a:p>
        </p:txBody>
      </p:sp>
      <p:sp>
        <p:nvSpPr>
          <p:cNvPr id="20" name="矩形 19">
            <a:extLst>
              <a:ext uri="{FF2B5EF4-FFF2-40B4-BE49-F238E27FC236}">
                <a16:creationId xmlns:a16="http://schemas.microsoft.com/office/drawing/2014/main" id="{B808D72A-45F6-D554-ABDB-E65117A012AE}"/>
              </a:ext>
            </a:extLst>
          </p:cNvPr>
          <p:cNvSpPr/>
          <p:nvPr/>
        </p:nvSpPr>
        <p:spPr>
          <a:xfrm>
            <a:off x="9975371" y="3526030"/>
            <a:ext cx="1285729" cy="3049316"/>
          </a:xfrm>
          <a:prstGeom prst="rect">
            <a:avLst/>
          </a:prstGeom>
          <a:noFill/>
          <a:ln w="38100">
            <a:solidFill>
              <a:srgbClr val="00206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21" name="文本框 20">
            <a:extLst>
              <a:ext uri="{FF2B5EF4-FFF2-40B4-BE49-F238E27FC236}">
                <a16:creationId xmlns:a16="http://schemas.microsoft.com/office/drawing/2014/main" id="{8474A344-9B1B-1320-A54E-D46CC4007750}"/>
              </a:ext>
            </a:extLst>
          </p:cNvPr>
          <p:cNvSpPr txBox="1"/>
          <p:nvPr/>
        </p:nvSpPr>
        <p:spPr>
          <a:xfrm>
            <a:off x="10126794" y="6134475"/>
            <a:ext cx="1005403" cy="338554"/>
          </a:xfrm>
          <a:prstGeom prst="rect">
            <a:avLst/>
          </a:prstGeom>
          <a:noFill/>
        </p:spPr>
        <p:txBody>
          <a:bodyPr wrap="none" rtlCol="0">
            <a:spAutoFit/>
          </a:bodyPr>
          <a:lstStyle/>
          <a:p>
            <a:pPr algn="ctr"/>
            <a:r>
              <a:rPr lang="zh-CN" altLang="en-US" sz="1600" dirty="0">
                <a:solidFill>
                  <a:srgbClr val="002060"/>
                </a:solidFill>
                <a:latin typeface="微软雅黑" panose="020B0503020204020204" pitchFamily="34" charset="-122"/>
                <a:ea typeface="微软雅黑" panose="020B0503020204020204" pitchFamily="34" charset="-122"/>
              </a:rPr>
              <a:t>先闭后开</a:t>
            </a:r>
          </a:p>
        </p:txBody>
      </p:sp>
      <p:sp>
        <p:nvSpPr>
          <p:cNvPr id="22" name="文本框 21">
            <a:extLst>
              <a:ext uri="{FF2B5EF4-FFF2-40B4-BE49-F238E27FC236}">
                <a16:creationId xmlns:a16="http://schemas.microsoft.com/office/drawing/2014/main" id="{7A79227E-218A-AF5D-0D40-5BC1C000BFCD}"/>
              </a:ext>
            </a:extLst>
          </p:cNvPr>
          <p:cNvSpPr txBox="1"/>
          <p:nvPr/>
        </p:nvSpPr>
        <p:spPr>
          <a:xfrm>
            <a:off x="5335674" y="4021869"/>
            <a:ext cx="1402105" cy="2031325"/>
          </a:xfrm>
          <a:prstGeom prst="rect">
            <a:avLst/>
          </a:prstGeom>
          <a:noFill/>
          <a:ln>
            <a:solidFill>
              <a:srgbClr val="002060"/>
            </a:solidFill>
          </a:ln>
        </p:spPr>
        <p:txBody>
          <a:bodyPr wrap="square" rtlCol="0">
            <a:spAutoFit/>
          </a:bodyPr>
          <a:lstStyle/>
          <a:p>
            <a:pPr algn="ctr"/>
            <a:r>
              <a:rPr lang="zh-CN" altLang="en-US" dirty="0">
                <a:solidFill>
                  <a:srgbClr val="002060"/>
                </a:solidFill>
                <a:latin typeface="微软雅黑" panose="020B0503020204020204" pitchFamily="34" charset="-122"/>
                <a:ea typeface="微软雅黑" panose="020B0503020204020204" pitchFamily="34" charset="-122"/>
              </a:rPr>
              <a:t>经测试，使用先形态学闭运算后形态学开运算处理的图像更接近原始血管壁</a:t>
            </a:r>
            <a:endParaRPr lang="zh-CN" altLang="en-US"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809348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5A30CDB-0397-DA2F-D4F2-E91100525D87}"/>
              </a:ext>
            </a:extLst>
          </p:cNvPr>
          <p:cNvSpPr txBox="1"/>
          <p:nvPr/>
        </p:nvSpPr>
        <p:spPr>
          <a:xfrm>
            <a:off x="665065" y="890405"/>
            <a:ext cx="1620957"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结果对比</a:t>
            </a:r>
          </a:p>
        </p:txBody>
      </p:sp>
      <p:sp>
        <p:nvSpPr>
          <p:cNvPr id="5" name="文本框 4">
            <a:extLst>
              <a:ext uri="{FF2B5EF4-FFF2-40B4-BE49-F238E27FC236}">
                <a16:creationId xmlns:a16="http://schemas.microsoft.com/office/drawing/2014/main" id="{FAFBDA06-5A26-B85D-E189-D03D84AA1AC6}"/>
              </a:ext>
            </a:extLst>
          </p:cNvPr>
          <p:cNvSpPr txBox="1"/>
          <p:nvPr/>
        </p:nvSpPr>
        <p:spPr>
          <a:xfrm>
            <a:off x="164739" y="2300173"/>
            <a:ext cx="1144367" cy="707886"/>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Img2</a:t>
            </a:r>
          </a:p>
          <a:p>
            <a:pPr algn="ctr"/>
            <a:r>
              <a:rPr lang="en-US" altLang="zh-CN" sz="2000" dirty="0">
                <a:latin typeface="微软雅黑" panose="020B0503020204020204" pitchFamily="34" charset="-122"/>
                <a:ea typeface="微软雅黑" panose="020B0503020204020204" pitchFamily="34" charset="-122"/>
              </a:rPr>
              <a:t>.000000</a:t>
            </a:r>
            <a:endParaRPr lang="zh-CN" altLang="en-US" sz="2000"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BE6C0D47-252F-A048-D634-C2834BF6A62B}"/>
              </a:ext>
            </a:extLst>
          </p:cNvPr>
          <p:cNvSpPr txBox="1"/>
          <p:nvPr/>
        </p:nvSpPr>
        <p:spPr>
          <a:xfrm>
            <a:off x="1841957" y="3841575"/>
            <a:ext cx="1120820"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OCT</a:t>
            </a:r>
            <a:r>
              <a:rPr lang="zh-CN" altLang="en-US" dirty="0">
                <a:latin typeface="微软雅黑" panose="020B0503020204020204" pitchFamily="34" charset="-122"/>
                <a:ea typeface="微软雅黑" panose="020B0503020204020204" pitchFamily="34" charset="-122"/>
              </a:rPr>
              <a:t>图像</a:t>
            </a:r>
          </a:p>
        </p:txBody>
      </p:sp>
      <p:sp>
        <p:nvSpPr>
          <p:cNvPr id="13" name="文本框 12">
            <a:extLst>
              <a:ext uri="{FF2B5EF4-FFF2-40B4-BE49-F238E27FC236}">
                <a16:creationId xmlns:a16="http://schemas.microsoft.com/office/drawing/2014/main" id="{930FA144-3A16-B9E5-57E6-026614CFEB1D}"/>
              </a:ext>
            </a:extLst>
          </p:cNvPr>
          <p:cNvSpPr txBox="1"/>
          <p:nvPr/>
        </p:nvSpPr>
        <p:spPr>
          <a:xfrm>
            <a:off x="3668191" y="3725011"/>
            <a:ext cx="2492990" cy="646331"/>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管连通区域唯一性方法</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（朱丰裕学长）</a:t>
            </a:r>
          </a:p>
        </p:txBody>
      </p:sp>
      <p:sp>
        <p:nvSpPr>
          <p:cNvPr id="14" name="文本框 13">
            <a:extLst>
              <a:ext uri="{FF2B5EF4-FFF2-40B4-BE49-F238E27FC236}">
                <a16:creationId xmlns:a16="http://schemas.microsoft.com/office/drawing/2014/main" id="{587FE7A1-E335-6283-BA81-56FA0819DF94}"/>
              </a:ext>
            </a:extLst>
          </p:cNvPr>
          <p:cNvSpPr txBox="1"/>
          <p:nvPr/>
        </p:nvSpPr>
        <p:spPr>
          <a:xfrm>
            <a:off x="6455034" y="3703076"/>
            <a:ext cx="1800493" cy="646331"/>
          </a:xfrm>
          <a:prstGeom prst="rect">
            <a:avLst/>
          </a:prstGeom>
          <a:noFill/>
        </p:spPr>
        <p:txBody>
          <a:bodyPr wrap="none" rtlCol="0">
            <a:spAutoFit/>
          </a:bodyPr>
          <a:lstStyle/>
          <a:p>
            <a:pPr algn="ctr"/>
            <a:r>
              <a:rPr lang="en-US" altLang="zh-CN" dirty="0">
                <a:latin typeface="微软雅黑" panose="020B0503020204020204" pitchFamily="34" charset="-122"/>
                <a:ea typeface="微软雅黑" panose="020B0503020204020204" pitchFamily="34" charset="-122"/>
              </a:rPr>
              <a:t>U-Net</a:t>
            </a:r>
          </a:p>
          <a:p>
            <a:pPr algn="ctr"/>
            <a:r>
              <a:rPr lang="zh-CN" altLang="en-US" dirty="0">
                <a:latin typeface="微软雅黑" panose="020B0503020204020204" pitchFamily="34" charset="-122"/>
                <a:ea typeface="微软雅黑" panose="020B0503020204020204" pitchFamily="34" charset="-122"/>
              </a:rPr>
              <a:t>（杨清锐学长）</a:t>
            </a:r>
          </a:p>
        </p:txBody>
      </p:sp>
      <p:sp>
        <p:nvSpPr>
          <p:cNvPr id="15" name="文本框 14">
            <a:extLst>
              <a:ext uri="{FF2B5EF4-FFF2-40B4-BE49-F238E27FC236}">
                <a16:creationId xmlns:a16="http://schemas.microsoft.com/office/drawing/2014/main" id="{BEB006C1-C3AF-EB9F-7D57-952876F6ADCF}"/>
              </a:ext>
            </a:extLst>
          </p:cNvPr>
          <p:cNvSpPr txBox="1"/>
          <p:nvPr/>
        </p:nvSpPr>
        <p:spPr>
          <a:xfrm>
            <a:off x="9242047" y="3847580"/>
            <a:ext cx="1107996"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当前模型</a:t>
            </a:r>
          </a:p>
        </p:txBody>
      </p:sp>
      <p:sp>
        <p:nvSpPr>
          <p:cNvPr id="24" name="文本框 23">
            <a:extLst>
              <a:ext uri="{FF2B5EF4-FFF2-40B4-BE49-F238E27FC236}">
                <a16:creationId xmlns:a16="http://schemas.microsoft.com/office/drawing/2014/main" id="{39CA7EEA-4FDC-8CE5-F8D9-46988CC24DBF}"/>
              </a:ext>
            </a:extLst>
          </p:cNvPr>
          <p:cNvSpPr txBox="1"/>
          <p:nvPr/>
        </p:nvSpPr>
        <p:spPr>
          <a:xfrm>
            <a:off x="164739" y="5080903"/>
            <a:ext cx="1144367" cy="1015663"/>
          </a:xfrm>
          <a:prstGeom prst="rect">
            <a:avLst/>
          </a:prstGeom>
          <a:noFill/>
        </p:spPr>
        <p:txBody>
          <a:bodyPr wrap="square" rtlCol="0">
            <a:spAutoFit/>
          </a:bodyPr>
          <a:lstStyle/>
          <a:p>
            <a:pPr algn="ctr"/>
            <a:r>
              <a:rPr lang="en-US" altLang="zh-CN" sz="2000" dirty="0" err="1">
                <a:latin typeface="微软雅黑" panose="020B0503020204020204" pitchFamily="34" charset="-122"/>
                <a:ea typeface="微软雅黑" panose="020B0503020204020204" pitchFamily="34" charset="-122"/>
              </a:rPr>
              <a:t>Img</a:t>
            </a:r>
            <a:endParaRPr lang="en-US" altLang="zh-CN" sz="2000" dirty="0">
              <a:latin typeface="微软雅黑" panose="020B0503020204020204" pitchFamily="34" charset="-122"/>
              <a:ea typeface="微软雅黑" panose="020B0503020204020204" pitchFamily="34" charset="-122"/>
            </a:endParaRPr>
          </a:p>
          <a:p>
            <a:pPr algn="ctr"/>
            <a:r>
              <a:rPr lang="en-US" altLang="zh-CN" sz="2000" dirty="0">
                <a:latin typeface="微软雅黑" panose="020B0503020204020204" pitchFamily="34" charset="-122"/>
                <a:ea typeface="微软雅黑" panose="020B0503020204020204" pitchFamily="34" charset="-122"/>
              </a:rPr>
              <a:t>582039</a:t>
            </a:r>
          </a:p>
          <a:p>
            <a:pPr algn="ctr"/>
            <a:r>
              <a:rPr lang="en-US" altLang="zh-CN" sz="2000" dirty="0">
                <a:latin typeface="微软雅黑" panose="020B0503020204020204" pitchFamily="34" charset="-122"/>
                <a:ea typeface="微软雅黑" panose="020B0503020204020204" pitchFamily="34" charset="-122"/>
              </a:rPr>
              <a:t>.000218</a:t>
            </a:r>
            <a:endParaRPr lang="zh-CN" altLang="en-US" sz="2000" dirty="0">
              <a:latin typeface="微软雅黑" panose="020B0503020204020204" pitchFamily="34" charset="-122"/>
              <a:ea typeface="微软雅黑" panose="020B0503020204020204" pitchFamily="34" charset="-122"/>
            </a:endParaRPr>
          </a:p>
        </p:txBody>
      </p:sp>
      <p:pic>
        <p:nvPicPr>
          <p:cNvPr id="28" name="图片 27" descr="卡通人物&#10;&#10;中度可信度描述已自动生成">
            <a:extLst>
              <a:ext uri="{FF2B5EF4-FFF2-40B4-BE49-F238E27FC236}">
                <a16:creationId xmlns:a16="http://schemas.microsoft.com/office/drawing/2014/main" id="{BF7200A0-9FDC-B425-A401-8BE19EF21A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5078" y="4522630"/>
            <a:ext cx="1841174" cy="1841174"/>
          </a:xfrm>
          <a:prstGeom prst="rect">
            <a:avLst/>
          </a:prstGeom>
        </p:spPr>
      </p:pic>
      <p:pic>
        <p:nvPicPr>
          <p:cNvPr id="30" name="图片 29" descr="黑暗里有星球&#10;&#10;描述已自动生成">
            <a:extLst>
              <a:ext uri="{FF2B5EF4-FFF2-40B4-BE49-F238E27FC236}">
                <a16:creationId xmlns:a16="http://schemas.microsoft.com/office/drawing/2014/main" id="{FE0C96F3-1F02-1A77-33B8-0B74474170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7080" y="4496630"/>
            <a:ext cx="1839216" cy="1839216"/>
          </a:xfrm>
          <a:prstGeom prst="rect">
            <a:avLst/>
          </a:prstGeom>
        </p:spPr>
      </p:pic>
      <p:pic>
        <p:nvPicPr>
          <p:cNvPr id="32" name="图片 31" descr="图片包含 游戏机&#10;&#10;描述已自动生成">
            <a:extLst>
              <a:ext uri="{FF2B5EF4-FFF2-40B4-BE49-F238E27FC236}">
                <a16:creationId xmlns:a16="http://schemas.microsoft.com/office/drawing/2014/main" id="{762DC0EE-34DE-71F9-BD39-00B40689F4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5672" y="4496630"/>
            <a:ext cx="1813216" cy="1813216"/>
          </a:xfrm>
          <a:prstGeom prst="rect">
            <a:avLst/>
          </a:prstGeom>
        </p:spPr>
      </p:pic>
      <p:pic>
        <p:nvPicPr>
          <p:cNvPr id="34" name="图片 33" descr="图片包含 游戏机, 轮廓&#10;&#10;描述已自动生成">
            <a:extLst>
              <a:ext uri="{FF2B5EF4-FFF2-40B4-BE49-F238E27FC236}">
                <a16:creationId xmlns:a16="http://schemas.microsoft.com/office/drawing/2014/main" id="{07C35B35-2B07-89D4-FAED-3EEC721376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76266" y="4522630"/>
            <a:ext cx="1813216" cy="1813216"/>
          </a:xfrm>
          <a:prstGeom prst="rect">
            <a:avLst/>
          </a:prstGeom>
        </p:spPr>
      </p:pic>
      <p:cxnSp>
        <p:nvCxnSpPr>
          <p:cNvPr id="36" name="直接箭头连接符 35">
            <a:extLst>
              <a:ext uri="{FF2B5EF4-FFF2-40B4-BE49-F238E27FC236}">
                <a16:creationId xmlns:a16="http://schemas.microsoft.com/office/drawing/2014/main" id="{55E98B01-964F-88A1-03A3-3574BD4B9B71}"/>
              </a:ext>
            </a:extLst>
          </p:cNvPr>
          <p:cNvCxnSpPr>
            <a:cxnSpLocks/>
          </p:cNvCxnSpPr>
          <p:nvPr/>
        </p:nvCxnSpPr>
        <p:spPr>
          <a:xfrm flipH="1" flipV="1">
            <a:off x="2341917" y="5940311"/>
            <a:ext cx="968614" cy="49338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9" name="文本框 38">
            <a:extLst>
              <a:ext uri="{FF2B5EF4-FFF2-40B4-BE49-F238E27FC236}">
                <a16:creationId xmlns:a16="http://schemas.microsoft.com/office/drawing/2014/main" id="{6AEE8D97-E75B-FEE0-0F97-269A8FBC14DB}"/>
              </a:ext>
            </a:extLst>
          </p:cNvPr>
          <p:cNvSpPr txBox="1"/>
          <p:nvPr/>
        </p:nvSpPr>
        <p:spPr>
          <a:xfrm>
            <a:off x="3265929" y="6433692"/>
            <a:ext cx="1107996" cy="369332"/>
          </a:xfrm>
          <a:prstGeom prst="rect">
            <a:avLst/>
          </a:prstGeom>
          <a:noFill/>
        </p:spPr>
        <p:txBody>
          <a:bodyPr wrap="non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血管分支</a:t>
            </a:r>
          </a:p>
        </p:txBody>
      </p:sp>
      <p:pic>
        <p:nvPicPr>
          <p:cNvPr id="41" name="图片 40" descr="黑暗里有星球&#10;&#10;中度可信度描述已自动生成">
            <a:extLst>
              <a:ext uri="{FF2B5EF4-FFF2-40B4-BE49-F238E27FC236}">
                <a16:creationId xmlns:a16="http://schemas.microsoft.com/office/drawing/2014/main" id="{37897FB8-AAB2-CCC1-DDEF-9D9A6C92EF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7080" y="1730401"/>
            <a:ext cx="1820857" cy="1820857"/>
          </a:xfrm>
          <a:prstGeom prst="rect">
            <a:avLst/>
          </a:prstGeom>
        </p:spPr>
      </p:pic>
      <p:pic>
        <p:nvPicPr>
          <p:cNvPr id="43" name="图片 42" descr="图片包含 游戏机&#10;&#10;描述已自动生成">
            <a:extLst>
              <a:ext uri="{FF2B5EF4-FFF2-40B4-BE49-F238E27FC236}">
                <a16:creationId xmlns:a16="http://schemas.microsoft.com/office/drawing/2014/main" id="{A9B8FCA7-1B52-DA80-56AA-84C3A39765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59315" y="1730401"/>
            <a:ext cx="1839216" cy="1839216"/>
          </a:xfrm>
          <a:prstGeom prst="rect">
            <a:avLst/>
          </a:prstGeom>
        </p:spPr>
      </p:pic>
      <p:pic>
        <p:nvPicPr>
          <p:cNvPr id="45" name="图片 44" descr="图片包含 游戏机, 钟表&#10;&#10;描述已自动生成">
            <a:extLst>
              <a:ext uri="{FF2B5EF4-FFF2-40B4-BE49-F238E27FC236}">
                <a16:creationId xmlns:a16="http://schemas.microsoft.com/office/drawing/2014/main" id="{C531EC3F-1DC7-796D-B087-AA547AF8756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55034" y="1730401"/>
            <a:ext cx="1839216" cy="1839216"/>
          </a:xfrm>
          <a:prstGeom prst="rect">
            <a:avLst/>
          </a:prstGeom>
        </p:spPr>
      </p:pic>
      <p:pic>
        <p:nvPicPr>
          <p:cNvPr id="47" name="图片 46" descr="图片包含 游戏机&#10;&#10;描述已自动生成">
            <a:extLst>
              <a:ext uri="{FF2B5EF4-FFF2-40B4-BE49-F238E27FC236}">
                <a16:creationId xmlns:a16="http://schemas.microsoft.com/office/drawing/2014/main" id="{FA2705A4-1FEF-59C4-0387-FE681D30890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76437" y="1730401"/>
            <a:ext cx="1839216" cy="1839216"/>
          </a:xfrm>
          <a:prstGeom prst="rect">
            <a:avLst/>
          </a:prstGeom>
        </p:spPr>
      </p:pic>
    </p:spTree>
    <p:extLst>
      <p:ext uri="{BB962C8B-B14F-4D97-AF65-F5344CB8AC3E}">
        <p14:creationId xmlns:p14="http://schemas.microsoft.com/office/powerpoint/2010/main" val="3664663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D39D11A-77E0-5081-C738-54C0D1521422}"/>
              </a:ext>
            </a:extLst>
          </p:cNvPr>
          <p:cNvPicPr>
            <a:picLocks noChangeAspect="1"/>
          </p:cNvPicPr>
          <p:nvPr/>
        </p:nvPicPr>
        <p:blipFill>
          <a:blip r:embed="rId2"/>
          <a:stretch>
            <a:fillRect/>
          </a:stretch>
        </p:blipFill>
        <p:spPr>
          <a:xfrm>
            <a:off x="684157" y="893361"/>
            <a:ext cx="5973202" cy="2131300"/>
          </a:xfrm>
          <a:prstGeom prst="rect">
            <a:avLst/>
          </a:prstGeom>
        </p:spPr>
      </p:pic>
      <p:pic>
        <p:nvPicPr>
          <p:cNvPr id="8" name="图片 7">
            <a:extLst>
              <a:ext uri="{FF2B5EF4-FFF2-40B4-BE49-F238E27FC236}">
                <a16:creationId xmlns:a16="http://schemas.microsoft.com/office/drawing/2014/main" id="{ECE8C27F-DD06-9719-1060-5AEFE49CA2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36836" y="3469592"/>
            <a:ext cx="4121090" cy="3244196"/>
          </a:xfrm>
          <a:prstGeom prst="rect">
            <a:avLst/>
          </a:prstGeom>
        </p:spPr>
      </p:pic>
      <p:sp>
        <p:nvSpPr>
          <p:cNvPr id="9" name="文本框 8">
            <a:extLst>
              <a:ext uri="{FF2B5EF4-FFF2-40B4-BE49-F238E27FC236}">
                <a16:creationId xmlns:a16="http://schemas.microsoft.com/office/drawing/2014/main" id="{E499BF1C-EE73-23DF-AA82-F4786A27645B}"/>
              </a:ext>
            </a:extLst>
          </p:cNvPr>
          <p:cNvSpPr txBox="1"/>
          <p:nvPr/>
        </p:nvSpPr>
        <p:spPr>
          <a:xfrm>
            <a:off x="7165690" y="1621145"/>
            <a:ext cx="4013141" cy="830997"/>
          </a:xfrm>
          <a:prstGeom prst="rect">
            <a:avLst/>
          </a:prstGeom>
          <a:noFill/>
        </p:spPr>
        <p:txBody>
          <a:bodyPr wrap="square"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原始模型对于比较清晰、拍摄较好的</a:t>
            </a:r>
            <a:r>
              <a:rPr lang="en-US" altLang="zh-CN" sz="2400" b="1" dirty="0">
                <a:solidFill>
                  <a:srgbClr val="002060"/>
                </a:solidFill>
                <a:latin typeface="微软雅黑" panose="020B0503020204020204" pitchFamily="34" charset="-122"/>
                <a:ea typeface="微软雅黑" panose="020B0503020204020204" pitchFamily="34" charset="-122"/>
              </a:rPr>
              <a:t>OCT</a:t>
            </a:r>
            <a:r>
              <a:rPr lang="zh-CN" altLang="en-US" sz="2400" b="1" dirty="0">
                <a:solidFill>
                  <a:srgbClr val="002060"/>
                </a:solidFill>
                <a:latin typeface="微软雅黑" panose="020B0503020204020204" pitchFamily="34" charset="-122"/>
                <a:ea typeface="微软雅黑" panose="020B0503020204020204" pitchFamily="34" charset="-122"/>
              </a:rPr>
              <a:t>图像效果较好</a:t>
            </a:r>
          </a:p>
        </p:txBody>
      </p:sp>
      <p:sp>
        <p:nvSpPr>
          <p:cNvPr id="10" name="椭圆 9">
            <a:extLst>
              <a:ext uri="{FF2B5EF4-FFF2-40B4-BE49-F238E27FC236}">
                <a16:creationId xmlns:a16="http://schemas.microsoft.com/office/drawing/2014/main" id="{8419FCA3-1D84-8632-DC4A-192E43593632}"/>
              </a:ext>
            </a:extLst>
          </p:cNvPr>
          <p:cNvSpPr/>
          <p:nvPr/>
        </p:nvSpPr>
        <p:spPr>
          <a:xfrm>
            <a:off x="4098354" y="4072040"/>
            <a:ext cx="631528" cy="53285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65E424A0-D3C1-9671-A861-D0A5751E2580}"/>
              </a:ext>
            </a:extLst>
          </p:cNvPr>
          <p:cNvCxnSpPr/>
          <p:nvPr/>
        </p:nvCxnSpPr>
        <p:spPr>
          <a:xfrm flipV="1">
            <a:off x="4848294" y="4190452"/>
            <a:ext cx="2317396" cy="148014"/>
          </a:xfrm>
          <a:prstGeom prst="straightConnector1">
            <a:avLst/>
          </a:prstGeom>
          <a:ln w="38100">
            <a:solidFill>
              <a:srgbClr val="002060"/>
            </a:solidFill>
            <a:tailEnd type="triangle"/>
          </a:ln>
        </p:spPr>
        <p:style>
          <a:lnRef idx="2">
            <a:schemeClr val="accent1"/>
          </a:lnRef>
          <a:fillRef idx="0">
            <a:schemeClr val="accent1"/>
          </a:fillRef>
          <a:effectRef idx="1">
            <a:schemeClr val="accent1"/>
          </a:effectRef>
          <a:fontRef idx="minor">
            <a:schemeClr val="tx1"/>
          </a:fontRef>
        </p:style>
      </p:cxnSp>
      <p:sp>
        <p:nvSpPr>
          <p:cNvPr id="13" name="文本框 12">
            <a:extLst>
              <a:ext uri="{FF2B5EF4-FFF2-40B4-BE49-F238E27FC236}">
                <a16:creationId xmlns:a16="http://schemas.microsoft.com/office/drawing/2014/main" id="{371BA0D4-C4E2-7BB9-7B08-ED515C444C6A}"/>
              </a:ext>
            </a:extLst>
          </p:cNvPr>
          <p:cNvSpPr txBox="1"/>
          <p:nvPr/>
        </p:nvSpPr>
        <p:spPr>
          <a:xfrm>
            <a:off x="7238053" y="3773895"/>
            <a:ext cx="4013141" cy="830997"/>
          </a:xfrm>
          <a:prstGeom prst="rect">
            <a:avLst/>
          </a:prstGeom>
          <a:noFill/>
        </p:spPr>
        <p:txBody>
          <a:bodyPr wrap="square"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对于血管划分只有</a:t>
            </a:r>
            <a:r>
              <a:rPr lang="en-US" altLang="zh-CN" sz="2400" b="1" dirty="0">
                <a:solidFill>
                  <a:srgbClr val="002060"/>
                </a:solidFill>
                <a:latin typeface="微软雅黑" panose="020B0503020204020204" pitchFamily="34" charset="-122"/>
                <a:ea typeface="微软雅黑" panose="020B0503020204020204" pitchFamily="34" charset="-122"/>
              </a:rPr>
              <a:t>82%</a:t>
            </a:r>
            <a:r>
              <a:rPr lang="zh-CN" altLang="en-US" sz="2400" b="1" dirty="0">
                <a:solidFill>
                  <a:srgbClr val="002060"/>
                </a:solidFill>
                <a:latin typeface="微软雅黑" panose="020B0503020204020204" pitchFamily="34" charset="-122"/>
                <a:ea typeface="微软雅黑" panose="020B0503020204020204" pitchFamily="34" charset="-122"/>
              </a:rPr>
              <a:t>的准确率</a:t>
            </a:r>
          </a:p>
        </p:txBody>
      </p:sp>
      <p:sp>
        <p:nvSpPr>
          <p:cNvPr id="14" name="文本框 13">
            <a:extLst>
              <a:ext uri="{FF2B5EF4-FFF2-40B4-BE49-F238E27FC236}">
                <a16:creationId xmlns:a16="http://schemas.microsoft.com/office/drawing/2014/main" id="{9B71DF80-5926-A14A-5036-344093A53973}"/>
              </a:ext>
            </a:extLst>
          </p:cNvPr>
          <p:cNvSpPr txBox="1"/>
          <p:nvPr/>
        </p:nvSpPr>
        <p:spPr>
          <a:xfrm>
            <a:off x="6834076" y="5131596"/>
            <a:ext cx="4417118" cy="1200329"/>
          </a:xfrm>
          <a:prstGeom prst="rect">
            <a:avLst/>
          </a:prstGeom>
          <a:noFill/>
        </p:spPr>
        <p:txBody>
          <a:bodyPr wrap="square" rtlCol="0">
            <a:spAutoFit/>
          </a:bodyPr>
          <a:lstStyle/>
          <a:p>
            <a:r>
              <a:rPr lang="en-US" altLang="zh-CN" sz="2400" b="1" dirty="0">
                <a:solidFill>
                  <a:srgbClr val="002060"/>
                </a:solidFill>
                <a:latin typeface="微软雅黑" panose="020B0503020204020204" pitchFamily="34" charset="-122"/>
                <a:ea typeface="微软雅黑" panose="020B0503020204020204" pitchFamily="34" charset="-122"/>
              </a:rPr>
              <a:t>90%</a:t>
            </a:r>
            <a:r>
              <a:rPr lang="zh-CN" altLang="en-US" sz="2400" b="1" dirty="0">
                <a:solidFill>
                  <a:srgbClr val="002060"/>
                </a:solidFill>
                <a:latin typeface="微软雅黑" panose="020B0503020204020204" pitchFamily="34" charset="-122"/>
                <a:ea typeface="微软雅黑" panose="020B0503020204020204" pitchFamily="34" charset="-122"/>
              </a:rPr>
              <a:t>只表示平均水平</a:t>
            </a:r>
            <a:endParaRPr lang="en-US" altLang="zh-CN" sz="2400" b="1" dirty="0">
              <a:solidFill>
                <a:srgbClr val="002060"/>
              </a:solidFill>
              <a:latin typeface="微软雅黑" panose="020B0503020204020204" pitchFamily="34" charset="-122"/>
              <a:ea typeface="微软雅黑" panose="020B0503020204020204" pitchFamily="34" charset="-122"/>
            </a:endParaRPr>
          </a:p>
          <a:p>
            <a:r>
              <a:rPr lang="zh-CN" altLang="en-US" sz="2400" b="1" dirty="0">
                <a:solidFill>
                  <a:srgbClr val="002060"/>
                </a:solidFill>
                <a:latin typeface="微软雅黑" panose="020B0503020204020204" pitchFamily="34" charset="-122"/>
                <a:ea typeface="微软雅黑" panose="020B0503020204020204" pitchFamily="34" charset="-122"/>
              </a:rPr>
              <a:t>实际对于拍摄稍差的图片模型就开始出现问题</a:t>
            </a:r>
          </a:p>
        </p:txBody>
      </p:sp>
    </p:spTree>
    <p:extLst>
      <p:ext uri="{BB962C8B-B14F-4D97-AF65-F5344CB8AC3E}">
        <p14:creationId xmlns:p14="http://schemas.microsoft.com/office/powerpoint/2010/main" val="2549585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B83BD-8C7E-4247-5AB8-3209BC03D8B2}"/>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621CD458-57AC-7B30-3432-C6CD775F68DD}"/>
              </a:ext>
            </a:extLst>
          </p:cNvPr>
          <p:cNvSpPr txBox="1"/>
          <p:nvPr/>
        </p:nvSpPr>
        <p:spPr>
          <a:xfrm>
            <a:off x="665065" y="890405"/>
            <a:ext cx="1620957"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结果对比</a:t>
            </a:r>
          </a:p>
        </p:txBody>
      </p:sp>
      <p:pic>
        <p:nvPicPr>
          <p:cNvPr id="4" name="图片 3" descr="黑暗里有星球&#10;&#10;中度可信度描述已自动生成">
            <a:extLst>
              <a:ext uri="{FF2B5EF4-FFF2-40B4-BE49-F238E27FC236}">
                <a16:creationId xmlns:a16="http://schemas.microsoft.com/office/drawing/2014/main" id="{B4B6FA0A-97CF-42AE-54F8-619B33B577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4484" y="1734508"/>
            <a:ext cx="1839216" cy="1839216"/>
          </a:xfrm>
          <a:prstGeom prst="rect">
            <a:avLst/>
          </a:prstGeom>
        </p:spPr>
      </p:pic>
      <p:sp>
        <p:nvSpPr>
          <p:cNvPr id="5" name="文本框 4">
            <a:extLst>
              <a:ext uri="{FF2B5EF4-FFF2-40B4-BE49-F238E27FC236}">
                <a16:creationId xmlns:a16="http://schemas.microsoft.com/office/drawing/2014/main" id="{940D14BB-20C0-1B94-1B34-D1351EBE7B62}"/>
              </a:ext>
            </a:extLst>
          </p:cNvPr>
          <p:cNvSpPr txBox="1"/>
          <p:nvPr/>
        </p:nvSpPr>
        <p:spPr>
          <a:xfrm>
            <a:off x="164739" y="2300173"/>
            <a:ext cx="1144367" cy="707886"/>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Img2</a:t>
            </a:r>
          </a:p>
          <a:p>
            <a:pPr algn="ctr"/>
            <a:r>
              <a:rPr lang="en-US" altLang="zh-CN" sz="2000" dirty="0">
                <a:latin typeface="微软雅黑" panose="020B0503020204020204" pitchFamily="34" charset="-122"/>
                <a:ea typeface="微软雅黑" panose="020B0503020204020204" pitchFamily="34" charset="-122"/>
              </a:rPr>
              <a:t>.000263</a:t>
            </a:r>
            <a:endParaRPr lang="zh-CN" altLang="en-US" sz="2000" dirty="0">
              <a:latin typeface="微软雅黑" panose="020B0503020204020204" pitchFamily="34" charset="-122"/>
              <a:ea typeface="微软雅黑" panose="020B0503020204020204" pitchFamily="34" charset="-122"/>
            </a:endParaRPr>
          </a:p>
        </p:txBody>
      </p:sp>
      <p:pic>
        <p:nvPicPr>
          <p:cNvPr id="7" name="图片 6" descr="图标&#10;&#10;中度可信度描述已自动生成">
            <a:extLst>
              <a:ext uri="{FF2B5EF4-FFF2-40B4-BE49-F238E27FC236}">
                <a16:creationId xmlns:a16="http://schemas.microsoft.com/office/drawing/2014/main" id="{84A5DFDD-8A1F-6A87-1D1F-DA5C8B5542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5078" y="1734508"/>
            <a:ext cx="1839216" cy="1839216"/>
          </a:xfrm>
          <a:prstGeom prst="rect">
            <a:avLst/>
          </a:prstGeom>
        </p:spPr>
      </p:pic>
      <p:pic>
        <p:nvPicPr>
          <p:cNvPr id="9" name="图片 8" descr="图片包含 游戏机&#10;&#10;描述已自动生成">
            <a:extLst>
              <a:ext uri="{FF2B5EF4-FFF2-40B4-BE49-F238E27FC236}">
                <a16:creationId xmlns:a16="http://schemas.microsoft.com/office/drawing/2014/main" id="{26EADBD6-DCE7-6D5C-5214-0694E3C92F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5672" y="1734508"/>
            <a:ext cx="1839216" cy="1839216"/>
          </a:xfrm>
          <a:prstGeom prst="rect">
            <a:avLst/>
          </a:prstGeom>
        </p:spPr>
      </p:pic>
      <p:pic>
        <p:nvPicPr>
          <p:cNvPr id="11" name="图片 10" descr="图片包含 游戏机&#10;&#10;描述已自动生成">
            <a:extLst>
              <a:ext uri="{FF2B5EF4-FFF2-40B4-BE49-F238E27FC236}">
                <a16:creationId xmlns:a16="http://schemas.microsoft.com/office/drawing/2014/main" id="{1D43332A-E10F-1078-E9E7-B5601AD4BC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76266" y="1734508"/>
            <a:ext cx="1839216" cy="1839216"/>
          </a:xfrm>
          <a:prstGeom prst="rect">
            <a:avLst/>
          </a:prstGeom>
        </p:spPr>
      </p:pic>
      <p:sp>
        <p:nvSpPr>
          <p:cNvPr id="12" name="文本框 11">
            <a:extLst>
              <a:ext uri="{FF2B5EF4-FFF2-40B4-BE49-F238E27FC236}">
                <a16:creationId xmlns:a16="http://schemas.microsoft.com/office/drawing/2014/main" id="{AA23C05E-88B3-8C92-9D68-ED76CA239EF9}"/>
              </a:ext>
            </a:extLst>
          </p:cNvPr>
          <p:cNvSpPr txBox="1"/>
          <p:nvPr/>
        </p:nvSpPr>
        <p:spPr>
          <a:xfrm>
            <a:off x="1841957" y="3841575"/>
            <a:ext cx="1120820"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OCT</a:t>
            </a:r>
            <a:r>
              <a:rPr lang="zh-CN" altLang="en-US" dirty="0">
                <a:latin typeface="微软雅黑" panose="020B0503020204020204" pitchFamily="34" charset="-122"/>
                <a:ea typeface="微软雅黑" panose="020B0503020204020204" pitchFamily="34" charset="-122"/>
              </a:rPr>
              <a:t>图像</a:t>
            </a:r>
          </a:p>
        </p:txBody>
      </p:sp>
      <p:sp>
        <p:nvSpPr>
          <p:cNvPr id="13" name="文本框 12">
            <a:extLst>
              <a:ext uri="{FF2B5EF4-FFF2-40B4-BE49-F238E27FC236}">
                <a16:creationId xmlns:a16="http://schemas.microsoft.com/office/drawing/2014/main" id="{1DC9CC41-B9D1-70F1-AA85-72C61BE0F1F8}"/>
              </a:ext>
            </a:extLst>
          </p:cNvPr>
          <p:cNvSpPr txBox="1"/>
          <p:nvPr/>
        </p:nvSpPr>
        <p:spPr>
          <a:xfrm>
            <a:off x="3668191" y="3725011"/>
            <a:ext cx="2492990" cy="646331"/>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管连通区域唯一性方法</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（朱丰裕学长）</a:t>
            </a:r>
          </a:p>
        </p:txBody>
      </p:sp>
      <p:sp>
        <p:nvSpPr>
          <p:cNvPr id="14" name="文本框 13">
            <a:extLst>
              <a:ext uri="{FF2B5EF4-FFF2-40B4-BE49-F238E27FC236}">
                <a16:creationId xmlns:a16="http://schemas.microsoft.com/office/drawing/2014/main" id="{D51DAE78-7480-BC5B-464B-3F9E775178A9}"/>
              </a:ext>
            </a:extLst>
          </p:cNvPr>
          <p:cNvSpPr txBox="1"/>
          <p:nvPr/>
        </p:nvSpPr>
        <p:spPr>
          <a:xfrm>
            <a:off x="6455034" y="3703076"/>
            <a:ext cx="1800493" cy="646331"/>
          </a:xfrm>
          <a:prstGeom prst="rect">
            <a:avLst/>
          </a:prstGeom>
          <a:noFill/>
        </p:spPr>
        <p:txBody>
          <a:bodyPr wrap="none" rtlCol="0">
            <a:spAutoFit/>
          </a:bodyPr>
          <a:lstStyle/>
          <a:p>
            <a:pPr algn="ctr"/>
            <a:r>
              <a:rPr lang="en-US" altLang="zh-CN" dirty="0">
                <a:latin typeface="微软雅黑" panose="020B0503020204020204" pitchFamily="34" charset="-122"/>
                <a:ea typeface="微软雅黑" panose="020B0503020204020204" pitchFamily="34" charset="-122"/>
              </a:rPr>
              <a:t>U-Net</a:t>
            </a:r>
          </a:p>
          <a:p>
            <a:pPr algn="ctr"/>
            <a:r>
              <a:rPr lang="zh-CN" altLang="en-US" dirty="0">
                <a:latin typeface="微软雅黑" panose="020B0503020204020204" pitchFamily="34" charset="-122"/>
                <a:ea typeface="微软雅黑" panose="020B0503020204020204" pitchFamily="34" charset="-122"/>
              </a:rPr>
              <a:t>（杨清锐学长）</a:t>
            </a:r>
          </a:p>
        </p:txBody>
      </p:sp>
      <p:sp>
        <p:nvSpPr>
          <p:cNvPr id="15" name="文本框 14">
            <a:extLst>
              <a:ext uri="{FF2B5EF4-FFF2-40B4-BE49-F238E27FC236}">
                <a16:creationId xmlns:a16="http://schemas.microsoft.com/office/drawing/2014/main" id="{5DFF283E-41F4-C442-A7E9-5DCE41A048AB}"/>
              </a:ext>
            </a:extLst>
          </p:cNvPr>
          <p:cNvSpPr txBox="1"/>
          <p:nvPr/>
        </p:nvSpPr>
        <p:spPr>
          <a:xfrm>
            <a:off x="9242047" y="3847580"/>
            <a:ext cx="1107996"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当前模型</a:t>
            </a:r>
          </a:p>
        </p:txBody>
      </p:sp>
      <p:cxnSp>
        <p:nvCxnSpPr>
          <p:cNvPr id="21" name="直接箭头连接符 20">
            <a:extLst>
              <a:ext uri="{FF2B5EF4-FFF2-40B4-BE49-F238E27FC236}">
                <a16:creationId xmlns:a16="http://schemas.microsoft.com/office/drawing/2014/main" id="{748B4AE4-1651-A3F5-A959-9D3D798D3F78}"/>
              </a:ext>
            </a:extLst>
          </p:cNvPr>
          <p:cNvCxnSpPr>
            <a:cxnSpLocks/>
          </p:cNvCxnSpPr>
          <p:nvPr/>
        </p:nvCxnSpPr>
        <p:spPr>
          <a:xfrm flipH="1">
            <a:off x="2512955" y="1598291"/>
            <a:ext cx="532852" cy="80283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3" name="文本框 22">
            <a:extLst>
              <a:ext uri="{FF2B5EF4-FFF2-40B4-BE49-F238E27FC236}">
                <a16:creationId xmlns:a16="http://schemas.microsoft.com/office/drawing/2014/main" id="{9C106DF7-9AEB-F51F-FA57-BD86E66AEC00}"/>
              </a:ext>
            </a:extLst>
          </p:cNvPr>
          <p:cNvSpPr txBox="1"/>
          <p:nvPr/>
        </p:nvSpPr>
        <p:spPr>
          <a:xfrm>
            <a:off x="2962067" y="1238133"/>
            <a:ext cx="1107996" cy="369332"/>
          </a:xfrm>
          <a:prstGeom prst="rect">
            <a:avLst/>
          </a:prstGeom>
          <a:noFill/>
        </p:spPr>
        <p:txBody>
          <a:bodyPr wrap="non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血液伪影</a:t>
            </a:r>
          </a:p>
        </p:txBody>
      </p:sp>
      <p:sp>
        <p:nvSpPr>
          <p:cNvPr id="24" name="文本框 23">
            <a:extLst>
              <a:ext uri="{FF2B5EF4-FFF2-40B4-BE49-F238E27FC236}">
                <a16:creationId xmlns:a16="http://schemas.microsoft.com/office/drawing/2014/main" id="{D9D1CCD8-46F6-E25E-8977-514474C01114}"/>
              </a:ext>
            </a:extLst>
          </p:cNvPr>
          <p:cNvSpPr txBox="1"/>
          <p:nvPr/>
        </p:nvSpPr>
        <p:spPr>
          <a:xfrm>
            <a:off x="164739" y="5080903"/>
            <a:ext cx="1144367" cy="1015663"/>
          </a:xfrm>
          <a:prstGeom prst="rect">
            <a:avLst/>
          </a:prstGeom>
          <a:noFill/>
        </p:spPr>
        <p:txBody>
          <a:bodyPr wrap="square" rtlCol="0">
            <a:spAutoFit/>
          </a:bodyPr>
          <a:lstStyle/>
          <a:p>
            <a:pPr algn="ctr"/>
            <a:r>
              <a:rPr lang="en-US" altLang="zh-CN" sz="2000" dirty="0" err="1">
                <a:latin typeface="微软雅黑" panose="020B0503020204020204" pitchFamily="34" charset="-122"/>
                <a:ea typeface="微软雅黑" panose="020B0503020204020204" pitchFamily="34" charset="-122"/>
              </a:rPr>
              <a:t>Img</a:t>
            </a:r>
            <a:endParaRPr lang="en-US" altLang="zh-CN" sz="2000" dirty="0">
              <a:latin typeface="微软雅黑" panose="020B0503020204020204" pitchFamily="34" charset="-122"/>
              <a:ea typeface="微软雅黑" panose="020B0503020204020204" pitchFamily="34" charset="-122"/>
            </a:endParaRPr>
          </a:p>
          <a:p>
            <a:pPr algn="ctr"/>
            <a:r>
              <a:rPr lang="en-US" altLang="zh-CN" sz="2000" dirty="0">
                <a:latin typeface="微软雅黑" panose="020B0503020204020204" pitchFamily="34" charset="-122"/>
                <a:ea typeface="微软雅黑" panose="020B0503020204020204" pitchFamily="34" charset="-122"/>
              </a:rPr>
              <a:t>194251</a:t>
            </a:r>
          </a:p>
          <a:p>
            <a:pPr algn="ctr"/>
            <a:r>
              <a:rPr lang="en-US" altLang="zh-CN" sz="2000" dirty="0">
                <a:latin typeface="微软雅黑" panose="020B0503020204020204" pitchFamily="34" charset="-122"/>
                <a:ea typeface="微软雅黑" panose="020B0503020204020204" pitchFamily="34" charset="-122"/>
              </a:rPr>
              <a:t>.000198</a:t>
            </a:r>
            <a:endParaRPr lang="zh-CN" altLang="en-US" sz="2000" dirty="0">
              <a:latin typeface="微软雅黑" panose="020B0503020204020204" pitchFamily="34" charset="-122"/>
              <a:ea typeface="微软雅黑" panose="020B0503020204020204" pitchFamily="34" charset="-122"/>
            </a:endParaRPr>
          </a:p>
        </p:txBody>
      </p:sp>
      <p:pic>
        <p:nvPicPr>
          <p:cNvPr id="6" name="图片 5" descr="黑暗里有星球&#10;&#10;描述已自动生成">
            <a:extLst>
              <a:ext uri="{FF2B5EF4-FFF2-40B4-BE49-F238E27FC236}">
                <a16:creationId xmlns:a16="http://schemas.microsoft.com/office/drawing/2014/main" id="{5883A988-B3F9-80EF-96C4-664B7BD099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57444" y="4522630"/>
            <a:ext cx="1836256" cy="1836256"/>
          </a:xfrm>
          <a:prstGeom prst="rect">
            <a:avLst/>
          </a:prstGeom>
        </p:spPr>
      </p:pic>
      <p:pic>
        <p:nvPicPr>
          <p:cNvPr id="10" name="图片 9" descr="卡通人物&#10;&#10;低可信度描述已自动生成">
            <a:extLst>
              <a:ext uri="{FF2B5EF4-FFF2-40B4-BE49-F238E27FC236}">
                <a16:creationId xmlns:a16="http://schemas.microsoft.com/office/drawing/2014/main" id="{AA55BFE4-CC63-D32D-7D1D-DD745B35128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95078" y="4522630"/>
            <a:ext cx="1836256" cy="1836256"/>
          </a:xfrm>
          <a:prstGeom prst="rect">
            <a:avLst/>
          </a:prstGeom>
        </p:spPr>
      </p:pic>
      <p:pic>
        <p:nvPicPr>
          <p:cNvPr id="17" name="图片 16" descr="图片包含 游戏机, 灯光&#10;&#10;描述已自动生成">
            <a:extLst>
              <a:ext uri="{FF2B5EF4-FFF2-40B4-BE49-F238E27FC236}">
                <a16:creationId xmlns:a16="http://schemas.microsoft.com/office/drawing/2014/main" id="{4B50BC54-FCF9-0C05-22E1-2BC92E26773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79226" y="4522630"/>
            <a:ext cx="1836256" cy="1836256"/>
          </a:xfrm>
          <a:prstGeom prst="rect">
            <a:avLst/>
          </a:prstGeom>
        </p:spPr>
      </p:pic>
      <p:pic>
        <p:nvPicPr>
          <p:cNvPr id="19" name="图片 18" descr="图片包含 游戏机&#10;&#10;描述已自动生成">
            <a:extLst>
              <a:ext uri="{FF2B5EF4-FFF2-40B4-BE49-F238E27FC236}">
                <a16:creationId xmlns:a16="http://schemas.microsoft.com/office/drawing/2014/main" id="{2182B984-54FB-213C-4C58-C158FE75CCC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32712" y="4522629"/>
            <a:ext cx="1836257" cy="1836257"/>
          </a:xfrm>
          <a:prstGeom prst="rect">
            <a:avLst/>
          </a:prstGeom>
        </p:spPr>
      </p:pic>
    </p:spTree>
    <p:extLst>
      <p:ext uri="{BB962C8B-B14F-4D97-AF65-F5344CB8AC3E}">
        <p14:creationId xmlns:p14="http://schemas.microsoft.com/office/powerpoint/2010/main" val="1355726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154D1-4A3F-FA7A-5EF2-2CFB20A51520}"/>
            </a:ext>
          </a:extLst>
        </p:cNvPr>
        <p:cNvGrpSpPr/>
        <p:nvPr/>
      </p:nvGrpSpPr>
      <p:grpSpPr>
        <a:xfrm>
          <a:off x="0" y="0"/>
          <a:ext cx="0" cy="0"/>
          <a:chOff x="0" y="0"/>
          <a:chExt cx="0" cy="0"/>
        </a:xfrm>
      </p:grpSpPr>
      <p:pic>
        <p:nvPicPr>
          <p:cNvPr id="8" name="图片 7" descr="黑暗里有星球&#10;&#10;中度可信度描述已自动生成">
            <a:extLst>
              <a:ext uri="{FF2B5EF4-FFF2-40B4-BE49-F238E27FC236}">
                <a16:creationId xmlns:a16="http://schemas.microsoft.com/office/drawing/2014/main" id="{3DD4A91D-135E-04B0-F7CC-0EC7907F5D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6621" y="1725435"/>
            <a:ext cx="4251791" cy="4251791"/>
          </a:xfrm>
          <a:prstGeom prst="rect">
            <a:avLst/>
          </a:prstGeom>
        </p:spPr>
      </p:pic>
      <p:pic>
        <p:nvPicPr>
          <p:cNvPr id="22" name="图片 21" descr="图片包含 游戏机, 体育, 球&#10;&#10;描述已自动生成">
            <a:extLst>
              <a:ext uri="{FF2B5EF4-FFF2-40B4-BE49-F238E27FC236}">
                <a16:creationId xmlns:a16="http://schemas.microsoft.com/office/drawing/2014/main" id="{D7097160-FE93-A3ED-427A-E8FB81861A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4381" y="1725434"/>
            <a:ext cx="4251792" cy="4251792"/>
          </a:xfrm>
          <a:prstGeom prst="rect">
            <a:avLst/>
          </a:prstGeom>
        </p:spPr>
      </p:pic>
      <p:sp>
        <p:nvSpPr>
          <p:cNvPr id="31" name="文本框 30">
            <a:extLst>
              <a:ext uri="{FF2B5EF4-FFF2-40B4-BE49-F238E27FC236}">
                <a16:creationId xmlns:a16="http://schemas.microsoft.com/office/drawing/2014/main" id="{EC793769-ED13-9E3D-067B-55DCA6914471}"/>
              </a:ext>
            </a:extLst>
          </p:cNvPr>
          <p:cNvSpPr txBox="1"/>
          <p:nvPr/>
        </p:nvSpPr>
        <p:spPr>
          <a:xfrm>
            <a:off x="665065" y="890405"/>
            <a:ext cx="1620957"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结果对比</a:t>
            </a:r>
          </a:p>
        </p:txBody>
      </p:sp>
      <p:sp>
        <p:nvSpPr>
          <p:cNvPr id="35" name="文本框 34">
            <a:extLst>
              <a:ext uri="{FF2B5EF4-FFF2-40B4-BE49-F238E27FC236}">
                <a16:creationId xmlns:a16="http://schemas.microsoft.com/office/drawing/2014/main" id="{552BAADE-9320-CD81-EABB-F86EC62BE070}"/>
              </a:ext>
            </a:extLst>
          </p:cNvPr>
          <p:cNvSpPr txBox="1"/>
          <p:nvPr/>
        </p:nvSpPr>
        <p:spPr>
          <a:xfrm>
            <a:off x="4382561" y="6212845"/>
            <a:ext cx="3185487" cy="369332"/>
          </a:xfrm>
          <a:prstGeom prst="rect">
            <a:avLst/>
          </a:prstGeom>
          <a:noFill/>
        </p:spPr>
        <p:txBody>
          <a:bodyPr wrap="none" rtlCol="0">
            <a:spAutoFit/>
          </a:bodyPr>
          <a:lstStyle/>
          <a:p>
            <a:pPr algn="ctr"/>
            <a:r>
              <a:rPr lang="zh-CN" altLang="en-US" dirty="0">
                <a:solidFill>
                  <a:srgbClr val="1E1DC3"/>
                </a:solidFill>
                <a:latin typeface="微软雅黑" panose="020B0503020204020204" pitchFamily="34" charset="-122"/>
                <a:ea typeface="微软雅黑" panose="020B0503020204020204" pitchFamily="34" charset="-122"/>
              </a:rPr>
              <a:t>管连通区域唯一性方法（蓝）</a:t>
            </a:r>
            <a:endParaRPr lang="zh-CN" altLang="en-US" b="1" dirty="0">
              <a:solidFill>
                <a:srgbClr val="1E1DC3"/>
              </a:solidFill>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428B5F0B-0B0B-0E20-1C9D-8ECE434FF74C}"/>
              </a:ext>
            </a:extLst>
          </p:cNvPr>
          <p:cNvSpPr txBox="1"/>
          <p:nvPr/>
        </p:nvSpPr>
        <p:spPr>
          <a:xfrm>
            <a:off x="2286022" y="6212845"/>
            <a:ext cx="2116606" cy="369332"/>
          </a:xfrm>
          <a:prstGeom prst="rect">
            <a:avLst/>
          </a:prstGeom>
          <a:noFill/>
        </p:spPr>
        <p:txBody>
          <a:bodyPr wrap="square">
            <a:spAutoFit/>
          </a:bodyPr>
          <a:lstStyle/>
          <a:p>
            <a:pPr algn="ctr"/>
            <a:r>
              <a:rPr lang="en-US" altLang="zh-CN" dirty="0">
                <a:solidFill>
                  <a:srgbClr val="00DA00"/>
                </a:solidFill>
                <a:latin typeface="微软雅黑" panose="020B0503020204020204" pitchFamily="34" charset="-122"/>
                <a:ea typeface="微软雅黑" panose="020B0503020204020204" pitchFamily="34" charset="-122"/>
              </a:rPr>
              <a:t>U-Net</a:t>
            </a:r>
            <a:r>
              <a:rPr lang="zh-CN" altLang="en-US" dirty="0">
                <a:solidFill>
                  <a:srgbClr val="00DA00"/>
                </a:solidFill>
                <a:latin typeface="微软雅黑" panose="020B0503020204020204" pitchFamily="34" charset="-122"/>
                <a:ea typeface="微软雅黑" panose="020B0503020204020204" pitchFamily="34" charset="-122"/>
              </a:rPr>
              <a:t>（绿）</a:t>
            </a:r>
            <a:endParaRPr lang="zh-CN" altLang="en-US" dirty="0">
              <a:solidFill>
                <a:srgbClr val="00DA00"/>
              </a:solidFill>
            </a:endParaRPr>
          </a:p>
        </p:txBody>
      </p:sp>
      <p:sp>
        <p:nvSpPr>
          <p:cNvPr id="39" name="文本框 38">
            <a:extLst>
              <a:ext uri="{FF2B5EF4-FFF2-40B4-BE49-F238E27FC236}">
                <a16:creationId xmlns:a16="http://schemas.microsoft.com/office/drawing/2014/main" id="{8012200C-3570-AC69-CD6B-C4902EE6EE13}"/>
              </a:ext>
            </a:extLst>
          </p:cNvPr>
          <p:cNvSpPr txBox="1"/>
          <p:nvPr/>
        </p:nvSpPr>
        <p:spPr>
          <a:xfrm>
            <a:off x="7671168" y="6212845"/>
            <a:ext cx="2267909" cy="369332"/>
          </a:xfrm>
          <a:prstGeom prst="rect">
            <a:avLst/>
          </a:prstGeom>
          <a:noFill/>
        </p:spPr>
        <p:txBody>
          <a:bodyPr wrap="square">
            <a:spAutoFit/>
          </a:bodyPr>
          <a:lstStyle/>
          <a:p>
            <a:pPr algn="ctr"/>
            <a:r>
              <a:rPr lang="zh-CN" altLang="en-US" b="1" dirty="0">
                <a:solidFill>
                  <a:srgbClr val="FF0000"/>
                </a:solidFill>
                <a:latin typeface="微软雅黑" panose="020B0503020204020204" pitchFamily="34" charset="-122"/>
                <a:ea typeface="微软雅黑" panose="020B0503020204020204" pitchFamily="34" charset="-122"/>
              </a:rPr>
              <a:t>当前模型（红）</a:t>
            </a:r>
            <a:endParaRPr lang="zh-CN" altLang="en-US" dirty="0">
              <a:solidFill>
                <a:srgbClr val="FF0000"/>
              </a:solidFill>
            </a:endParaRPr>
          </a:p>
        </p:txBody>
      </p:sp>
    </p:spTree>
    <p:extLst>
      <p:ext uri="{BB962C8B-B14F-4D97-AF65-F5344CB8AC3E}">
        <p14:creationId xmlns:p14="http://schemas.microsoft.com/office/powerpoint/2010/main" val="31793270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5F150E-835F-4758-D254-3A76468A2578}"/>
            </a:ext>
          </a:extLst>
        </p:cNvPr>
        <p:cNvGrpSpPr/>
        <p:nvPr/>
      </p:nvGrpSpPr>
      <p:grpSpPr>
        <a:xfrm>
          <a:off x="0" y="0"/>
          <a:ext cx="0" cy="0"/>
          <a:chOff x="0" y="0"/>
          <a:chExt cx="0" cy="0"/>
        </a:xfrm>
      </p:grpSpPr>
      <p:pic>
        <p:nvPicPr>
          <p:cNvPr id="8" name="图片 7">
            <a:extLst>
              <a:ext uri="{FF2B5EF4-FFF2-40B4-BE49-F238E27FC236}">
                <a16:creationId xmlns:a16="http://schemas.microsoft.com/office/drawing/2014/main" id="{4C1A372F-F8FC-2135-D792-E1B08D9E1C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76621" y="1725435"/>
            <a:ext cx="4251791" cy="4251791"/>
          </a:xfrm>
          <a:prstGeom prst="rect">
            <a:avLst/>
          </a:prstGeom>
        </p:spPr>
      </p:pic>
      <p:pic>
        <p:nvPicPr>
          <p:cNvPr id="22" name="图片 21">
            <a:extLst>
              <a:ext uri="{FF2B5EF4-FFF2-40B4-BE49-F238E27FC236}">
                <a16:creationId xmlns:a16="http://schemas.microsoft.com/office/drawing/2014/main" id="{EAB48C21-99F5-0120-B5DD-E34D3F0E2B0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64381" y="1725434"/>
            <a:ext cx="4251792" cy="4251792"/>
          </a:xfrm>
          <a:prstGeom prst="rect">
            <a:avLst/>
          </a:prstGeom>
        </p:spPr>
      </p:pic>
      <p:sp>
        <p:nvSpPr>
          <p:cNvPr id="31" name="文本框 30">
            <a:extLst>
              <a:ext uri="{FF2B5EF4-FFF2-40B4-BE49-F238E27FC236}">
                <a16:creationId xmlns:a16="http://schemas.microsoft.com/office/drawing/2014/main" id="{96607EA8-6C87-46CE-F151-220A060C7442}"/>
              </a:ext>
            </a:extLst>
          </p:cNvPr>
          <p:cNvSpPr txBox="1"/>
          <p:nvPr/>
        </p:nvSpPr>
        <p:spPr>
          <a:xfrm>
            <a:off x="665065" y="890405"/>
            <a:ext cx="1620957"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结果对比</a:t>
            </a:r>
          </a:p>
        </p:txBody>
      </p:sp>
      <p:sp>
        <p:nvSpPr>
          <p:cNvPr id="35" name="文本框 34">
            <a:extLst>
              <a:ext uri="{FF2B5EF4-FFF2-40B4-BE49-F238E27FC236}">
                <a16:creationId xmlns:a16="http://schemas.microsoft.com/office/drawing/2014/main" id="{3DA4DDC5-0B14-19F4-1044-8938DAB17BB0}"/>
              </a:ext>
            </a:extLst>
          </p:cNvPr>
          <p:cNvSpPr txBox="1"/>
          <p:nvPr/>
        </p:nvSpPr>
        <p:spPr>
          <a:xfrm>
            <a:off x="4382561" y="6212845"/>
            <a:ext cx="3185487" cy="369332"/>
          </a:xfrm>
          <a:prstGeom prst="rect">
            <a:avLst/>
          </a:prstGeom>
          <a:noFill/>
        </p:spPr>
        <p:txBody>
          <a:bodyPr wrap="none" rtlCol="0">
            <a:spAutoFit/>
          </a:bodyPr>
          <a:lstStyle/>
          <a:p>
            <a:pPr algn="ctr"/>
            <a:r>
              <a:rPr lang="zh-CN" altLang="en-US" dirty="0">
                <a:solidFill>
                  <a:srgbClr val="1E1DC3"/>
                </a:solidFill>
                <a:latin typeface="微软雅黑" panose="020B0503020204020204" pitchFamily="34" charset="-122"/>
                <a:ea typeface="微软雅黑" panose="020B0503020204020204" pitchFamily="34" charset="-122"/>
              </a:rPr>
              <a:t>管连通区域唯一性方法（蓝）</a:t>
            </a:r>
            <a:endParaRPr lang="zh-CN" altLang="en-US" b="1" dirty="0">
              <a:solidFill>
                <a:srgbClr val="1E1DC3"/>
              </a:solidFill>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5B462066-901E-48AA-0E30-0A1B0600EC87}"/>
              </a:ext>
            </a:extLst>
          </p:cNvPr>
          <p:cNvSpPr txBox="1"/>
          <p:nvPr/>
        </p:nvSpPr>
        <p:spPr>
          <a:xfrm>
            <a:off x="2286022" y="6212845"/>
            <a:ext cx="2116606" cy="369332"/>
          </a:xfrm>
          <a:prstGeom prst="rect">
            <a:avLst/>
          </a:prstGeom>
          <a:noFill/>
        </p:spPr>
        <p:txBody>
          <a:bodyPr wrap="square">
            <a:spAutoFit/>
          </a:bodyPr>
          <a:lstStyle/>
          <a:p>
            <a:pPr algn="ctr"/>
            <a:r>
              <a:rPr lang="en-US" altLang="zh-CN" dirty="0">
                <a:solidFill>
                  <a:srgbClr val="00DA00"/>
                </a:solidFill>
                <a:latin typeface="微软雅黑" panose="020B0503020204020204" pitchFamily="34" charset="-122"/>
                <a:ea typeface="微软雅黑" panose="020B0503020204020204" pitchFamily="34" charset="-122"/>
              </a:rPr>
              <a:t>U-Net</a:t>
            </a:r>
            <a:r>
              <a:rPr lang="zh-CN" altLang="en-US" dirty="0">
                <a:solidFill>
                  <a:srgbClr val="00DA00"/>
                </a:solidFill>
                <a:latin typeface="微软雅黑" panose="020B0503020204020204" pitchFamily="34" charset="-122"/>
                <a:ea typeface="微软雅黑" panose="020B0503020204020204" pitchFamily="34" charset="-122"/>
              </a:rPr>
              <a:t>（绿）</a:t>
            </a:r>
            <a:endParaRPr lang="zh-CN" altLang="en-US" dirty="0">
              <a:solidFill>
                <a:srgbClr val="00DA00"/>
              </a:solidFill>
            </a:endParaRPr>
          </a:p>
        </p:txBody>
      </p:sp>
      <p:sp>
        <p:nvSpPr>
          <p:cNvPr id="39" name="文本框 38">
            <a:extLst>
              <a:ext uri="{FF2B5EF4-FFF2-40B4-BE49-F238E27FC236}">
                <a16:creationId xmlns:a16="http://schemas.microsoft.com/office/drawing/2014/main" id="{CB631FCE-B564-FDFE-E80A-ED14CAC223FD}"/>
              </a:ext>
            </a:extLst>
          </p:cNvPr>
          <p:cNvSpPr txBox="1"/>
          <p:nvPr/>
        </p:nvSpPr>
        <p:spPr>
          <a:xfrm>
            <a:off x="7671168" y="6212845"/>
            <a:ext cx="2267909" cy="369332"/>
          </a:xfrm>
          <a:prstGeom prst="rect">
            <a:avLst/>
          </a:prstGeom>
          <a:noFill/>
        </p:spPr>
        <p:txBody>
          <a:bodyPr wrap="square">
            <a:spAutoFit/>
          </a:bodyPr>
          <a:lstStyle/>
          <a:p>
            <a:pPr algn="ctr"/>
            <a:r>
              <a:rPr lang="zh-CN" altLang="en-US" b="1" dirty="0">
                <a:solidFill>
                  <a:srgbClr val="FF0000"/>
                </a:solidFill>
                <a:latin typeface="微软雅黑" panose="020B0503020204020204" pitchFamily="34" charset="-122"/>
                <a:ea typeface="微软雅黑" panose="020B0503020204020204" pitchFamily="34" charset="-122"/>
              </a:rPr>
              <a:t>当前模型（红）</a:t>
            </a:r>
            <a:endParaRPr lang="zh-CN" altLang="en-US" dirty="0">
              <a:solidFill>
                <a:srgbClr val="FF0000"/>
              </a:solidFill>
            </a:endParaRPr>
          </a:p>
        </p:txBody>
      </p:sp>
    </p:spTree>
    <p:extLst>
      <p:ext uri="{BB962C8B-B14F-4D97-AF65-F5344CB8AC3E}">
        <p14:creationId xmlns:p14="http://schemas.microsoft.com/office/powerpoint/2010/main" val="28720701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96C03-79A0-157D-4527-48994B52DDFD}"/>
            </a:ext>
          </a:extLst>
        </p:cNvPr>
        <p:cNvGrpSpPr/>
        <p:nvPr/>
      </p:nvGrpSpPr>
      <p:grpSpPr>
        <a:xfrm>
          <a:off x="0" y="0"/>
          <a:ext cx="0" cy="0"/>
          <a:chOff x="0" y="0"/>
          <a:chExt cx="0" cy="0"/>
        </a:xfrm>
      </p:grpSpPr>
      <p:pic>
        <p:nvPicPr>
          <p:cNvPr id="8" name="图片 7">
            <a:extLst>
              <a:ext uri="{FF2B5EF4-FFF2-40B4-BE49-F238E27FC236}">
                <a16:creationId xmlns:a16="http://schemas.microsoft.com/office/drawing/2014/main" id="{F1CD5BAD-804F-D387-4EE6-57D1929762A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76621" y="1725435"/>
            <a:ext cx="4251791" cy="4251791"/>
          </a:xfrm>
          <a:prstGeom prst="rect">
            <a:avLst/>
          </a:prstGeom>
        </p:spPr>
      </p:pic>
      <p:pic>
        <p:nvPicPr>
          <p:cNvPr id="22" name="图片 21">
            <a:extLst>
              <a:ext uri="{FF2B5EF4-FFF2-40B4-BE49-F238E27FC236}">
                <a16:creationId xmlns:a16="http://schemas.microsoft.com/office/drawing/2014/main" id="{F3051B06-D869-67B1-81E8-0A8A7B30CD5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64381" y="1725434"/>
            <a:ext cx="4251792" cy="4251792"/>
          </a:xfrm>
          <a:prstGeom prst="rect">
            <a:avLst/>
          </a:prstGeom>
        </p:spPr>
      </p:pic>
      <p:sp>
        <p:nvSpPr>
          <p:cNvPr id="31" name="文本框 30">
            <a:extLst>
              <a:ext uri="{FF2B5EF4-FFF2-40B4-BE49-F238E27FC236}">
                <a16:creationId xmlns:a16="http://schemas.microsoft.com/office/drawing/2014/main" id="{45BEEB71-87B0-4556-8783-51F0219B27B5}"/>
              </a:ext>
            </a:extLst>
          </p:cNvPr>
          <p:cNvSpPr txBox="1"/>
          <p:nvPr/>
        </p:nvSpPr>
        <p:spPr>
          <a:xfrm>
            <a:off x="665065" y="890405"/>
            <a:ext cx="1620957"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结果对比</a:t>
            </a:r>
          </a:p>
        </p:txBody>
      </p:sp>
      <p:sp>
        <p:nvSpPr>
          <p:cNvPr id="35" name="文本框 34">
            <a:extLst>
              <a:ext uri="{FF2B5EF4-FFF2-40B4-BE49-F238E27FC236}">
                <a16:creationId xmlns:a16="http://schemas.microsoft.com/office/drawing/2014/main" id="{A4CD0B5F-C8EE-4673-98A3-3E12E7E2C994}"/>
              </a:ext>
            </a:extLst>
          </p:cNvPr>
          <p:cNvSpPr txBox="1"/>
          <p:nvPr/>
        </p:nvSpPr>
        <p:spPr>
          <a:xfrm>
            <a:off x="4382561" y="6212845"/>
            <a:ext cx="3185487" cy="369332"/>
          </a:xfrm>
          <a:prstGeom prst="rect">
            <a:avLst/>
          </a:prstGeom>
          <a:noFill/>
        </p:spPr>
        <p:txBody>
          <a:bodyPr wrap="none" rtlCol="0">
            <a:spAutoFit/>
          </a:bodyPr>
          <a:lstStyle/>
          <a:p>
            <a:pPr algn="ctr"/>
            <a:r>
              <a:rPr lang="zh-CN" altLang="en-US" dirty="0">
                <a:solidFill>
                  <a:srgbClr val="1E1DC3"/>
                </a:solidFill>
                <a:latin typeface="微软雅黑" panose="020B0503020204020204" pitchFamily="34" charset="-122"/>
                <a:ea typeface="微软雅黑" panose="020B0503020204020204" pitchFamily="34" charset="-122"/>
              </a:rPr>
              <a:t>管连通区域唯一性方法（蓝）</a:t>
            </a:r>
            <a:endParaRPr lang="zh-CN" altLang="en-US" b="1" dirty="0">
              <a:solidFill>
                <a:srgbClr val="1E1DC3"/>
              </a:solidFill>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13540E57-029B-A816-60F6-E654C78AAE89}"/>
              </a:ext>
            </a:extLst>
          </p:cNvPr>
          <p:cNvSpPr txBox="1"/>
          <p:nvPr/>
        </p:nvSpPr>
        <p:spPr>
          <a:xfrm>
            <a:off x="2286022" y="6212845"/>
            <a:ext cx="2116606" cy="369332"/>
          </a:xfrm>
          <a:prstGeom prst="rect">
            <a:avLst/>
          </a:prstGeom>
          <a:noFill/>
        </p:spPr>
        <p:txBody>
          <a:bodyPr wrap="square">
            <a:spAutoFit/>
          </a:bodyPr>
          <a:lstStyle/>
          <a:p>
            <a:pPr algn="ctr"/>
            <a:r>
              <a:rPr lang="en-US" altLang="zh-CN" dirty="0">
                <a:solidFill>
                  <a:srgbClr val="00DA00"/>
                </a:solidFill>
                <a:latin typeface="微软雅黑" panose="020B0503020204020204" pitchFamily="34" charset="-122"/>
                <a:ea typeface="微软雅黑" panose="020B0503020204020204" pitchFamily="34" charset="-122"/>
              </a:rPr>
              <a:t>U-Net</a:t>
            </a:r>
            <a:r>
              <a:rPr lang="zh-CN" altLang="en-US" dirty="0">
                <a:solidFill>
                  <a:srgbClr val="00DA00"/>
                </a:solidFill>
                <a:latin typeface="微软雅黑" panose="020B0503020204020204" pitchFamily="34" charset="-122"/>
                <a:ea typeface="微软雅黑" panose="020B0503020204020204" pitchFamily="34" charset="-122"/>
              </a:rPr>
              <a:t>（绿）</a:t>
            </a:r>
            <a:endParaRPr lang="zh-CN" altLang="en-US" dirty="0">
              <a:solidFill>
                <a:srgbClr val="00DA00"/>
              </a:solidFill>
            </a:endParaRPr>
          </a:p>
        </p:txBody>
      </p:sp>
      <p:sp>
        <p:nvSpPr>
          <p:cNvPr id="39" name="文本框 38">
            <a:extLst>
              <a:ext uri="{FF2B5EF4-FFF2-40B4-BE49-F238E27FC236}">
                <a16:creationId xmlns:a16="http://schemas.microsoft.com/office/drawing/2014/main" id="{EE6AC298-9440-8898-A940-44D827B996A3}"/>
              </a:ext>
            </a:extLst>
          </p:cNvPr>
          <p:cNvSpPr txBox="1"/>
          <p:nvPr/>
        </p:nvSpPr>
        <p:spPr>
          <a:xfrm>
            <a:off x="7671168" y="6212845"/>
            <a:ext cx="2267909" cy="369332"/>
          </a:xfrm>
          <a:prstGeom prst="rect">
            <a:avLst/>
          </a:prstGeom>
          <a:noFill/>
        </p:spPr>
        <p:txBody>
          <a:bodyPr wrap="square">
            <a:spAutoFit/>
          </a:bodyPr>
          <a:lstStyle/>
          <a:p>
            <a:pPr algn="ctr"/>
            <a:r>
              <a:rPr lang="zh-CN" altLang="en-US" b="1" dirty="0">
                <a:solidFill>
                  <a:srgbClr val="FF0000"/>
                </a:solidFill>
                <a:latin typeface="微软雅黑" panose="020B0503020204020204" pitchFamily="34" charset="-122"/>
                <a:ea typeface="微软雅黑" panose="020B0503020204020204" pitchFamily="34" charset="-122"/>
              </a:rPr>
              <a:t>当前模型（红）</a:t>
            </a:r>
            <a:endParaRPr lang="zh-CN" altLang="en-US" dirty="0">
              <a:solidFill>
                <a:srgbClr val="FF0000"/>
              </a:solidFill>
            </a:endParaRPr>
          </a:p>
        </p:txBody>
      </p:sp>
    </p:spTree>
    <p:extLst>
      <p:ext uri="{BB962C8B-B14F-4D97-AF65-F5344CB8AC3E}">
        <p14:creationId xmlns:p14="http://schemas.microsoft.com/office/powerpoint/2010/main" val="1460634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6C70A-C526-2917-2EAB-59A55DBFE407}"/>
            </a:ext>
          </a:extLst>
        </p:cNvPr>
        <p:cNvGrpSpPr/>
        <p:nvPr/>
      </p:nvGrpSpPr>
      <p:grpSpPr>
        <a:xfrm>
          <a:off x="0" y="0"/>
          <a:ext cx="0" cy="0"/>
          <a:chOff x="0" y="0"/>
          <a:chExt cx="0" cy="0"/>
        </a:xfrm>
      </p:grpSpPr>
      <p:sp>
        <p:nvSpPr>
          <p:cNvPr id="31" name="文本框 30">
            <a:extLst>
              <a:ext uri="{FF2B5EF4-FFF2-40B4-BE49-F238E27FC236}">
                <a16:creationId xmlns:a16="http://schemas.microsoft.com/office/drawing/2014/main" id="{CC9912F8-63BE-770C-3504-0EA8EC245A8A}"/>
              </a:ext>
            </a:extLst>
          </p:cNvPr>
          <p:cNvSpPr txBox="1"/>
          <p:nvPr/>
        </p:nvSpPr>
        <p:spPr>
          <a:xfrm>
            <a:off x="665065" y="890405"/>
            <a:ext cx="1620957"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后续工作</a:t>
            </a:r>
          </a:p>
        </p:txBody>
      </p:sp>
      <p:sp>
        <p:nvSpPr>
          <p:cNvPr id="2" name="文本框 1">
            <a:extLst>
              <a:ext uri="{FF2B5EF4-FFF2-40B4-BE49-F238E27FC236}">
                <a16:creationId xmlns:a16="http://schemas.microsoft.com/office/drawing/2014/main" id="{EBF70EB8-8950-43D2-0BA7-EBF60702D370}"/>
              </a:ext>
            </a:extLst>
          </p:cNvPr>
          <p:cNvSpPr txBox="1"/>
          <p:nvPr/>
        </p:nvSpPr>
        <p:spPr>
          <a:xfrm>
            <a:off x="1007917" y="1482006"/>
            <a:ext cx="10912950" cy="1458220"/>
          </a:xfrm>
          <a:prstGeom prst="rect">
            <a:avLst/>
          </a:prstGeom>
          <a:noFill/>
        </p:spPr>
        <p:txBody>
          <a:bodyPr wrap="square" rtlCol="0">
            <a:spAutoFit/>
          </a:bodyPr>
          <a:lstStyle/>
          <a:p>
            <a:pPr marL="457200" indent="-457200">
              <a:lnSpc>
                <a:spcPct val="200000"/>
              </a:lnSpc>
              <a:buAutoNum type="arabicPeriod"/>
            </a:pPr>
            <a:r>
              <a:rPr lang="zh-CN" altLang="en-US" sz="2400" b="1" dirty="0">
                <a:solidFill>
                  <a:srgbClr val="002060"/>
                </a:solidFill>
                <a:latin typeface="微软雅黑" panose="020B0503020204020204" pitchFamily="34" charset="-122"/>
                <a:ea typeface="微软雅黑" panose="020B0503020204020204" pitchFamily="34" charset="-122"/>
              </a:rPr>
              <a:t>将处理好的图像与</a:t>
            </a:r>
            <a:r>
              <a:rPr lang="en-US" altLang="zh-CN" sz="2400" b="1" dirty="0">
                <a:solidFill>
                  <a:srgbClr val="002060"/>
                </a:solidFill>
                <a:latin typeface="微软雅黑" panose="020B0503020204020204" pitchFamily="34" charset="-122"/>
                <a:ea typeface="微软雅黑" panose="020B0503020204020204" pitchFamily="34" charset="-122"/>
              </a:rPr>
              <a:t>3D</a:t>
            </a:r>
            <a:r>
              <a:rPr lang="zh-CN" altLang="en-US" sz="2400" b="1" dirty="0">
                <a:solidFill>
                  <a:srgbClr val="002060"/>
                </a:solidFill>
                <a:latin typeface="微软雅黑" panose="020B0503020204020204" pitchFamily="34" charset="-122"/>
                <a:ea typeface="微软雅黑" panose="020B0503020204020204" pitchFamily="34" charset="-122"/>
              </a:rPr>
              <a:t>建模对应起来（徐毅夫同学）</a:t>
            </a:r>
            <a:endParaRPr lang="en-US" altLang="zh-CN" sz="2400" b="1" dirty="0">
              <a:solidFill>
                <a:srgbClr val="002060"/>
              </a:solidFill>
              <a:latin typeface="微软雅黑" panose="020B0503020204020204" pitchFamily="34" charset="-122"/>
              <a:ea typeface="微软雅黑" panose="020B0503020204020204" pitchFamily="34" charset="-122"/>
            </a:endParaRPr>
          </a:p>
          <a:p>
            <a:pPr marL="457200" indent="-457200">
              <a:lnSpc>
                <a:spcPct val="200000"/>
              </a:lnSpc>
              <a:buAutoNum type="arabicPeriod"/>
            </a:pPr>
            <a:r>
              <a:rPr lang="zh-CN" altLang="en-US" sz="2400" b="1" dirty="0">
                <a:solidFill>
                  <a:srgbClr val="002060"/>
                </a:solidFill>
                <a:latin typeface="微软雅黑" panose="020B0503020204020204" pitchFamily="34" charset="-122"/>
                <a:ea typeface="微软雅黑" panose="020B0503020204020204" pitchFamily="34" charset="-122"/>
              </a:rPr>
              <a:t>实现对支架的识别，考虑继续使用深度学习</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7A64E712-0807-6855-D09F-5FAF9D21CCE7}"/>
              </a:ext>
            </a:extLst>
          </p:cNvPr>
          <p:cNvPicPr>
            <a:picLocks noChangeAspect="1"/>
          </p:cNvPicPr>
          <p:nvPr/>
        </p:nvPicPr>
        <p:blipFill>
          <a:blip r:embed="rId3"/>
          <a:stretch>
            <a:fillRect/>
          </a:stretch>
        </p:blipFill>
        <p:spPr>
          <a:xfrm>
            <a:off x="665065" y="3182824"/>
            <a:ext cx="5289163" cy="2983312"/>
          </a:xfrm>
          <a:prstGeom prst="rect">
            <a:avLst/>
          </a:prstGeom>
        </p:spPr>
      </p:pic>
      <p:pic>
        <p:nvPicPr>
          <p:cNvPr id="5" name="图片 4">
            <a:extLst>
              <a:ext uri="{FF2B5EF4-FFF2-40B4-BE49-F238E27FC236}">
                <a16:creationId xmlns:a16="http://schemas.microsoft.com/office/drawing/2014/main" id="{4D78FCD4-9ADE-CA2A-8044-085268EACADD}"/>
              </a:ext>
            </a:extLst>
          </p:cNvPr>
          <p:cNvPicPr>
            <a:picLocks noChangeAspect="1"/>
          </p:cNvPicPr>
          <p:nvPr/>
        </p:nvPicPr>
        <p:blipFill>
          <a:blip r:embed="rId4"/>
          <a:stretch>
            <a:fillRect/>
          </a:stretch>
        </p:blipFill>
        <p:spPr>
          <a:xfrm>
            <a:off x="6464392" y="3173446"/>
            <a:ext cx="5289164" cy="2992690"/>
          </a:xfrm>
          <a:prstGeom prst="rect">
            <a:avLst/>
          </a:prstGeom>
        </p:spPr>
      </p:pic>
      <p:sp>
        <p:nvSpPr>
          <p:cNvPr id="7" name="文本框 6">
            <a:extLst>
              <a:ext uri="{FF2B5EF4-FFF2-40B4-BE49-F238E27FC236}">
                <a16:creationId xmlns:a16="http://schemas.microsoft.com/office/drawing/2014/main" id="{79ABF4F2-DB81-164C-4B83-50BA3DD6B08D}"/>
              </a:ext>
            </a:extLst>
          </p:cNvPr>
          <p:cNvSpPr txBox="1"/>
          <p:nvPr/>
        </p:nvSpPr>
        <p:spPr>
          <a:xfrm>
            <a:off x="1756350" y="6289240"/>
            <a:ext cx="3106592"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使用极坐标图像（原始图像）</a:t>
            </a:r>
          </a:p>
        </p:txBody>
      </p:sp>
      <p:sp>
        <p:nvSpPr>
          <p:cNvPr id="8" name="文本框 7">
            <a:extLst>
              <a:ext uri="{FF2B5EF4-FFF2-40B4-BE49-F238E27FC236}">
                <a16:creationId xmlns:a16="http://schemas.microsoft.com/office/drawing/2014/main" id="{3E292657-0B95-8C24-6FF7-815BB1850D1F}"/>
              </a:ext>
            </a:extLst>
          </p:cNvPr>
          <p:cNvSpPr txBox="1"/>
          <p:nvPr/>
        </p:nvSpPr>
        <p:spPr>
          <a:xfrm>
            <a:off x="7327305" y="6289240"/>
            <a:ext cx="3563339"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使用直角坐标图像（经坐标变换）</a:t>
            </a:r>
          </a:p>
        </p:txBody>
      </p:sp>
      <p:cxnSp>
        <p:nvCxnSpPr>
          <p:cNvPr id="10" name="直接箭头连接符 9">
            <a:extLst>
              <a:ext uri="{FF2B5EF4-FFF2-40B4-BE49-F238E27FC236}">
                <a16:creationId xmlns:a16="http://schemas.microsoft.com/office/drawing/2014/main" id="{E30F645C-27B7-CF1D-982B-227FA90BD099}"/>
              </a:ext>
            </a:extLst>
          </p:cNvPr>
          <p:cNvCxnSpPr>
            <a:cxnSpLocks/>
          </p:cNvCxnSpPr>
          <p:nvPr/>
        </p:nvCxnSpPr>
        <p:spPr>
          <a:xfrm flipH="1">
            <a:off x="8374325" y="2940226"/>
            <a:ext cx="1098596" cy="103313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1" name="文本框 10">
            <a:extLst>
              <a:ext uri="{FF2B5EF4-FFF2-40B4-BE49-F238E27FC236}">
                <a16:creationId xmlns:a16="http://schemas.microsoft.com/office/drawing/2014/main" id="{C0ED2323-820A-99F4-C225-7D043FEC03D8}"/>
              </a:ext>
            </a:extLst>
          </p:cNvPr>
          <p:cNvSpPr txBox="1"/>
          <p:nvPr/>
        </p:nvSpPr>
        <p:spPr>
          <a:xfrm>
            <a:off x="9295639" y="2085277"/>
            <a:ext cx="2510880" cy="923330"/>
          </a:xfrm>
          <a:prstGeom prst="rect">
            <a:avLst/>
          </a:prstGeom>
          <a:noFill/>
        </p:spPr>
        <p:txBody>
          <a:bodyPr wrap="square" rtlCol="0">
            <a:spAutoFit/>
          </a:bodyPr>
          <a:lstStyle/>
          <a:p>
            <a:pPr algn="ctr"/>
            <a:r>
              <a:rPr lang="zh-CN" altLang="en-US" dirty="0">
                <a:solidFill>
                  <a:srgbClr val="002060"/>
                </a:solidFill>
                <a:latin typeface="微软雅黑" panose="020B0503020204020204" pitchFamily="34" charset="-122"/>
                <a:ea typeface="微软雅黑" panose="020B0503020204020204" pitchFamily="34" charset="-122"/>
              </a:rPr>
              <a:t>由于没有现成的人工分割标签，考虑</a:t>
            </a:r>
            <a:r>
              <a:rPr lang="zh-CN" altLang="en-US" b="1" dirty="0">
                <a:solidFill>
                  <a:srgbClr val="FF0000"/>
                </a:solidFill>
                <a:latin typeface="微软雅黑" panose="020B0503020204020204" pitchFamily="34" charset="-122"/>
                <a:ea typeface="微软雅黑" panose="020B0503020204020204" pitchFamily="34" charset="-122"/>
              </a:rPr>
              <a:t>手动</a:t>
            </a:r>
            <a:r>
              <a:rPr lang="zh-CN" altLang="en-US" dirty="0">
                <a:solidFill>
                  <a:srgbClr val="002060"/>
                </a:solidFill>
                <a:latin typeface="微软雅黑" panose="020B0503020204020204" pitchFamily="34" charset="-122"/>
                <a:ea typeface="微软雅黑" panose="020B0503020204020204" pitchFamily="34" charset="-122"/>
              </a:rPr>
              <a:t>打标记进行机器学习</a:t>
            </a:r>
            <a:endParaRPr lang="en-US" altLang="zh-CN" dirty="0">
              <a:solidFill>
                <a:srgbClr val="00206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387192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DD81ADF-ABB3-F3FF-851E-6A3737CA5F40}"/>
              </a:ext>
            </a:extLst>
          </p:cNvPr>
          <p:cNvPicPr>
            <a:picLocks noChangeAspect="1"/>
          </p:cNvPicPr>
          <p:nvPr/>
        </p:nvPicPr>
        <p:blipFill>
          <a:blip r:embed="rId2"/>
          <a:stretch>
            <a:fillRect/>
          </a:stretch>
        </p:blipFill>
        <p:spPr>
          <a:xfrm>
            <a:off x="3297858" y="1044174"/>
            <a:ext cx="5425124" cy="5420495"/>
          </a:xfrm>
          <a:prstGeom prst="rect">
            <a:avLst/>
          </a:prstGeom>
        </p:spPr>
      </p:pic>
    </p:spTree>
    <p:extLst>
      <p:ext uri="{BB962C8B-B14F-4D97-AF65-F5344CB8AC3E}">
        <p14:creationId xmlns:p14="http://schemas.microsoft.com/office/powerpoint/2010/main" val="1606118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35B9E19-84BC-05BE-223B-6ED7FCFA73A3}"/>
              </a:ext>
            </a:extLst>
          </p:cNvPr>
          <p:cNvPicPr>
            <a:picLocks noChangeAspect="1"/>
          </p:cNvPicPr>
          <p:nvPr/>
        </p:nvPicPr>
        <p:blipFill>
          <a:blip r:embed="rId2"/>
          <a:stretch>
            <a:fillRect/>
          </a:stretch>
        </p:blipFill>
        <p:spPr>
          <a:xfrm>
            <a:off x="874930" y="901243"/>
            <a:ext cx="10270079" cy="5829291"/>
          </a:xfrm>
          <a:prstGeom prst="rect">
            <a:avLst/>
          </a:prstGeom>
        </p:spPr>
      </p:pic>
    </p:spTree>
    <p:extLst>
      <p:ext uri="{BB962C8B-B14F-4D97-AF65-F5344CB8AC3E}">
        <p14:creationId xmlns:p14="http://schemas.microsoft.com/office/powerpoint/2010/main" val="40634227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C80E71-9CBE-C637-E720-3E02FD5AE4E5}"/>
            </a:ext>
          </a:extLst>
        </p:cNvPr>
        <p:cNvGrpSpPr/>
        <p:nvPr/>
      </p:nvGrpSpPr>
      <p:grpSpPr>
        <a:xfrm>
          <a:off x="0" y="0"/>
          <a:ext cx="0" cy="0"/>
          <a:chOff x="0" y="0"/>
          <a:chExt cx="0" cy="0"/>
        </a:xfrm>
      </p:grpSpPr>
      <p:sp>
        <p:nvSpPr>
          <p:cNvPr id="31" name="文本框 30">
            <a:extLst>
              <a:ext uri="{FF2B5EF4-FFF2-40B4-BE49-F238E27FC236}">
                <a16:creationId xmlns:a16="http://schemas.microsoft.com/office/drawing/2014/main" id="{71FFD4D5-BF63-823F-9F2A-7AFA45286BC1}"/>
              </a:ext>
            </a:extLst>
          </p:cNvPr>
          <p:cNvSpPr txBox="1"/>
          <p:nvPr/>
        </p:nvSpPr>
        <p:spPr>
          <a:xfrm>
            <a:off x="665065" y="890405"/>
            <a:ext cx="1620957"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后续工作</a:t>
            </a:r>
          </a:p>
        </p:txBody>
      </p:sp>
      <p:sp>
        <p:nvSpPr>
          <p:cNvPr id="2" name="文本框 1">
            <a:extLst>
              <a:ext uri="{FF2B5EF4-FFF2-40B4-BE49-F238E27FC236}">
                <a16:creationId xmlns:a16="http://schemas.microsoft.com/office/drawing/2014/main" id="{0D12ED3F-E88C-0913-5397-A7E5A25CAA40}"/>
              </a:ext>
            </a:extLst>
          </p:cNvPr>
          <p:cNvSpPr txBox="1"/>
          <p:nvPr/>
        </p:nvSpPr>
        <p:spPr>
          <a:xfrm>
            <a:off x="1007917" y="1482006"/>
            <a:ext cx="10912950" cy="719556"/>
          </a:xfrm>
          <a:prstGeom prst="rect">
            <a:avLst/>
          </a:prstGeom>
          <a:noFill/>
        </p:spPr>
        <p:txBody>
          <a:bodyPr wrap="square" rtlCol="0">
            <a:spAutoFit/>
          </a:bodyPr>
          <a:lstStyle/>
          <a:p>
            <a:pPr>
              <a:lnSpc>
                <a:spcPct val="200000"/>
              </a:lnSpc>
            </a:pPr>
            <a:r>
              <a:rPr lang="en-US" altLang="zh-CN" sz="2400" b="1" dirty="0">
                <a:solidFill>
                  <a:srgbClr val="002060"/>
                </a:solidFill>
                <a:latin typeface="微软雅黑" panose="020B0503020204020204" pitchFamily="34" charset="-122"/>
                <a:ea typeface="微软雅黑" panose="020B0503020204020204" pitchFamily="34" charset="-122"/>
              </a:rPr>
              <a:t>2. </a:t>
            </a:r>
            <a:r>
              <a:rPr lang="zh-CN" altLang="en-US" sz="2400" b="1" dirty="0">
                <a:solidFill>
                  <a:srgbClr val="002060"/>
                </a:solidFill>
                <a:latin typeface="微软雅黑" panose="020B0503020204020204" pitchFamily="34" charset="-122"/>
                <a:ea typeface="微软雅黑" panose="020B0503020204020204" pitchFamily="34" charset="-122"/>
              </a:rPr>
              <a:t>实现对支架的识别，考虑继续使用深度学习</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03999E49-1623-E697-14E0-2E67F41AA919}"/>
              </a:ext>
            </a:extLst>
          </p:cNvPr>
          <p:cNvPicPr>
            <a:picLocks noChangeAspect="1"/>
          </p:cNvPicPr>
          <p:nvPr/>
        </p:nvPicPr>
        <p:blipFill>
          <a:blip r:embed="rId3"/>
          <a:stretch>
            <a:fillRect/>
          </a:stretch>
        </p:blipFill>
        <p:spPr>
          <a:xfrm>
            <a:off x="5461675" y="2674649"/>
            <a:ext cx="6030821" cy="3509064"/>
          </a:xfrm>
          <a:prstGeom prst="rect">
            <a:avLst/>
          </a:prstGeom>
        </p:spPr>
      </p:pic>
      <p:sp>
        <p:nvSpPr>
          <p:cNvPr id="6" name="文本框 5">
            <a:extLst>
              <a:ext uri="{FF2B5EF4-FFF2-40B4-BE49-F238E27FC236}">
                <a16:creationId xmlns:a16="http://schemas.microsoft.com/office/drawing/2014/main" id="{6901AE8F-04C4-4194-5A06-75937C640314}"/>
              </a:ext>
            </a:extLst>
          </p:cNvPr>
          <p:cNvSpPr txBox="1"/>
          <p:nvPr/>
        </p:nvSpPr>
        <p:spPr>
          <a:xfrm>
            <a:off x="998071" y="3335257"/>
            <a:ext cx="4102371" cy="1720792"/>
          </a:xfrm>
          <a:prstGeom prst="rect">
            <a:avLst/>
          </a:prstGeom>
          <a:noFill/>
        </p:spPr>
        <p:txBody>
          <a:bodyPr wrap="square" rtlCol="0">
            <a:spAutoFit/>
          </a:bodyPr>
          <a:lstStyle/>
          <a:p>
            <a:pPr>
              <a:spcAft>
                <a:spcPts val="1200"/>
              </a:spcAft>
            </a:pPr>
            <a:r>
              <a:rPr lang="zh-CN" altLang="en-US" b="1" dirty="0">
                <a:solidFill>
                  <a:srgbClr val="002060"/>
                </a:solidFill>
                <a:latin typeface="微软雅黑" panose="020B0503020204020204" pitchFamily="34" charset="-122"/>
                <a:ea typeface="微软雅黑" panose="020B0503020204020204" pitchFamily="34" charset="-122"/>
              </a:rPr>
              <a:t>经过坐标变换后的支架</a:t>
            </a:r>
            <a:r>
              <a:rPr lang="zh-CN" altLang="en-US" b="1" dirty="0">
                <a:solidFill>
                  <a:srgbClr val="FF0000"/>
                </a:solidFill>
                <a:latin typeface="微软雅黑" panose="020B0503020204020204" pitchFamily="34" charset="-122"/>
                <a:ea typeface="微软雅黑" panose="020B0503020204020204" pitchFamily="34" charset="-122"/>
              </a:rPr>
              <a:t>图像特征更明显</a:t>
            </a:r>
            <a:endParaRPr lang="en-US" altLang="zh-CN" b="1"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sz="1800" dirty="0">
                <a:solidFill>
                  <a:srgbClr val="002060"/>
                </a:solidFill>
                <a:latin typeface="微软雅黑" panose="020B0503020204020204" pitchFamily="34" charset="-122"/>
                <a:ea typeface="微软雅黑" panose="020B0503020204020204" pitchFamily="34" charset="-122"/>
              </a:rPr>
              <a:t>打算从原始图像中人工筛选一部分拍摄较好的</a:t>
            </a:r>
            <a:r>
              <a:rPr lang="en-US" altLang="zh-CN" sz="1800" dirty="0">
                <a:solidFill>
                  <a:srgbClr val="002060"/>
                </a:solidFill>
                <a:latin typeface="微软雅黑" panose="020B0503020204020204" pitchFamily="34" charset="-122"/>
                <a:ea typeface="微软雅黑" panose="020B0503020204020204" pitchFamily="34" charset="-122"/>
              </a:rPr>
              <a:t>OCT</a:t>
            </a:r>
            <a:r>
              <a:rPr lang="zh-CN" altLang="en-US" sz="1800" dirty="0">
                <a:solidFill>
                  <a:srgbClr val="002060"/>
                </a:solidFill>
                <a:latin typeface="微软雅黑" panose="020B0503020204020204" pitchFamily="34" charset="-122"/>
                <a:ea typeface="微软雅黑" panose="020B0503020204020204" pitchFamily="34" charset="-122"/>
              </a:rPr>
              <a:t>图像先进行坐标变换，然后手动标记进行图像识别</a:t>
            </a:r>
            <a:endParaRPr lang="en-US" altLang="zh-CN" sz="1800" dirty="0">
              <a:solidFill>
                <a:srgbClr val="00206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990150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124AF-91C0-BF26-0F78-16276B0A90A0}"/>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0DC4FAC4-BA1E-4F4D-6E4A-E4931A5A3E6E}"/>
              </a:ext>
            </a:extLst>
          </p:cNvPr>
          <p:cNvSpPr txBox="1"/>
          <p:nvPr/>
        </p:nvSpPr>
        <p:spPr>
          <a:xfrm>
            <a:off x="665065" y="943032"/>
            <a:ext cx="3775393"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在原有模型上进行修改</a:t>
            </a:r>
          </a:p>
        </p:txBody>
      </p:sp>
      <p:sp>
        <p:nvSpPr>
          <p:cNvPr id="4" name="文本框 3">
            <a:extLst>
              <a:ext uri="{FF2B5EF4-FFF2-40B4-BE49-F238E27FC236}">
                <a16:creationId xmlns:a16="http://schemas.microsoft.com/office/drawing/2014/main" id="{7AD97BBB-7B14-A6D7-862D-5A1B27B07D87}"/>
              </a:ext>
            </a:extLst>
          </p:cNvPr>
          <p:cNvSpPr txBox="1"/>
          <p:nvPr/>
        </p:nvSpPr>
        <p:spPr>
          <a:xfrm>
            <a:off x="962957" y="1592595"/>
            <a:ext cx="7246908"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a:solidFill>
                  <a:srgbClr val="002060"/>
                </a:solidFill>
                <a:latin typeface="微软雅黑" panose="020B0503020204020204" pitchFamily="34" charset="-122"/>
                <a:ea typeface="微软雅黑" panose="020B0503020204020204" pitchFamily="34" charset="-122"/>
              </a:rPr>
              <a:t>ResNet -- UNet</a:t>
            </a:r>
            <a:endParaRPr lang="zh-CN" altLang="en-US" sz="2400" dirty="0">
              <a:solidFill>
                <a:srgbClr val="002060"/>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5576117A-B1FD-D972-3206-7388CA3E0FD9}"/>
              </a:ext>
            </a:extLst>
          </p:cNvPr>
          <p:cNvSpPr txBox="1"/>
          <p:nvPr/>
        </p:nvSpPr>
        <p:spPr>
          <a:xfrm>
            <a:off x="1339023" y="2388026"/>
            <a:ext cx="7246908" cy="1153649"/>
          </a:xfrm>
          <a:prstGeom prst="rect">
            <a:avLst/>
          </a:prstGeom>
          <a:noFill/>
        </p:spPr>
        <p:txBody>
          <a:bodyPr wrap="square" rtlCol="0">
            <a:spAutoFit/>
          </a:bodyPr>
          <a:lstStyle/>
          <a:p>
            <a:pPr marL="342900" indent="-342900">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编码器：</a:t>
            </a:r>
            <a:r>
              <a:rPr lang="en-US" altLang="zh-CN" sz="2000" b="1" dirty="0">
                <a:solidFill>
                  <a:srgbClr val="FF0000"/>
                </a:solidFill>
                <a:latin typeface="微软雅黑" panose="020B0503020204020204" pitchFamily="34" charset="-122"/>
                <a:ea typeface="微软雅黑" panose="020B0503020204020204" pitchFamily="34" charset="-122"/>
              </a:rPr>
              <a:t>resnet50</a:t>
            </a:r>
          </a:p>
          <a:p>
            <a:pPr marL="342900" indent="-342900">
              <a:lnSpc>
                <a:spcPct val="300000"/>
              </a:lnSpc>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解码器：</a:t>
            </a:r>
            <a:r>
              <a:rPr lang="en-US" altLang="zh-CN" sz="2000" dirty="0">
                <a:solidFill>
                  <a:srgbClr val="002060"/>
                </a:solidFill>
                <a:latin typeface="微软雅黑" panose="020B0503020204020204" pitchFamily="34" charset="-122"/>
                <a:ea typeface="微软雅黑" panose="020B0503020204020204" pitchFamily="34" charset="-122"/>
              </a:rPr>
              <a:t>UNet</a:t>
            </a:r>
            <a:endParaRPr lang="zh-CN" altLang="en-US" sz="2000" dirty="0">
              <a:solidFill>
                <a:srgbClr val="002060"/>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C97CA83B-F681-785A-D40C-DB6AEFD0D5CC}"/>
              </a:ext>
            </a:extLst>
          </p:cNvPr>
          <p:cNvSpPr txBox="1"/>
          <p:nvPr/>
        </p:nvSpPr>
        <p:spPr>
          <a:xfrm>
            <a:off x="763096" y="4122890"/>
            <a:ext cx="4490667" cy="2308324"/>
          </a:xfrm>
          <a:prstGeom prst="rect">
            <a:avLst/>
          </a:prstGeom>
          <a:noFill/>
        </p:spPr>
        <p:txBody>
          <a:bodyPr wrap="square" rtlCol="0">
            <a:spAutoFit/>
          </a:bodyPr>
          <a:lstStyle/>
          <a:p>
            <a:r>
              <a:rPr lang="en-US" altLang="zh-CN" sz="1800" b="1" dirty="0">
                <a:solidFill>
                  <a:srgbClr val="002060"/>
                </a:solidFill>
                <a:latin typeface="微软雅黑" panose="020B0503020204020204" pitchFamily="34" charset="-122"/>
                <a:ea typeface="微软雅黑" panose="020B0503020204020204" pitchFamily="34" charset="-122"/>
              </a:rPr>
              <a:t>Resnet50</a:t>
            </a:r>
            <a:r>
              <a:rPr lang="zh-CN" altLang="en-US" sz="1800" b="1" dirty="0">
                <a:solidFill>
                  <a:srgbClr val="002060"/>
                </a:solidFill>
                <a:latin typeface="微软雅黑" panose="020B0503020204020204" pitchFamily="34" charset="-122"/>
                <a:ea typeface="微软雅黑" panose="020B0503020204020204" pitchFamily="34" charset="-122"/>
              </a:rPr>
              <a:t>：</a:t>
            </a:r>
            <a:endParaRPr lang="en-US" altLang="zh-CN" sz="1800" b="1" dirty="0">
              <a:solidFill>
                <a:srgbClr val="002060"/>
              </a:solidFill>
              <a:latin typeface="微软雅黑" panose="020B0503020204020204" pitchFamily="34" charset="-122"/>
              <a:ea typeface="微软雅黑" panose="020B0503020204020204" pitchFamily="34" charset="-122"/>
            </a:endParaRPr>
          </a:p>
          <a:p>
            <a:r>
              <a:rPr lang="zh-CN" altLang="en-US" dirty="0">
                <a:solidFill>
                  <a:srgbClr val="002060"/>
                </a:solidFill>
                <a:latin typeface="微软雅黑" panose="020B0503020204020204" pitchFamily="34" charset="-122"/>
                <a:ea typeface="微软雅黑" panose="020B0503020204020204" pitchFamily="34" charset="-122"/>
              </a:rPr>
              <a:t>由 </a:t>
            </a:r>
            <a:r>
              <a:rPr lang="en-US" altLang="zh-CN" dirty="0">
                <a:solidFill>
                  <a:srgbClr val="002060"/>
                </a:solidFill>
                <a:latin typeface="微软雅黑" panose="020B0503020204020204" pitchFamily="34" charset="-122"/>
                <a:ea typeface="微软雅黑" panose="020B0503020204020204" pitchFamily="34" charset="-122"/>
              </a:rPr>
              <a:t>50 </a:t>
            </a:r>
            <a:r>
              <a:rPr lang="zh-CN" altLang="en-US" dirty="0">
                <a:solidFill>
                  <a:srgbClr val="002060"/>
                </a:solidFill>
                <a:latin typeface="微软雅黑" panose="020B0503020204020204" pitchFamily="34" charset="-122"/>
                <a:ea typeface="微软雅黑" panose="020B0503020204020204" pitchFamily="34" charset="-122"/>
              </a:rPr>
              <a:t>层组成，包含多个残差块，这些残差块通过直接的短路连接将输入与输出相加，从而避免了梯度消失的问题</a:t>
            </a:r>
            <a:endParaRPr lang="en-US" altLang="zh-CN" dirty="0">
              <a:solidFill>
                <a:srgbClr val="002060"/>
              </a:solidFill>
              <a:latin typeface="微软雅黑" panose="020B0503020204020204" pitchFamily="34" charset="-122"/>
              <a:ea typeface="微软雅黑" panose="020B0503020204020204" pitchFamily="34" charset="-122"/>
            </a:endParaRPr>
          </a:p>
          <a:p>
            <a:endParaRPr lang="en-US" altLang="zh-CN" dirty="0">
              <a:solidFill>
                <a:srgbClr val="002060"/>
              </a:solidFill>
              <a:latin typeface="微软雅黑" panose="020B0503020204020204" pitchFamily="34" charset="-122"/>
              <a:ea typeface="微软雅黑" panose="020B0503020204020204" pitchFamily="34" charset="-122"/>
            </a:endParaRPr>
          </a:p>
          <a:p>
            <a:r>
              <a:rPr lang="zh-CN" altLang="en-US" dirty="0">
                <a:solidFill>
                  <a:srgbClr val="002060"/>
                </a:solidFill>
                <a:latin typeface="微软雅黑" panose="020B0503020204020204" pitchFamily="34" charset="-122"/>
                <a:ea typeface="微软雅黑" panose="020B0503020204020204" pitchFamily="34" charset="-122"/>
              </a:rPr>
              <a:t>由此提高 </a:t>
            </a:r>
            <a:r>
              <a:rPr lang="en-US" altLang="zh-CN" dirty="0">
                <a:solidFill>
                  <a:srgbClr val="002060"/>
                </a:solidFill>
                <a:latin typeface="微软雅黑" panose="020B0503020204020204" pitchFamily="34" charset="-122"/>
                <a:ea typeface="微软雅黑" panose="020B0503020204020204" pitchFamily="34" charset="-122"/>
              </a:rPr>
              <a:t>U-Net </a:t>
            </a:r>
            <a:r>
              <a:rPr lang="zh-CN" altLang="en-US" dirty="0">
                <a:solidFill>
                  <a:srgbClr val="002060"/>
                </a:solidFill>
                <a:latin typeface="微软雅黑" panose="020B0503020204020204" pitchFamily="34" charset="-122"/>
                <a:ea typeface="微软雅黑" panose="020B0503020204020204" pitchFamily="34" charset="-122"/>
              </a:rPr>
              <a:t>在图像分割任务中的表现，以及加快模型的</a:t>
            </a:r>
            <a:r>
              <a:rPr lang="zh-CN" altLang="en-US" dirty="0">
                <a:solidFill>
                  <a:srgbClr val="FF0000"/>
                </a:solidFill>
                <a:latin typeface="微软雅黑" panose="020B0503020204020204" pitchFamily="34" charset="-122"/>
                <a:ea typeface="微软雅黑" panose="020B0503020204020204" pitchFamily="34" charset="-122"/>
              </a:rPr>
              <a:t>收敛速度</a:t>
            </a:r>
            <a:r>
              <a:rPr lang="zh-CN" altLang="en-US" dirty="0">
                <a:solidFill>
                  <a:srgbClr val="002060"/>
                </a:solidFill>
                <a:latin typeface="微软雅黑" panose="020B0503020204020204" pitchFamily="34" charset="-122"/>
                <a:ea typeface="微软雅黑" panose="020B0503020204020204" pitchFamily="34" charset="-122"/>
              </a:rPr>
              <a:t>，并提高模型的性能</a:t>
            </a:r>
          </a:p>
        </p:txBody>
      </p:sp>
      <p:pic>
        <p:nvPicPr>
          <p:cNvPr id="8" name="图片 7">
            <a:extLst>
              <a:ext uri="{FF2B5EF4-FFF2-40B4-BE49-F238E27FC236}">
                <a16:creationId xmlns:a16="http://schemas.microsoft.com/office/drawing/2014/main" id="{26150616-71BB-3D15-A91D-4885AA0F3D2A}"/>
              </a:ext>
            </a:extLst>
          </p:cNvPr>
          <p:cNvPicPr>
            <a:picLocks noChangeAspect="1"/>
          </p:cNvPicPr>
          <p:nvPr/>
        </p:nvPicPr>
        <p:blipFill>
          <a:blip r:embed="rId2"/>
          <a:stretch>
            <a:fillRect/>
          </a:stretch>
        </p:blipFill>
        <p:spPr>
          <a:xfrm>
            <a:off x="6549270" y="943031"/>
            <a:ext cx="4358386" cy="2353995"/>
          </a:xfrm>
          <a:prstGeom prst="rect">
            <a:avLst/>
          </a:prstGeom>
        </p:spPr>
      </p:pic>
      <p:sp>
        <p:nvSpPr>
          <p:cNvPr id="9" name="文本框 8">
            <a:extLst>
              <a:ext uri="{FF2B5EF4-FFF2-40B4-BE49-F238E27FC236}">
                <a16:creationId xmlns:a16="http://schemas.microsoft.com/office/drawing/2014/main" id="{A0E12D25-A088-9E5C-671A-3F03BD0D672B}"/>
              </a:ext>
            </a:extLst>
          </p:cNvPr>
          <p:cNvSpPr txBox="1"/>
          <p:nvPr/>
        </p:nvSpPr>
        <p:spPr>
          <a:xfrm>
            <a:off x="6096000" y="3314876"/>
            <a:ext cx="5264927" cy="261610"/>
          </a:xfrm>
          <a:prstGeom prst="rect">
            <a:avLst/>
          </a:prstGeom>
          <a:noFill/>
        </p:spPr>
        <p:txBody>
          <a:bodyPr wrap="square" rtlCol="0">
            <a:spAutoFit/>
          </a:bodyPr>
          <a:lstStyle/>
          <a:p>
            <a:pPr algn="ctr"/>
            <a:r>
              <a:rPr lang="en-US" altLang="zh-CN" sz="1100" dirty="0">
                <a:latin typeface="Times New Roman" panose="02020603050405020304" pitchFamily="18" charset="0"/>
                <a:ea typeface="微软雅黑" panose="020B0503020204020204" pitchFamily="34" charset="-122"/>
                <a:cs typeface="Times New Roman" panose="02020603050405020304" pitchFamily="18" charset="0"/>
              </a:rPr>
              <a:t>RU-Net: An improved U-Net placenta segmentation network based on ResNet</a:t>
            </a:r>
            <a:endParaRPr lang="zh-CN" altLang="en-US" sz="11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1" name="图片 10">
            <a:extLst>
              <a:ext uri="{FF2B5EF4-FFF2-40B4-BE49-F238E27FC236}">
                <a16:creationId xmlns:a16="http://schemas.microsoft.com/office/drawing/2014/main" id="{4743A9EC-1815-5297-D665-6B1EC7F8D8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57130" y="3871191"/>
            <a:ext cx="5742666" cy="2257269"/>
          </a:xfrm>
          <a:prstGeom prst="rect">
            <a:avLst/>
          </a:prstGeom>
        </p:spPr>
      </p:pic>
      <p:pic>
        <p:nvPicPr>
          <p:cNvPr id="7" name="图片 6">
            <a:extLst>
              <a:ext uri="{FF2B5EF4-FFF2-40B4-BE49-F238E27FC236}">
                <a16:creationId xmlns:a16="http://schemas.microsoft.com/office/drawing/2014/main" id="{ED2C26A9-B758-9B98-8185-BAE45FCC14A6}"/>
              </a:ext>
            </a:extLst>
          </p:cNvPr>
          <p:cNvPicPr>
            <a:picLocks noChangeAspect="1"/>
          </p:cNvPicPr>
          <p:nvPr/>
        </p:nvPicPr>
        <p:blipFill>
          <a:blip r:embed="rId4"/>
          <a:srcRect t="89530" r="63579"/>
          <a:stretch/>
        </p:blipFill>
        <p:spPr>
          <a:xfrm>
            <a:off x="7327196" y="6005352"/>
            <a:ext cx="2802535" cy="298840"/>
          </a:xfrm>
          <a:prstGeom prst="rect">
            <a:avLst/>
          </a:prstGeom>
        </p:spPr>
      </p:pic>
    </p:spTree>
    <p:extLst>
      <p:ext uri="{BB962C8B-B14F-4D97-AF65-F5344CB8AC3E}">
        <p14:creationId xmlns:p14="http://schemas.microsoft.com/office/powerpoint/2010/main" val="4800208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F53D684-20C3-F6CA-E419-744E989066B0}"/>
              </a:ext>
            </a:extLst>
          </p:cNvPr>
          <p:cNvPicPr>
            <a:picLocks noChangeAspect="1"/>
          </p:cNvPicPr>
          <p:nvPr/>
        </p:nvPicPr>
        <p:blipFill>
          <a:blip r:embed="rId2"/>
          <a:stretch>
            <a:fillRect/>
          </a:stretch>
        </p:blipFill>
        <p:spPr>
          <a:xfrm>
            <a:off x="2975456" y="773439"/>
            <a:ext cx="6241089" cy="4999121"/>
          </a:xfrm>
          <a:prstGeom prst="rect">
            <a:avLst/>
          </a:prstGeom>
        </p:spPr>
      </p:pic>
      <p:sp>
        <p:nvSpPr>
          <p:cNvPr id="4" name="文本框 3">
            <a:extLst>
              <a:ext uri="{FF2B5EF4-FFF2-40B4-BE49-F238E27FC236}">
                <a16:creationId xmlns:a16="http://schemas.microsoft.com/office/drawing/2014/main" id="{4EEF3DA3-658B-3AC0-74A4-D0F995DB3384}"/>
              </a:ext>
            </a:extLst>
          </p:cNvPr>
          <p:cNvSpPr txBox="1"/>
          <p:nvPr/>
        </p:nvSpPr>
        <p:spPr>
          <a:xfrm>
            <a:off x="4089430" y="6062006"/>
            <a:ext cx="4013141" cy="646331"/>
          </a:xfrm>
          <a:prstGeom prst="rect">
            <a:avLst/>
          </a:prstGeom>
          <a:noFill/>
        </p:spPr>
        <p:txBody>
          <a:bodyPr wrap="square" rtlCol="0">
            <a:spAutoFit/>
          </a:bodyPr>
          <a:lstStyle/>
          <a:p>
            <a:pPr algn="ctr"/>
            <a:r>
              <a:rPr lang="zh-CN" altLang="en-US" sz="3600" b="1" dirty="0">
                <a:solidFill>
                  <a:srgbClr val="002060"/>
                </a:solidFill>
                <a:latin typeface="微软雅黑" panose="020B0503020204020204" pitchFamily="34" charset="-122"/>
                <a:ea typeface="微软雅黑" panose="020B0503020204020204" pitchFamily="34" charset="-122"/>
              </a:rPr>
              <a:t>结果评估</a:t>
            </a:r>
          </a:p>
        </p:txBody>
      </p:sp>
      <p:sp>
        <p:nvSpPr>
          <p:cNvPr id="5" name="文本框 4">
            <a:extLst>
              <a:ext uri="{FF2B5EF4-FFF2-40B4-BE49-F238E27FC236}">
                <a16:creationId xmlns:a16="http://schemas.microsoft.com/office/drawing/2014/main" id="{597D4209-6C95-D888-741B-B867FA384B53}"/>
              </a:ext>
            </a:extLst>
          </p:cNvPr>
          <p:cNvSpPr txBox="1"/>
          <p:nvPr/>
        </p:nvSpPr>
        <p:spPr>
          <a:xfrm>
            <a:off x="226750" y="2954531"/>
            <a:ext cx="2748705" cy="1200329"/>
          </a:xfrm>
          <a:prstGeom prst="rect">
            <a:avLst/>
          </a:prstGeom>
          <a:noFill/>
        </p:spPr>
        <p:txBody>
          <a:bodyPr wrap="square" rtlCol="0">
            <a:spAutoFit/>
          </a:bodyPr>
          <a:lstStyle>
            <a:defPPr>
              <a:defRPr lang="zh-CN"/>
            </a:defPPr>
            <a:lvl1pPr algn="ctr">
              <a:defRPr sz="3600" b="1">
                <a:solidFill>
                  <a:srgbClr val="002060"/>
                </a:solidFill>
                <a:latin typeface="微软雅黑" panose="020B0503020204020204" pitchFamily="34" charset="-122"/>
                <a:ea typeface="微软雅黑" panose="020B0503020204020204" pitchFamily="34" charset="-122"/>
              </a:defRPr>
            </a:lvl1pPr>
          </a:lstStyle>
          <a:p>
            <a:r>
              <a:rPr lang="zh-CN" altLang="en-US" b="0" dirty="0"/>
              <a:t>管连通区域唯一性方法</a:t>
            </a:r>
            <a:endParaRPr lang="en-US" altLang="zh-CN" b="0" dirty="0"/>
          </a:p>
        </p:txBody>
      </p:sp>
      <p:sp>
        <p:nvSpPr>
          <p:cNvPr id="6" name="文本框 5">
            <a:extLst>
              <a:ext uri="{FF2B5EF4-FFF2-40B4-BE49-F238E27FC236}">
                <a16:creationId xmlns:a16="http://schemas.microsoft.com/office/drawing/2014/main" id="{614747FF-6452-2359-A30F-20FA4DA86BB4}"/>
              </a:ext>
            </a:extLst>
          </p:cNvPr>
          <p:cNvSpPr txBox="1"/>
          <p:nvPr/>
        </p:nvSpPr>
        <p:spPr>
          <a:xfrm>
            <a:off x="9216544" y="2954531"/>
            <a:ext cx="2748705" cy="1200329"/>
          </a:xfrm>
          <a:prstGeom prst="rect">
            <a:avLst/>
          </a:prstGeom>
          <a:noFill/>
        </p:spPr>
        <p:txBody>
          <a:bodyPr wrap="square" rtlCol="0">
            <a:spAutoFit/>
          </a:bodyPr>
          <a:lstStyle>
            <a:defPPr>
              <a:defRPr lang="zh-CN"/>
            </a:defPPr>
            <a:lvl1pPr algn="ctr">
              <a:defRPr sz="3600" b="1">
                <a:solidFill>
                  <a:srgbClr val="002060"/>
                </a:solidFill>
                <a:latin typeface="微软雅黑" panose="020B0503020204020204" pitchFamily="34" charset="-122"/>
                <a:ea typeface="微软雅黑" panose="020B0503020204020204" pitchFamily="34" charset="-122"/>
              </a:defRPr>
            </a:lvl1pPr>
          </a:lstStyle>
          <a:p>
            <a:r>
              <a:rPr lang="zh-CN" altLang="en-US" b="0" dirty="0"/>
              <a:t>当前模型</a:t>
            </a:r>
            <a:endParaRPr lang="en-US" altLang="zh-CN" b="0" dirty="0"/>
          </a:p>
          <a:p>
            <a:r>
              <a:rPr lang="zh-CN" altLang="en-US" b="0" dirty="0"/>
              <a:t>（</a:t>
            </a:r>
            <a:r>
              <a:rPr lang="en-US" altLang="zh-CN" b="0" dirty="0"/>
              <a:t>RU-Net</a:t>
            </a:r>
            <a:r>
              <a:rPr lang="zh-CN" altLang="en-US" b="0" dirty="0"/>
              <a:t>）</a:t>
            </a:r>
            <a:endParaRPr lang="en-US" altLang="zh-CN" b="0" dirty="0"/>
          </a:p>
        </p:txBody>
      </p:sp>
    </p:spTree>
    <p:extLst>
      <p:ext uri="{BB962C8B-B14F-4D97-AF65-F5344CB8AC3E}">
        <p14:creationId xmlns:p14="http://schemas.microsoft.com/office/powerpoint/2010/main" val="2541816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轮子, 照片, 游戏机, 钟表&#10;&#10;描述已自动生成">
            <a:extLst>
              <a:ext uri="{FF2B5EF4-FFF2-40B4-BE49-F238E27FC236}">
                <a16:creationId xmlns:a16="http://schemas.microsoft.com/office/drawing/2014/main" id="{20F849A4-A693-D00A-1F16-74BA3D9CF5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0453" y="1352860"/>
            <a:ext cx="1958351" cy="1958351"/>
          </a:xfrm>
          <a:prstGeom prst="rect">
            <a:avLst/>
          </a:prstGeom>
        </p:spPr>
      </p:pic>
      <p:sp>
        <p:nvSpPr>
          <p:cNvPr id="5" name="文本框 4">
            <a:extLst>
              <a:ext uri="{FF2B5EF4-FFF2-40B4-BE49-F238E27FC236}">
                <a16:creationId xmlns:a16="http://schemas.microsoft.com/office/drawing/2014/main" id="{982D523F-993A-A24B-8DC0-C16C2B10BA93}"/>
              </a:ext>
            </a:extLst>
          </p:cNvPr>
          <p:cNvSpPr txBox="1"/>
          <p:nvPr/>
        </p:nvSpPr>
        <p:spPr>
          <a:xfrm>
            <a:off x="1992954" y="723002"/>
            <a:ext cx="8206093" cy="461665"/>
          </a:xfrm>
          <a:prstGeom prst="rect">
            <a:avLst/>
          </a:prstGeom>
          <a:noFill/>
        </p:spPr>
        <p:txBody>
          <a:bodyPr wrap="none"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参考代码及论文中使用的</a:t>
            </a:r>
            <a:r>
              <a:rPr lang="en-US" altLang="zh-CN" sz="2400" b="1" dirty="0">
                <a:solidFill>
                  <a:srgbClr val="002060"/>
                </a:solidFill>
                <a:latin typeface="微软雅黑" panose="020B0503020204020204" pitchFamily="34" charset="-122"/>
                <a:ea typeface="微软雅黑" panose="020B0503020204020204" pitchFamily="34" charset="-122"/>
              </a:rPr>
              <a:t>U-Net</a:t>
            </a:r>
            <a:r>
              <a:rPr lang="zh-CN" altLang="en-US" sz="2400" b="1" dirty="0">
                <a:solidFill>
                  <a:srgbClr val="002060"/>
                </a:solidFill>
                <a:latin typeface="微软雅黑" panose="020B0503020204020204" pitchFamily="34" charset="-122"/>
                <a:ea typeface="微软雅黑" panose="020B0503020204020204" pitchFamily="34" charset="-122"/>
              </a:rPr>
              <a:t>的模型建立的网络效果不佳</a:t>
            </a:r>
          </a:p>
        </p:txBody>
      </p:sp>
      <p:sp>
        <p:nvSpPr>
          <p:cNvPr id="6" name="文本框 5">
            <a:extLst>
              <a:ext uri="{FF2B5EF4-FFF2-40B4-BE49-F238E27FC236}">
                <a16:creationId xmlns:a16="http://schemas.microsoft.com/office/drawing/2014/main" id="{535E1062-6BEB-6B96-143A-A74EAEECFE13}"/>
              </a:ext>
            </a:extLst>
          </p:cNvPr>
          <p:cNvSpPr txBox="1"/>
          <p:nvPr/>
        </p:nvSpPr>
        <p:spPr>
          <a:xfrm>
            <a:off x="191052" y="2146821"/>
            <a:ext cx="1674412"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img000259</a:t>
            </a:r>
            <a:endParaRPr lang="zh-CN" altLang="en-US" sz="2000"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B8CBF901-D82F-71B1-E48D-0903A86E50CF}"/>
              </a:ext>
            </a:extLst>
          </p:cNvPr>
          <p:cNvSpPr txBox="1"/>
          <p:nvPr/>
        </p:nvSpPr>
        <p:spPr>
          <a:xfrm>
            <a:off x="2132422" y="3468524"/>
            <a:ext cx="1674412"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原始图像</a:t>
            </a:r>
          </a:p>
        </p:txBody>
      </p:sp>
      <p:pic>
        <p:nvPicPr>
          <p:cNvPr id="9" name="图片 8" descr="图片包含 游戏机&#10;&#10;描述已自动生成">
            <a:extLst>
              <a:ext uri="{FF2B5EF4-FFF2-40B4-BE49-F238E27FC236}">
                <a16:creationId xmlns:a16="http://schemas.microsoft.com/office/drawing/2014/main" id="{4BD06DF3-C777-3C2F-0300-51AFE74FE5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4381" y="1352860"/>
            <a:ext cx="1958351" cy="1958351"/>
          </a:xfrm>
          <a:prstGeom prst="rect">
            <a:avLst/>
          </a:prstGeom>
        </p:spPr>
      </p:pic>
      <p:sp>
        <p:nvSpPr>
          <p:cNvPr id="10" name="文本框 9">
            <a:extLst>
              <a:ext uri="{FF2B5EF4-FFF2-40B4-BE49-F238E27FC236}">
                <a16:creationId xmlns:a16="http://schemas.microsoft.com/office/drawing/2014/main" id="{1BABD3A6-81B0-2769-ECC0-FEAC4B74B655}"/>
              </a:ext>
            </a:extLst>
          </p:cNvPr>
          <p:cNvSpPr txBox="1"/>
          <p:nvPr/>
        </p:nvSpPr>
        <p:spPr>
          <a:xfrm>
            <a:off x="8796350" y="3468524"/>
            <a:ext cx="1674412"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论文模型</a:t>
            </a:r>
          </a:p>
        </p:txBody>
      </p:sp>
      <p:pic>
        <p:nvPicPr>
          <p:cNvPr id="12" name="图片 11" descr="图标&#10;&#10;中度可信度描述已自动生成">
            <a:extLst>
              <a:ext uri="{FF2B5EF4-FFF2-40B4-BE49-F238E27FC236}">
                <a16:creationId xmlns:a16="http://schemas.microsoft.com/office/drawing/2014/main" id="{A9CC268F-1B28-C1A2-1934-FE57085C70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3113" y="1382541"/>
            <a:ext cx="1928670" cy="1928670"/>
          </a:xfrm>
          <a:prstGeom prst="rect">
            <a:avLst/>
          </a:prstGeom>
        </p:spPr>
      </p:pic>
      <p:sp>
        <p:nvSpPr>
          <p:cNvPr id="13" name="文本框 12">
            <a:extLst>
              <a:ext uri="{FF2B5EF4-FFF2-40B4-BE49-F238E27FC236}">
                <a16:creationId xmlns:a16="http://schemas.microsoft.com/office/drawing/2014/main" id="{C8127754-147B-9F82-52E0-94461B20EC7E}"/>
              </a:ext>
            </a:extLst>
          </p:cNvPr>
          <p:cNvSpPr txBox="1"/>
          <p:nvPr/>
        </p:nvSpPr>
        <p:spPr>
          <a:xfrm>
            <a:off x="5510242" y="3468524"/>
            <a:ext cx="1674412"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正确标签</a:t>
            </a:r>
          </a:p>
        </p:txBody>
      </p:sp>
      <p:sp>
        <p:nvSpPr>
          <p:cNvPr id="14" name="文本框 13">
            <a:extLst>
              <a:ext uri="{FF2B5EF4-FFF2-40B4-BE49-F238E27FC236}">
                <a16:creationId xmlns:a16="http://schemas.microsoft.com/office/drawing/2014/main" id="{3960D89D-3AE6-91AF-3E7E-119EC525F95B}"/>
              </a:ext>
            </a:extLst>
          </p:cNvPr>
          <p:cNvSpPr txBox="1"/>
          <p:nvPr/>
        </p:nvSpPr>
        <p:spPr>
          <a:xfrm>
            <a:off x="191052" y="4831441"/>
            <a:ext cx="1674412"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img000264</a:t>
            </a:r>
            <a:endParaRPr lang="zh-CN" altLang="en-US" sz="2000" dirty="0">
              <a:latin typeface="微软雅黑" panose="020B0503020204020204" pitchFamily="34" charset="-122"/>
              <a:ea typeface="微软雅黑" panose="020B0503020204020204" pitchFamily="34" charset="-122"/>
            </a:endParaRPr>
          </a:p>
        </p:txBody>
      </p:sp>
      <p:pic>
        <p:nvPicPr>
          <p:cNvPr id="16" name="图片 15" descr="黑暗里有星球&#10;&#10;中度可信度描述已自动生成">
            <a:extLst>
              <a:ext uri="{FF2B5EF4-FFF2-40B4-BE49-F238E27FC236}">
                <a16:creationId xmlns:a16="http://schemas.microsoft.com/office/drawing/2014/main" id="{CDD5355D-440C-C328-D806-A12FBDAFAB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3479" y="4052320"/>
            <a:ext cx="1958352" cy="1958352"/>
          </a:xfrm>
          <a:prstGeom prst="rect">
            <a:avLst/>
          </a:prstGeom>
        </p:spPr>
      </p:pic>
      <p:pic>
        <p:nvPicPr>
          <p:cNvPr id="18" name="图片 17" descr="图片包含 游戏机&#10;&#10;描述已自动生成">
            <a:extLst>
              <a:ext uri="{FF2B5EF4-FFF2-40B4-BE49-F238E27FC236}">
                <a16:creationId xmlns:a16="http://schemas.microsoft.com/office/drawing/2014/main" id="{414E4524-5978-F20D-D96C-249847F3EC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54380" y="4052320"/>
            <a:ext cx="1958352" cy="1958352"/>
          </a:xfrm>
          <a:prstGeom prst="rect">
            <a:avLst/>
          </a:prstGeom>
        </p:spPr>
      </p:pic>
      <p:pic>
        <p:nvPicPr>
          <p:cNvPr id="20" name="图片 19" descr="图标&#10;&#10;中度可信度描述已自动生成">
            <a:extLst>
              <a:ext uri="{FF2B5EF4-FFF2-40B4-BE49-F238E27FC236}">
                <a16:creationId xmlns:a16="http://schemas.microsoft.com/office/drawing/2014/main" id="{2A33CB7E-3F11-395F-2CAD-17EDDAB951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83114" y="4052321"/>
            <a:ext cx="1958352" cy="1958352"/>
          </a:xfrm>
          <a:prstGeom prst="rect">
            <a:avLst/>
          </a:prstGeom>
        </p:spPr>
      </p:pic>
      <p:sp>
        <p:nvSpPr>
          <p:cNvPr id="21" name="文本框 20">
            <a:extLst>
              <a:ext uri="{FF2B5EF4-FFF2-40B4-BE49-F238E27FC236}">
                <a16:creationId xmlns:a16="http://schemas.microsoft.com/office/drawing/2014/main" id="{4A996ADA-2DB7-4A79-8BCB-4ADD9E1D41BF}"/>
              </a:ext>
            </a:extLst>
          </p:cNvPr>
          <p:cNvSpPr txBox="1"/>
          <p:nvPr/>
        </p:nvSpPr>
        <p:spPr>
          <a:xfrm>
            <a:off x="2002572" y="6194358"/>
            <a:ext cx="8186857" cy="461665"/>
          </a:xfrm>
          <a:prstGeom prst="rect">
            <a:avLst/>
          </a:prstGeom>
          <a:noFill/>
        </p:spPr>
        <p:txBody>
          <a:bodyPr wrap="none"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对于血管壁不是很清晰地部分，错误的将</a:t>
            </a:r>
            <a:r>
              <a:rPr lang="zh-CN" altLang="en-US" sz="2400" b="1" dirty="0">
                <a:solidFill>
                  <a:srgbClr val="FF0000"/>
                </a:solidFill>
                <a:latin typeface="微软雅黑" panose="020B0503020204020204" pitchFamily="34" charset="-122"/>
                <a:ea typeface="微软雅黑" panose="020B0503020204020204" pitchFamily="34" charset="-122"/>
              </a:rPr>
              <a:t>残影</a:t>
            </a:r>
            <a:r>
              <a:rPr lang="zh-CN" altLang="en-US" sz="2400" b="1" dirty="0">
                <a:solidFill>
                  <a:srgbClr val="002060"/>
                </a:solidFill>
                <a:latin typeface="微软雅黑" panose="020B0503020204020204" pitchFamily="34" charset="-122"/>
                <a:ea typeface="微软雅黑" panose="020B0503020204020204" pitchFamily="34" charset="-122"/>
              </a:rPr>
              <a:t>识别成了轮廓</a:t>
            </a:r>
          </a:p>
        </p:txBody>
      </p:sp>
    </p:spTree>
    <p:extLst>
      <p:ext uri="{BB962C8B-B14F-4D97-AF65-F5344CB8AC3E}">
        <p14:creationId xmlns:p14="http://schemas.microsoft.com/office/powerpoint/2010/main" val="26877599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7C6AD9B-292D-ED72-AC6B-BF95A7E6EDC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65065" y="1838204"/>
            <a:ext cx="5383601" cy="3181590"/>
          </a:xfrm>
          <a:prstGeom prst="rect">
            <a:avLst/>
          </a:prstGeom>
        </p:spPr>
      </p:pic>
      <p:sp>
        <p:nvSpPr>
          <p:cNvPr id="4" name="文本框 3">
            <a:extLst>
              <a:ext uri="{FF2B5EF4-FFF2-40B4-BE49-F238E27FC236}">
                <a16:creationId xmlns:a16="http://schemas.microsoft.com/office/drawing/2014/main" id="{763A8288-3647-4ACD-EA41-C5FC976C6FAB}"/>
              </a:ext>
            </a:extLst>
          </p:cNvPr>
          <p:cNvSpPr txBox="1"/>
          <p:nvPr/>
        </p:nvSpPr>
        <p:spPr>
          <a:xfrm>
            <a:off x="665065" y="943032"/>
            <a:ext cx="1620957"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数据选取</a:t>
            </a:r>
          </a:p>
        </p:txBody>
      </p:sp>
      <p:sp>
        <p:nvSpPr>
          <p:cNvPr id="5" name="文本框 4">
            <a:extLst>
              <a:ext uri="{FF2B5EF4-FFF2-40B4-BE49-F238E27FC236}">
                <a16:creationId xmlns:a16="http://schemas.microsoft.com/office/drawing/2014/main" id="{F0717AEF-6EE2-BF32-4770-272BB33A9F0E}"/>
              </a:ext>
            </a:extLst>
          </p:cNvPr>
          <p:cNvSpPr txBox="1"/>
          <p:nvPr/>
        </p:nvSpPr>
        <p:spPr>
          <a:xfrm>
            <a:off x="842934" y="5914968"/>
            <a:ext cx="10751643" cy="461665"/>
          </a:xfrm>
          <a:prstGeom prst="rect">
            <a:avLst/>
          </a:prstGeom>
          <a:noFill/>
        </p:spPr>
        <p:txBody>
          <a:bodyPr wrap="square" rtlCol="0">
            <a:spAutoFit/>
          </a:bodyPr>
          <a:lstStyle/>
          <a:p>
            <a:pPr algn="ctr"/>
            <a:r>
              <a:rPr lang="zh-CN" altLang="en-US" sz="2400" dirty="0">
                <a:latin typeface="微软雅黑" panose="020B0503020204020204" pitchFamily="34" charset="-122"/>
                <a:ea typeface="微软雅黑" panose="020B0503020204020204" pitchFamily="34" charset="-122"/>
              </a:rPr>
              <a:t>挑选了</a:t>
            </a:r>
            <a:r>
              <a:rPr lang="en-US" altLang="zh-CN" sz="2400" b="1" dirty="0">
                <a:latin typeface="微软雅黑" panose="020B0503020204020204" pitchFamily="34" charset="-122"/>
                <a:ea typeface="微软雅黑" panose="020B0503020204020204" pitchFamily="34" charset="-122"/>
              </a:rPr>
              <a:t>539</a:t>
            </a:r>
            <a:r>
              <a:rPr lang="zh-CN" altLang="en-US" sz="2400" dirty="0">
                <a:latin typeface="微软雅黑" panose="020B0503020204020204" pitchFamily="34" charset="-122"/>
                <a:ea typeface="微软雅黑" panose="020B0503020204020204" pitchFamily="34" charset="-122"/>
              </a:rPr>
              <a:t>张有较大干扰（血液伪影，拍摄不理想）的图像作为挑战</a:t>
            </a:r>
          </a:p>
        </p:txBody>
      </p:sp>
      <p:pic>
        <p:nvPicPr>
          <p:cNvPr id="7" name="图片 6">
            <a:extLst>
              <a:ext uri="{FF2B5EF4-FFF2-40B4-BE49-F238E27FC236}">
                <a16:creationId xmlns:a16="http://schemas.microsoft.com/office/drawing/2014/main" id="{8C020607-9DD7-B50A-1150-C5E92D010804}"/>
              </a:ext>
            </a:extLst>
          </p:cNvPr>
          <p:cNvPicPr>
            <a:picLocks noChangeAspect="1"/>
          </p:cNvPicPr>
          <p:nvPr/>
        </p:nvPicPr>
        <p:blipFill>
          <a:blip r:embed="rId3"/>
          <a:stretch>
            <a:fillRect/>
          </a:stretch>
        </p:blipFill>
        <p:spPr>
          <a:xfrm>
            <a:off x="6342240" y="1838203"/>
            <a:ext cx="5383602" cy="3181591"/>
          </a:xfrm>
          <a:prstGeom prst="rect">
            <a:avLst/>
          </a:prstGeom>
        </p:spPr>
      </p:pic>
      <p:sp>
        <p:nvSpPr>
          <p:cNvPr id="8" name="文本框 7">
            <a:extLst>
              <a:ext uri="{FF2B5EF4-FFF2-40B4-BE49-F238E27FC236}">
                <a16:creationId xmlns:a16="http://schemas.microsoft.com/office/drawing/2014/main" id="{35305755-5E88-1CEA-67E6-36460B3D8D64}"/>
              </a:ext>
            </a:extLst>
          </p:cNvPr>
          <p:cNvSpPr txBox="1"/>
          <p:nvPr/>
        </p:nvSpPr>
        <p:spPr>
          <a:xfrm>
            <a:off x="842935" y="5296008"/>
            <a:ext cx="10751643" cy="461665"/>
          </a:xfrm>
          <a:prstGeom prst="rect">
            <a:avLst/>
          </a:prstGeom>
          <a:noFill/>
        </p:spPr>
        <p:txBody>
          <a:bodyPr wrap="square" rtlCol="0">
            <a:spAutoFit/>
          </a:bodyPr>
          <a:lstStyle/>
          <a:p>
            <a:pPr algn="ctr"/>
            <a:r>
              <a:rPr lang="zh-CN" altLang="en-US" sz="2400" dirty="0">
                <a:latin typeface="微软雅黑" panose="020B0503020204020204" pitchFamily="34" charset="-122"/>
                <a:ea typeface="微软雅黑" panose="020B0503020204020204" pitchFamily="34" charset="-122"/>
              </a:rPr>
              <a:t>在数据库中随机选取</a:t>
            </a:r>
            <a:r>
              <a:rPr lang="en-US" altLang="zh-CN" sz="2400" b="1" dirty="0">
                <a:latin typeface="微软雅黑" panose="020B0503020204020204" pitchFamily="34" charset="-122"/>
                <a:ea typeface="微软雅黑" panose="020B0503020204020204" pitchFamily="34" charset="-122"/>
              </a:rPr>
              <a:t>1823</a:t>
            </a:r>
            <a:r>
              <a:rPr lang="zh-CN" altLang="en-US" sz="2400" dirty="0">
                <a:latin typeface="微软雅黑" panose="020B0503020204020204" pitchFamily="34" charset="-122"/>
                <a:ea typeface="微软雅黑" panose="020B0503020204020204" pitchFamily="34" charset="-122"/>
              </a:rPr>
              <a:t>张</a:t>
            </a:r>
            <a:r>
              <a:rPr lang="en-US" altLang="zh-CN" sz="2400" dirty="0">
                <a:latin typeface="微软雅黑" panose="020B0503020204020204" pitchFamily="34" charset="-122"/>
                <a:ea typeface="微软雅黑" panose="020B0503020204020204" pitchFamily="34" charset="-122"/>
              </a:rPr>
              <a:t>OCT</a:t>
            </a:r>
            <a:r>
              <a:rPr lang="zh-CN" altLang="en-US" sz="2400" dirty="0">
                <a:latin typeface="微软雅黑" panose="020B0503020204020204" pitchFamily="34" charset="-122"/>
                <a:ea typeface="微软雅黑" panose="020B0503020204020204" pitchFamily="34" charset="-122"/>
              </a:rPr>
              <a:t>图像进行处理，并记录对应的标签</a:t>
            </a:r>
          </a:p>
        </p:txBody>
      </p:sp>
    </p:spTree>
    <p:extLst>
      <p:ext uri="{BB962C8B-B14F-4D97-AF65-F5344CB8AC3E}">
        <p14:creationId xmlns:p14="http://schemas.microsoft.com/office/powerpoint/2010/main" val="42186255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F25D0DE-552B-8194-C113-529B144FEF8F}"/>
              </a:ext>
            </a:extLst>
          </p:cNvPr>
          <p:cNvSpPr txBox="1"/>
          <p:nvPr/>
        </p:nvSpPr>
        <p:spPr>
          <a:xfrm>
            <a:off x="665065" y="943032"/>
            <a:ext cx="5285421"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随机样本测试</a:t>
            </a:r>
            <a:r>
              <a:rPr lang="zh-CN" altLang="en-US" sz="2400" b="1" dirty="0">
                <a:solidFill>
                  <a:srgbClr val="002060"/>
                </a:solidFill>
                <a:latin typeface="微软雅黑" panose="020B0503020204020204" pitchFamily="34" charset="-122"/>
                <a:ea typeface="微软雅黑" panose="020B0503020204020204" pitchFamily="34" charset="-122"/>
              </a:rPr>
              <a:t>（</a:t>
            </a:r>
            <a:r>
              <a:rPr lang="en-US" altLang="zh-CN" sz="2400" b="1" dirty="0">
                <a:solidFill>
                  <a:srgbClr val="002060"/>
                </a:solidFill>
                <a:latin typeface="微软雅黑" panose="020B0503020204020204" pitchFamily="34" charset="-122"/>
                <a:ea typeface="微软雅黑" panose="020B0503020204020204" pitchFamily="34" charset="-122"/>
              </a:rPr>
              <a:t>1823</a:t>
            </a:r>
            <a:r>
              <a:rPr lang="zh-CN" altLang="en-US" sz="2400" b="1" dirty="0">
                <a:solidFill>
                  <a:srgbClr val="002060"/>
                </a:solidFill>
                <a:latin typeface="微软雅黑" panose="020B0503020204020204" pitchFamily="34" charset="-122"/>
                <a:ea typeface="微软雅黑" panose="020B0503020204020204" pitchFamily="34" charset="-122"/>
              </a:rPr>
              <a:t>张</a:t>
            </a:r>
            <a:r>
              <a:rPr lang="en-US" altLang="zh-CN" sz="2400" b="1" dirty="0">
                <a:solidFill>
                  <a:srgbClr val="002060"/>
                </a:solidFill>
                <a:latin typeface="微软雅黑" panose="020B0503020204020204" pitchFamily="34" charset="-122"/>
                <a:ea typeface="微软雅黑" panose="020B0503020204020204" pitchFamily="34" charset="-122"/>
              </a:rPr>
              <a:t>OCT</a:t>
            </a:r>
            <a:r>
              <a:rPr lang="zh-CN" altLang="en-US" sz="2400" b="1" dirty="0">
                <a:solidFill>
                  <a:srgbClr val="002060"/>
                </a:solidFill>
                <a:latin typeface="微软雅黑" panose="020B0503020204020204" pitchFamily="34" charset="-122"/>
                <a:ea typeface="微软雅黑" panose="020B0503020204020204" pitchFamily="34" charset="-122"/>
              </a:rPr>
              <a:t>图像）</a:t>
            </a:r>
            <a:endParaRPr lang="en-US" altLang="zh-CN" sz="2800" b="1" dirty="0">
              <a:solidFill>
                <a:srgbClr val="002060"/>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B3BEDFB8-C64B-7F64-54F6-26D825782314}"/>
              </a:ext>
            </a:extLst>
          </p:cNvPr>
          <p:cNvPicPr>
            <a:picLocks noChangeAspect="1"/>
          </p:cNvPicPr>
          <p:nvPr/>
        </p:nvPicPr>
        <p:blipFill>
          <a:blip r:embed="rId2"/>
          <a:stretch>
            <a:fillRect/>
          </a:stretch>
        </p:blipFill>
        <p:spPr>
          <a:xfrm>
            <a:off x="587466" y="2177455"/>
            <a:ext cx="6016447" cy="3388856"/>
          </a:xfrm>
          <a:prstGeom prst="rect">
            <a:avLst/>
          </a:prstGeom>
        </p:spPr>
      </p:pic>
      <p:pic>
        <p:nvPicPr>
          <p:cNvPr id="10" name="图片 9">
            <a:extLst>
              <a:ext uri="{FF2B5EF4-FFF2-40B4-BE49-F238E27FC236}">
                <a16:creationId xmlns:a16="http://schemas.microsoft.com/office/drawing/2014/main" id="{AC3A5EE5-64C9-57BF-D6D4-FC338AD50BCA}"/>
              </a:ext>
            </a:extLst>
          </p:cNvPr>
          <p:cNvPicPr>
            <a:picLocks noChangeAspect="1"/>
          </p:cNvPicPr>
          <p:nvPr/>
        </p:nvPicPr>
        <p:blipFill>
          <a:blip r:embed="rId3"/>
          <a:stretch>
            <a:fillRect/>
          </a:stretch>
        </p:blipFill>
        <p:spPr>
          <a:xfrm>
            <a:off x="6981789" y="2944389"/>
            <a:ext cx="4601040" cy="2375178"/>
          </a:xfrm>
          <a:prstGeom prst="rect">
            <a:avLst/>
          </a:prstGeom>
          <a:ln w="19050">
            <a:solidFill>
              <a:srgbClr val="FF0000"/>
            </a:solidFill>
          </a:ln>
        </p:spPr>
      </p:pic>
      <p:sp>
        <p:nvSpPr>
          <p:cNvPr id="11" name="文本框 10">
            <a:extLst>
              <a:ext uri="{FF2B5EF4-FFF2-40B4-BE49-F238E27FC236}">
                <a16:creationId xmlns:a16="http://schemas.microsoft.com/office/drawing/2014/main" id="{3CDE8FC6-7D4A-4877-1D1F-21E9BB64A31B}"/>
              </a:ext>
            </a:extLst>
          </p:cNvPr>
          <p:cNvSpPr txBox="1"/>
          <p:nvPr/>
        </p:nvSpPr>
        <p:spPr>
          <a:xfrm>
            <a:off x="7098757" y="1110781"/>
            <a:ext cx="4492621" cy="1230593"/>
          </a:xfrm>
          <a:prstGeom prst="rect">
            <a:avLst/>
          </a:prstGeom>
          <a:noFill/>
        </p:spPr>
        <p:txBody>
          <a:bodyPr wrap="square" rtlCol="0">
            <a:spAutoFit/>
          </a:bodyPr>
          <a:lstStyle/>
          <a:p>
            <a:pPr marL="285750" indent="-285750">
              <a:lnSpc>
                <a:spcPct val="200000"/>
              </a:lnSpc>
              <a:buFont typeface="Wingdings" panose="05000000000000000000" pitchFamily="2" charset="2"/>
              <a:buChar char="n"/>
            </a:pPr>
            <a:r>
              <a:rPr lang="en-US" altLang="zh-CN" sz="2000" dirty="0">
                <a:solidFill>
                  <a:srgbClr val="002060"/>
                </a:solidFill>
                <a:latin typeface="微软雅黑" panose="020B0503020204020204" pitchFamily="34" charset="-122"/>
                <a:ea typeface="微软雅黑" panose="020B0503020204020204" pitchFamily="34" charset="-122"/>
              </a:rPr>
              <a:t>P</a:t>
            </a:r>
            <a:r>
              <a:rPr lang="zh-CN" altLang="en-US" sz="2000" dirty="0">
                <a:solidFill>
                  <a:srgbClr val="002060"/>
                </a:solidFill>
                <a:latin typeface="微软雅黑" panose="020B0503020204020204" pitchFamily="34" charset="-122"/>
                <a:ea typeface="微软雅黑" panose="020B0503020204020204" pitchFamily="34" charset="-122"/>
              </a:rPr>
              <a:t>值：</a:t>
            </a:r>
            <a:r>
              <a:rPr lang="en-US" altLang="zh-CN" sz="2000" dirty="0">
                <a:solidFill>
                  <a:srgbClr val="002060"/>
                </a:solidFill>
                <a:latin typeface="微软雅黑" panose="020B0503020204020204" pitchFamily="34" charset="-122"/>
                <a:ea typeface="微软雅黑" panose="020B0503020204020204" pitchFamily="34" charset="-122"/>
              </a:rPr>
              <a:t>&lt;0.01%</a:t>
            </a:r>
          </a:p>
          <a:p>
            <a:pPr marL="285750" indent="-285750">
              <a:lnSpc>
                <a:spcPct val="200000"/>
              </a:lnSpc>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相关系数</a:t>
            </a:r>
            <a:r>
              <a:rPr lang="en-US" altLang="zh-CN" sz="2000" baseline="30000" dirty="0">
                <a:solidFill>
                  <a:srgbClr val="002060"/>
                </a:solidFill>
                <a:latin typeface="微软雅黑" panose="020B0503020204020204" pitchFamily="34" charset="-122"/>
                <a:ea typeface="微软雅黑" panose="020B0503020204020204" pitchFamily="34" charset="-122"/>
              </a:rPr>
              <a:t>2</a:t>
            </a:r>
            <a:r>
              <a:rPr lang="zh-CN" altLang="en-US" sz="2000" dirty="0">
                <a:solidFill>
                  <a:srgbClr val="002060"/>
                </a:solidFill>
                <a:latin typeface="微软雅黑" panose="020B0503020204020204" pitchFamily="34" charset="-122"/>
                <a:ea typeface="微软雅黑" panose="020B0503020204020204" pitchFamily="34" charset="-122"/>
              </a:rPr>
              <a:t>：</a:t>
            </a:r>
            <a:r>
              <a:rPr lang="en-US" altLang="zh-CN" sz="2000" b="1" dirty="0">
                <a:solidFill>
                  <a:srgbClr val="FF0000"/>
                </a:solidFill>
                <a:latin typeface="微软雅黑" panose="020B0503020204020204" pitchFamily="34" charset="-122"/>
                <a:ea typeface="微软雅黑" panose="020B0503020204020204" pitchFamily="34" charset="-122"/>
              </a:rPr>
              <a:t>98.5%</a:t>
            </a:r>
          </a:p>
        </p:txBody>
      </p:sp>
      <p:sp>
        <p:nvSpPr>
          <p:cNvPr id="12" name="文本框 11">
            <a:extLst>
              <a:ext uri="{FF2B5EF4-FFF2-40B4-BE49-F238E27FC236}">
                <a16:creationId xmlns:a16="http://schemas.microsoft.com/office/drawing/2014/main" id="{ABB873C0-DBFF-8C3E-9601-BEE8D624BDC2}"/>
              </a:ext>
            </a:extLst>
          </p:cNvPr>
          <p:cNvSpPr txBox="1"/>
          <p:nvPr/>
        </p:nvSpPr>
        <p:spPr>
          <a:xfrm>
            <a:off x="639950" y="5675441"/>
            <a:ext cx="5911478" cy="707886"/>
          </a:xfrm>
          <a:prstGeom prst="rect">
            <a:avLst/>
          </a:prstGeom>
          <a:no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横坐标：</a:t>
            </a:r>
            <a:r>
              <a:rPr lang="en-US" altLang="zh-CN" sz="2000" dirty="0">
                <a:latin typeface="微软雅黑" panose="020B0503020204020204" pitchFamily="34" charset="-122"/>
                <a:ea typeface="微软雅黑" panose="020B0503020204020204" pitchFamily="34" charset="-122"/>
              </a:rPr>
              <a:t>RU-Net</a:t>
            </a:r>
            <a:r>
              <a:rPr lang="zh-CN" altLang="en-US" sz="2000" dirty="0">
                <a:latin typeface="微软雅黑" panose="020B0503020204020204" pitchFamily="34" charset="-122"/>
                <a:ea typeface="微软雅黑" panose="020B0503020204020204" pitchFamily="34" charset="-122"/>
              </a:rPr>
              <a:t>分割结果</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纵坐标：标签结果</a:t>
            </a:r>
            <a:endParaRPr lang="en-US" altLang="zh-CN" sz="2000" dirty="0">
              <a:latin typeface="微软雅黑" panose="020B0503020204020204" pitchFamily="34" charset="-122"/>
              <a:ea typeface="微软雅黑" panose="020B0503020204020204" pitchFamily="34" charset="-122"/>
            </a:endParaRPr>
          </a:p>
          <a:p>
            <a:pPr algn="ctr"/>
            <a:r>
              <a:rPr lang="zh-CN" altLang="en-US" sz="2000" dirty="0">
                <a:latin typeface="微软雅黑" panose="020B0503020204020204" pitchFamily="34" charset="-122"/>
                <a:ea typeface="微软雅黑" panose="020B0503020204020204" pitchFamily="34" charset="-122"/>
              </a:rPr>
              <a:t>（单位：像素）</a:t>
            </a:r>
          </a:p>
        </p:txBody>
      </p:sp>
      <p:grpSp>
        <p:nvGrpSpPr>
          <p:cNvPr id="17" name="组合 16">
            <a:extLst>
              <a:ext uri="{FF2B5EF4-FFF2-40B4-BE49-F238E27FC236}">
                <a16:creationId xmlns:a16="http://schemas.microsoft.com/office/drawing/2014/main" id="{557FC0CE-5C25-9465-134D-FBA04C902992}"/>
              </a:ext>
            </a:extLst>
          </p:cNvPr>
          <p:cNvGrpSpPr/>
          <p:nvPr/>
        </p:nvGrpSpPr>
        <p:grpSpPr>
          <a:xfrm>
            <a:off x="9920957" y="1047127"/>
            <a:ext cx="2174719" cy="1764629"/>
            <a:chOff x="9901932" y="815723"/>
            <a:chExt cx="2174719" cy="1764629"/>
          </a:xfrm>
        </p:grpSpPr>
        <p:pic>
          <p:nvPicPr>
            <p:cNvPr id="14" name="图片 13">
              <a:extLst>
                <a:ext uri="{FF2B5EF4-FFF2-40B4-BE49-F238E27FC236}">
                  <a16:creationId xmlns:a16="http://schemas.microsoft.com/office/drawing/2014/main" id="{4BB82F2A-C67A-1DBE-E2A3-95FCF51F5525}"/>
                </a:ext>
              </a:extLst>
            </p:cNvPr>
            <p:cNvPicPr>
              <a:picLocks noChangeAspect="1"/>
            </p:cNvPicPr>
            <p:nvPr/>
          </p:nvPicPr>
          <p:blipFill>
            <a:blip r:embed="rId4"/>
            <a:stretch>
              <a:fillRect/>
            </a:stretch>
          </p:blipFill>
          <p:spPr>
            <a:xfrm>
              <a:off x="9901932" y="815723"/>
              <a:ext cx="2174719" cy="1764629"/>
            </a:xfrm>
            <a:prstGeom prst="rect">
              <a:avLst/>
            </a:prstGeom>
          </p:spPr>
        </p:pic>
        <p:sp>
          <p:nvSpPr>
            <p:cNvPr id="15" name="矩形 14">
              <a:extLst>
                <a:ext uri="{FF2B5EF4-FFF2-40B4-BE49-F238E27FC236}">
                  <a16:creationId xmlns:a16="http://schemas.microsoft.com/office/drawing/2014/main" id="{8A81BE43-4BB3-D961-3692-4CF8FDFAF726}"/>
                </a:ext>
              </a:extLst>
            </p:cNvPr>
            <p:cNvSpPr/>
            <p:nvPr/>
          </p:nvSpPr>
          <p:spPr>
            <a:xfrm>
              <a:off x="10512311" y="943032"/>
              <a:ext cx="1014624" cy="20819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a:extLst>
              <a:ext uri="{FF2B5EF4-FFF2-40B4-BE49-F238E27FC236}">
                <a16:creationId xmlns:a16="http://schemas.microsoft.com/office/drawing/2014/main" id="{0B3488A9-0FA2-3758-E1A3-B0247E7ED342}"/>
              </a:ext>
            </a:extLst>
          </p:cNvPr>
          <p:cNvSpPr txBox="1"/>
          <p:nvPr/>
        </p:nvSpPr>
        <p:spPr>
          <a:xfrm>
            <a:off x="10097237" y="833782"/>
            <a:ext cx="1963999" cy="276999"/>
          </a:xfrm>
          <a:prstGeom prst="rect">
            <a:avLst/>
          </a:prstGeom>
          <a:noFill/>
        </p:spPr>
        <p:txBody>
          <a:bodyPr wrap="none" rtlCol="0">
            <a:spAutoFit/>
          </a:bodyPr>
          <a:lstStyle/>
          <a:p>
            <a:pPr algn="ctr"/>
            <a:r>
              <a:rPr lang="zh-CN" altLang="en-US" sz="1200" dirty="0">
                <a:latin typeface="微软雅黑" panose="020B0503020204020204" pitchFamily="34" charset="-122"/>
                <a:ea typeface="微软雅黑" panose="020B0503020204020204" pitchFamily="34" charset="-122"/>
              </a:rPr>
              <a:t>原方法相关系数</a:t>
            </a:r>
            <a:r>
              <a:rPr lang="en-US" altLang="zh-CN" sz="1200" baseline="30000" dirty="0">
                <a:latin typeface="微软雅黑" panose="020B0503020204020204" pitchFamily="34" charset="-122"/>
                <a:ea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80.8%</a:t>
            </a:r>
            <a:endParaRPr lang="zh-CN" altLang="en-US" sz="1200" baseline="300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1B5722E9-F038-2749-9492-F2934575B482}"/>
              </a:ext>
            </a:extLst>
          </p:cNvPr>
          <p:cNvSpPr txBox="1"/>
          <p:nvPr/>
        </p:nvSpPr>
        <p:spPr>
          <a:xfrm>
            <a:off x="6326570" y="5648689"/>
            <a:ext cx="5911478" cy="400110"/>
          </a:xfrm>
          <a:prstGeom prst="rect">
            <a:avLst/>
          </a:prstGeom>
          <a:no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使用回归工具统计结果</a:t>
            </a:r>
          </a:p>
        </p:txBody>
      </p:sp>
    </p:spTree>
    <p:extLst>
      <p:ext uri="{BB962C8B-B14F-4D97-AF65-F5344CB8AC3E}">
        <p14:creationId xmlns:p14="http://schemas.microsoft.com/office/powerpoint/2010/main" val="38435359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C2A3DA65-19E8-BD22-4CAF-B8D79B39D23C}"/>
              </a:ext>
            </a:extLst>
          </p:cNvPr>
          <p:cNvSpPr txBox="1"/>
          <p:nvPr/>
        </p:nvSpPr>
        <p:spPr>
          <a:xfrm>
            <a:off x="4670674" y="1154733"/>
            <a:ext cx="7170475" cy="1292662"/>
          </a:xfrm>
          <a:prstGeom prst="rect">
            <a:avLst/>
          </a:prstGeom>
          <a:noFill/>
        </p:spPr>
        <p:txBody>
          <a:bodyPr wrap="square" rtlCol="0">
            <a:spAutoFit/>
          </a:bodyPr>
          <a:lstStyle/>
          <a:p>
            <a:r>
              <a:rPr lang="en-US" altLang="zh-CN" sz="2400" b="1" dirty="0">
                <a:solidFill>
                  <a:srgbClr val="002060"/>
                </a:solidFill>
                <a:latin typeface="微软雅黑" panose="020B0503020204020204" pitchFamily="34" charset="-122"/>
                <a:ea typeface="微软雅黑" panose="020B0503020204020204" pitchFamily="34" charset="-122"/>
              </a:rPr>
              <a:t>DICE</a:t>
            </a:r>
            <a:r>
              <a:rPr lang="zh-CN" altLang="en-US" sz="2400" b="1" dirty="0">
                <a:solidFill>
                  <a:srgbClr val="002060"/>
                </a:solidFill>
                <a:latin typeface="微软雅黑" panose="020B0503020204020204" pitchFamily="34" charset="-122"/>
                <a:ea typeface="微软雅黑" panose="020B0503020204020204" pitchFamily="34" charset="-122"/>
              </a:rPr>
              <a:t>：</a:t>
            </a:r>
          </a:p>
          <a:p>
            <a:r>
              <a:rPr lang="zh-CN" altLang="en-US" dirty="0">
                <a:solidFill>
                  <a:srgbClr val="002060"/>
                </a:solidFill>
                <a:latin typeface="微软雅黑" panose="020B0503020204020204" pitchFamily="34" charset="-122"/>
                <a:ea typeface="微软雅黑" panose="020B0503020204020204" pitchFamily="34" charset="-122"/>
              </a:rPr>
              <a:t>用于衡量两个样本集（预测值和真实值）之间的相似性，</a:t>
            </a:r>
            <a:r>
              <a:rPr lang="en-US" altLang="zh-CN" dirty="0">
                <a:solidFill>
                  <a:srgbClr val="002060"/>
                </a:solidFill>
                <a:latin typeface="微软雅黑" panose="020B0503020204020204" pitchFamily="34" charset="-122"/>
                <a:ea typeface="微软雅黑" panose="020B0503020204020204" pitchFamily="34" charset="-122"/>
              </a:rPr>
              <a:t>A </a:t>
            </a:r>
            <a:r>
              <a:rPr lang="zh-CN" altLang="en-US" dirty="0">
                <a:solidFill>
                  <a:srgbClr val="002060"/>
                </a:solidFill>
                <a:latin typeface="微软雅黑" panose="020B0503020204020204" pitchFamily="34" charset="-122"/>
                <a:ea typeface="微软雅黑" panose="020B0503020204020204" pitchFamily="34" charset="-122"/>
              </a:rPr>
              <a:t>代表预测结果，</a:t>
            </a:r>
            <a:r>
              <a:rPr lang="en-US" altLang="zh-CN" dirty="0">
                <a:solidFill>
                  <a:srgbClr val="002060"/>
                </a:solidFill>
                <a:latin typeface="微软雅黑" panose="020B0503020204020204" pitchFamily="34" charset="-122"/>
                <a:ea typeface="微软雅黑" panose="020B0503020204020204" pitchFamily="34" charset="-122"/>
              </a:rPr>
              <a:t>B </a:t>
            </a:r>
            <a:r>
              <a:rPr lang="zh-CN" altLang="en-US" dirty="0">
                <a:solidFill>
                  <a:srgbClr val="002060"/>
                </a:solidFill>
                <a:latin typeface="微软雅黑" panose="020B0503020204020204" pitchFamily="34" charset="-122"/>
                <a:ea typeface="微软雅黑" panose="020B0503020204020204" pitchFamily="34" charset="-122"/>
              </a:rPr>
              <a:t>代表真实标签，∣</a:t>
            </a:r>
            <a:r>
              <a:rPr lang="en-US" altLang="zh-CN" dirty="0">
                <a:solidFill>
                  <a:srgbClr val="002060"/>
                </a:solidFill>
                <a:latin typeface="微软雅黑" panose="020B0503020204020204" pitchFamily="34" charset="-122"/>
                <a:ea typeface="微软雅黑" panose="020B0503020204020204" pitchFamily="34" charset="-122"/>
              </a:rPr>
              <a:t>A∩B∣ </a:t>
            </a:r>
            <a:r>
              <a:rPr lang="zh-CN" altLang="en-US" dirty="0">
                <a:solidFill>
                  <a:srgbClr val="002060"/>
                </a:solidFill>
                <a:latin typeface="微软雅黑" panose="020B0503020204020204" pitchFamily="34" charset="-122"/>
                <a:ea typeface="微软雅黑" panose="020B0503020204020204" pitchFamily="34" charset="-122"/>
              </a:rPr>
              <a:t>是预测和标签之间的重叠区域，∣</a:t>
            </a:r>
            <a:r>
              <a:rPr lang="en-US" altLang="zh-CN" dirty="0">
                <a:solidFill>
                  <a:srgbClr val="002060"/>
                </a:solidFill>
                <a:latin typeface="微软雅黑" panose="020B0503020204020204" pitchFamily="34" charset="-122"/>
                <a:ea typeface="微软雅黑" panose="020B0503020204020204" pitchFamily="34" charset="-122"/>
              </a:rPr>
              <a:t>A∣ </a:t>
            </a:r>
            <a:r>
              <a:rPr lang="zh-CN" altLang="en-US" dirty="0">
                <a:solidFill>
                  <a:srgbClr val="002060"/>
                </a:solidFill>
                <a:latin typeface="微软雅黑" panose="020B0503020204020204" pitchFamily="34" charset="-122"/>
                <a:ea typeface="微软雅黑" panose="020B0503020204020204" pitchFamily="34" charset="-122"/>
              </a:rPr>
              <a:t>和 ∣</a:t>
            </a:r>
            <a:r>
              <a:rPr lang="en-US" altLang="zh-CN" dirty="0">
                <a:solidFill>
                  <a:srgbClr val="002060"/>
                </a:solidFill>
                <a:latin typeface="微软雅黑" panose="020B0503020204020204" pitchFamily="34" charset="-122"/>
                <a:ea typeface="微软雅黑" panose="020B0503020204020204" pitchFamily="34" charset="-122"/>
              </a:rPr>
              <a:t>B∣ </a:t>
            </a:r>
            <a:r>
              <a:rPr lang="zh-CN" altLang="en-US" dirty="0">
                <a:solidFill>
                  <a:srgbClr val="002060"/>
                </a:solidFill>
                <a:latin typeface="微软雅黑" panose="020B0503020204020204" pitchFamily="34" charset="-122"/>
                <a:ea typeface="微软雅黑" panose="020B0503020204020204" pitchFamily="34" charset="-122"/>
              </a:rPr>
              <a:t>分别是预测和标签的总面积</a:t>
            </a: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AC39DB13-3A5B-A4F3-7D7A-2B4B9AA1C58F}"/>
                  </a:ext>
                </a:extLst>
              </p:cNvPr>
              <p:cNvSpPr txBox="1"/>
              <p:nvPr/>
            </p:nvSpPr>
            <p:spPr>
              <a:xfrm>
                <a:off x="889730" y="1373094"/>
                <a:ext cx="3188888" cy="8559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𝐷𝐼𝐶𝐸</m:t>
                      </m:r>
                      <m:r>
                        <a:rPr lang="zh-CN" altLang="en-US" sz="2400" i="0">
                          <a:latin typeface="Cambria Math" panose="02040503050406030204" pitchFamily="18" charset="0"/>
                        </a:rPr>
                        <m:t>=</m:t>
                      </m:r>
                      <m:f>
                        <m:fPr>
                          <m:ctrlPr>
                            <a:rPr lang="zh-CN" altLang="en-US" sz="2400" i="1">
                              <a:solidFill>
                                <a:srgbClr val="836967"/>
                              </a:solidFill>
                              <a:latin typeface="Cambria Math" panose="02040503050406030204" pitchFamily="18" charset="0"/>
                            </a:rPr>
                          </m:ctrlPr>
                        </m:fPr>
                        <m:num>
                          <m:r>
                            <a:rPr lang="zh-CN" altLang="en-US" sz="2400" i="0">
                              <a:latin typeface="Cambria Math" panose="02040503050406030204" pitchFamily="18" charset="0"/>
                            </a:rPr>
                            <m:t>2×</m:t>
                          </m:r>
                          <m:d>
                            <m:dPr>
                              <m:begChr m:val="|"/>
                              <m:endChr m:val="|"/>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𝐴</m:t>
                              </m:r>
                              <m:r>
                                <a:rPr lang="zh-CN" altLang="en-US" sz="2400" i="0">
                                  <a:latin typeface="Cambria Math" panose="02040503050406030204" pitchFamily="18" charset="0"/>
                                </a:rPr>
                                <m:t>∩</m:t>
                              </m:r>
                              <m:r>
                                <a:rPr lang="zh-CN" altLang="en-US" sz="2400" i="1">
                                  <a:latin typeface="Cambria Math" panose="02040503050406030204" pitchFamily="18" charset="0"/>
                                </a:rPr>
                                <m:t>𝐵</m:t>
                              </m:r>
                            </m:e>
                          </m:d>
                        </m:num>
                        <m:den>
                          <m:d>
                            <m:dPr>
                              <m:begChr m:val="|"/>
                              <m:endChr m:val="|"/>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𝐴</m:t>
                              </m:r>
                            </m:e>
                          </m:d>
                          <m:r>
                            <a:rPr lang="zh-CN" altLang="en-US" sz="2400" i="0">
                              <a:latin typeface="Cambria Math" panose="02040503050406030204" pitchFamily="18" charset="0"/>
                            </a:rPr>
                            <m:t>+</m:t>
                          </m:r>
                          <m:d>
                            <m:dPr>
                              <m:begChr m:val="|"/>
                              <m:endChr m:val="|"/>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𝐵</m:t>
                              </m:r>
                            </m:e>
                          </m:d>
                        </m:den>
                      </m:f>
                    </m:oMath>
                  </m:oMathPara>
                </a14:m>
                <a:endParaRPr lang="zh-CN" altLang="en-US" sz="2400" dirty="0"/>
              </a:p>
            </p:txBody>
          </p:sp>
        </mc:Choice>
        <mc:Fallback xmlns="">
          <p:sp>
            <p:nvSpPr>
              <p:cNvPr id="26" name="文本框 25">
                <a:extLst>
                  <a:ext uri="{FF2B5EF4-FFF2-40B4-BE49-F238E27FC236}">
                    <a16:creationId xmlns:a16="http://schemas.microsoft.com/office/drawing/2014/main" id="{AC39DB13-3A5B-A4F3-7D7A-2B4B9AA1C58F}"/>
                  </a:ext>
                </a:extLst>
              </p:cNvPr>
              <p:cNvSpPr txBox="1">
                <a:spLocks noRot="1" noChangeAspect="1" noMove="1" noResize="1" noEditPoints="1" noAdjustHandles="1" noChangeArrowheads="1" noChangeShapeType="1" noTextEdit="1"/>
              </p:cNvSpPr>
              <p:nvPr/>
            </p:nvSpPr>
            <p:spPr>
              <a:xfrm>
                <a:off x="889730" y="1373094"/>
                <a:ext cx="3188888" cy="855940"/>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F88222A9-F2C8-C2FD-AA16-A67F3B76BDD7}"/>
                  </a:ext>
                </a:extLst>
              </p:cNvPr>
              <p:cNvSpPr txBox="1"/>
              <p:nvPr/>
            </p:nvSpPr>
            <p:spPr>
              <a:xfrm>
                <a:off x="521244" y="3205059"/>
                <a:ext cx="4103289" cy="7899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CN" sz="2400" smtClean="0">
                          <a:effectLst/>
                          <a:latin typeface="Cambria Math" panose="02040503050406030204" pitchFamily="18" charset="0"/>
                          <a:ea typeface="等线" panose="02010600030101010101" pitchFamily="2" charset="-122"/>
                          <a:cs typeface="Times New Roman" panose="02020603050405020304" pitchFamily="18" charset="0"/>
                        </a:rPr>
                        <m:t>ACC</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3200" i="1">
                              <a:effectLst/>
                              <a:latin typeface="Cambria Math" panose="02040503050406030204" pitchFamily="18" charset="0"/>
                              <a:ea typeface="Cambria Math" panose="02040503050406030204" pitchFamily="18" charset="0"/>
                            </a:rPr>
                          </m:ctrlPr>
                        </m:fPr>
                        <m:num>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𝑇𝑃</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𝑇𝑁</m:t>
                          </m:r>
                        </m:num>
                        <m:den>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𝑇𝑃</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𝑇𝑁</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𝐹𝑃</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𝐹𝑁</m:t>
                          </m:r>
                        </m:den>
                      </m:f>
                    </m:oMath>
                  </m:oMathPara>
                </a14:m>
                <a:endParaRPr lang="zh-CN" altLang="en-US" sz="3200" dirty="0"/>
              </a:p>
            </p:txBody>
          </p:sp>
        </mc:Choice>
        <mc:Fallback xmlns="">
          <p:sp>
            <p:nvSpPr>
              <p:cNvPr id="35" name="文本框 34">
                <a:extLst>
                  <a:ext uri="{FF2B5EF4-FFF2-40B4-BE49-F238E27FC236}">
                    <a16:creationId xmlns:a16="http://schemas.microsoft.com/office/drawing/2014/main" id="{F88222A9-F2C8-C2FD-AA16-A67F3B76BDD7}"/>
                  </a:ext>
                </a:extLst>
              </p:cNvPr>
              <p:cNvSpPr txBox="1">
                <a:spLocks noRot="1" noChangeAspect="1" noMove="1" noResize="1" noEditPoints="1" noAdjustHandles="1" noChangeArrowheads="1" noChangeShapeType="1" noTextEdit="1"/>
              </p:cNvSpPr>
              <p:nvPr/>
            </p:nvSpPr>
            <p:spPr>
              <a:xfrm>
                <a:off x="521244" y="3205059"/>
                <a:ext cx="4103289" cy="78996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501E4D8B-78A0-9655-F3B0-7E05B707C5F2}"/>
                  </a:ext>
                </a:extLst>
              </p:cNvPr>
              <p:cNvSpPr txBox="1"/>
              <p:nvPr/>
            </p:nvSpPr>
            <p:spPr>
              <a:xfrm>
                <a:off x="432529" y="4971044"/>
                <a:ext cx="4103289" cy="8559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CN" sz="2400">
                          <a:latin typeface="Cambria Math" panose="02040503050406030204" pitchFamily="18" charset="0"/>
                          <a:cs typeface="Times New Roman" panose="02020603050405020304" pitchFamily="18" charset="0"/>
                        </a:rPr>
                        <m:t>JS</m:t>
                      </m:r>
                      <m:r>
                        <a:rPr lang="en-US" altLang="zh-CN" sz="2400" i="1">
                          <a:latin typeface="Cambria Math" panose="02040503050406030204" pitchFamily="18" charset="0"/>
                          <a:cs typeface="Times New Roman" panose="02020603050405020304" pitchFamily="18" charset="0"/>
                        </a:rPr>
                        <m:t>=</m:t>
                      </m:r>
                      <m:f>
                        <m:fPr>
                          <m:ctrlPr>
                            <a:rPr lang="zh-CN" altLang="zh-CN" sz="2400" i="1">
                              <a:latin typeface="Cambria Math" panose="02040503050406030204" pitchFamily="18" charset="0"/>
                              <a:ea typeface="Cambria Math" panose="02040503050406030204" pitchFamily="18" charset="0"/>
                            </a:rPr>
                          </m:ctrlPr>
                        </m:fPr>
                        <m:num>
                          <m:d>
                            <m:dPr>
                              <m:begChr m:val="|"/>
                              <m:endChr m:val="|"/>
                              <m:ctrlPr>
                                <a:rPr lang="zh-CN"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cs typeface="Times New Roman" panose="02020603050405020304" pitchFamily="18" charset="0"/>
                                </a:rPr>
                                <m:t>𝐴</m:t>
                              </m:r>
                              <m:r>
                                <a:rPr lang="zh-CN" altLang="zh-CN" sz="2400">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𝐵</m:t>
                              </m:r>
                            </m:e>
                          </m:d>
                        </m:num>
                        <m:den>
                          <m:d>
                            <m:dPr>
                              <m:begChr m:val="|"/>
                              <m:endChr m:val="|"/>
                              <m:ctrlPr>
                                <a:rPr lang="zh-CN"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cs typeface="Times New Roman" panose="02020603050405020304" pitchFamily="18" charset="0"/>
                                </a:rPr>
                                <m:t>𝐴</m:t>
                              </m:r>
                              <m:r>
                                <a:rPr lang="zh-CN" altLang="zh-CN" sz="2400">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𝐵</m:t>
                              </m:r>
                            </m:e>
                          </m:d>
                        </m:den>
                      </m:f>
                    </m:oMath>
                  </m:oMathPara>
                </a14:m>
                <a:endParaRPr lang="zh-CN" altLang="en-US" sz="3200" dirty="0"/>
              </a:p>
            </p:txBody>
          </p:sp>
        </mc:Choice>
        <mc:Fallback xmlns="">
          <p:sp>
            <p:nvSpPr>
              <p:cNvPr id="36" name="文本框 35">
                <a:extLst>
                  <a:ext uri="{FF2B5EF4-FFF2-40B4-BE49-F238E27FC236}">
                    <a16:creationId xmlns:a16="http://schemas.microsoft.com/office/drawing/2014/main" id="{501E4D8B-78A0-9655-F3B0-7E05B707C5F2}"/>
                  </a:ext>
                </a:extLst>
              </p:cNvPr>
              <p:cNvSpPr txBox="1">
                <a:spLocks noRot="1" noChangeAspect="1" noMove="1" noResize="1" noEditPoints="1" noAdjustHandles="1" noChangeArrowheads="1" noChangeShapeType="1" noTextEdit="1"/>
              </p:cNvSpPr>
              <p:nvPr/>
            </p:nvSpPr>
            <p:spPr>
              <a:xfrm>
                <a:off x="432529" y="4971044"/>
                <a:ext cx="4103289" cy="855940"/>
              </a:xfrm>
              <a:prstGeom prst="rect">
                <a:avLst/>
              </a:prstGeom>
              <a:blipFill>
                <a:blip r:embed="rId4"/>
                <a:stretch>
                  <a:fillRect/>
                </a:stretch>
              </a:blipFill>
            </p:spPr>
            <p:txBody>
              <a:bodyPr/>
              <a:lstStyle/>
              <a:p>
                <a:r>
                  <a:rPr lang="zh-CN" altLang="en-US">
                    <a:noFill/>
                  </a:rPr>
                  <a:t> </a:t>
                </a:r>
              </a:p>
            </p:txBody>
          </p:sp>
        </mc:Fallback>
      </mc:AlternateContent>
      <p:sp>
        <p:nvSpPr>
          <p:cNvPr id="37" name="文本框 36">
            <a:extLst>
              <a:ext uri="{FF2B5EF4-FFF2-40B4-BE49-F238E27FC236}">
                <a16:creationId xmlns:a16="http://schemas.microsoft.com/office/drawing/2014/main" id="{146394B8-6344-E536-B0BD-FFF114B1AD6A}"/>
              </a:ext>
            </a:extLst>
          </p:cNvPr>
          <p:cNvSpPr txBox="1"/>
          <p:nvPr/>
        </p:nvSpPr>
        <p:spPr>
          <a:xfrm>
            <a:off x="4670674" y="3092207"/>
            <a:ext cx="7170475" cy="1015663"/>
          </a:xfrm>
          <a:prstGeom prst="rect">
            <a:avLst/>
          </a:prstGeom>
          <a:noFill/>
        </p:spPr>
        <p:txBody>
          <a:bodyPr wrap="square"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准确度：</a:t>
            </a:r>
          </a:p>
          <a:p>
            <a:r>
              <a:rPr lang="zh-CN" altLang="en-US" dirty="0">
                <a:solidFill>
                  <a:srgbClr val="002060"/>
                </a:solidFill>
                <a:latin typeface="微软雅黑" panose="020B0503020204020204" pitchFamily="34" charset="-122"/>
                <a:ea typeface="微软雅黑" panose="020B0503020204020204" pitchFamily="34" charset="-122"/>
              </a:rPr>
              <a:t>表示模型对所有样本的预测正确率，即正确预测的样本占总样本的比例，其中，</a:t>
            </a:r>
            <a:r>
              <a:rPr lang="en-US" altLang="zh-CN" dirty="0">
                <a:solidFill>
                  <a:srgbClr val="002060"/>
                </a:solidFill>
                <a:latin typeface="微软雅黑" panose="020B0503020204020204" pitchFamily="34" charset="-122"/>
                <a:ea typeface="微软雅黑" panose="020B0503020204020204" pitchFamily="34" charset="-122"/>
              </a:rPr>
              <a:t>TP</a:t>
            </a:r>
            <a:r>
              <a:rPr lang="zh-CN" altLang="en-US" dirty="0">
                <a:solidFill>
                  <a:srgbClr val="002060"/>
                </a:solidFill>
                <a:latin typeface="微软雅黑" panose="020B0503020204020204" pitchFamily="34" charset="-122"/>
                <a:ea typeface="微软雅黑" panose="020B0503020204020204" pitchFamily="34" charset="-122"/>
              </a:rPr>
              <a:t>是真正例，</a:t>
            </a:r>
            <a:r>
              <a:rPr lang="en-US" altLang="zh-CN" dirty="0">
                <a:solidFill>
                  <a:srgbClr val="002060"/>
                </a:solidFill>
                <a:latin typeface="微软雅黑" panose="020B0503020204020204" pitchFamily="34" charset="-122"/>
                <a:ea typeface="微软雅黑" panose="020B0503020204020204" pitchFamily="34" charset="-122"/>
              </a:rPr>
              <a:t>TN</a:t>
            </a:r>
            <a:r>
              <a:rPr lang="zh-CN" altLang="en-US" dirty="0">
                <a:solidFill>
                  <a:srgbClr val="002060"/>
                </a:solidFill>
                <a:latin typeface="微软雅黑" panose="020B0503020204020204" pitchFamily="34" charset="-122"/>
                <a:ea typeface="微软雅黑" panose="020B0503020204020204" pitchFamily="34" charset="-122"/>
              </a:rPr>
              <a:t>是真负例，</a:t>
            </a:r>
            <a:r>
              <a:rPr lang="en-US" altLang="zh-CN" dirty="0">
                <a:solidFill>
                  <a:srgbClr val="002060"/>
                </a:solidFill>
                <a:latin typeface="微软雅黑" panose="020B0503020204020204" pitchFamily="34" charset="-122"/>
                <a:ea typeface="微软雅黑" panose="020B0503020204020204" pitchFamily="34" charset="-122"/>
              </a:rPr>
              <a:t>FP</a:t>
            </a:r>
            <a:r>
              <a:rPr lang="zh-CN" altLang="en-US" dirty="0">
                <a:solidFill>
                  <a:srgbClr val="002060"/>
                </a:solidFill>
                <a:latin typeface="微软雅黑" panose="020B0503020204020204" pitchFamily="34" charset="-122"/>
                <a:ea typeface="微软雅黑" panose="020B0503020204020204" pitchFamily="34" charset="-122"/>
              </a:rPr>
              <a:t>是假正例，</a:t>
            </a:r>
            <a:r>
              <a:rPr lang="en-US" altLang="zh-CN" dirty="0">
                <a:solidFill>
                  <a:srgbClr val="002060"/>
                </a:solidFill>
                <a:latin typeface="微软雅黑" panose="020B0503020204020204" pitchFamily="34" charset="-122"/>
                <a:ea typeface="微软雅黑" panose="020B0503020204020204" pitchFamily="34" charset="-122"/>
              </a:rPr>
              <a:t>FN</a:t>
            </a:r>
            <a:r>
              <a:rPr lang="zh-CN" altLang="en-US" dirty="0">
                <a:solidFill>
                  <a:srgbClr val="002060"/>
                </a:solidFill>
                <a:latin typeface="微软雅黑" panose="020B0503020204020204" pitchFamily="34" charset="-122"/>
                <a:ea typeface="微软雅黑" panose="020B0503020204020204" pitchFamily="34" charset="-122"/>
              </a:rPr>
              <a:t>是假负例。</a:t>
            </a:r>
          </a:p>
        </p:txBody>
      </p:sp>
      <p:sp>
        <p:nvSpPr>
          <p:cNvPr id="38" name="文本框 37">
            <a:extLst>
              <a:ext uri="{FF2B5EF4-FFF2-40B4-BE49-F238E27FC236}">
                <a16:creationId xmlns:a16="http://schemas.microsoft.com/office/drawing/2014/main" id="{CFE5E36D-23E9-3A93-5038-E3D7B4777756}"/>
              </a:ext>
            </a:extLst>
          </p:cNvPr>
          <p:cNvSpPr txBox="1"/>
          <p:nvPr/>
        </p:nvSpPr>
        <p:spPr>
          <a:xfrm>
            <a:off x="4670674" y="4822095"/>
            <a:ext cx="7170475" cy="1292662"/>
          </a:xfrm>
          <a:prstGeom prst="rect">
            <a:avLst/>
          </a:prstGeom>
          <a:noFill/>
        </p:spPr>
        <p:txBody>
          <a:bodyPr wrap="square"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交并比：</a:t>
            </a:r>
          </a:p>
          <a:p>
            <a:r>
              <a:rPr lang="zh-CN" altLang="en-US" dirty="0">
                <a:solidFill>
                  <a:srgbClr val="002060"/>
                </a:solidFill>
                <a:latin typeface="微软雅黑" panose="020B0503020204020204" pitchFamily="34" charset="-122"/>
                <a:ea typeface="微软雅黑" panose="020B0503020204020204" pitchFamily="34" charset="-122"/>
              </a:rPr>
              <a:t>用于衡量预测结果与真实标签之间重叠程度的指标，其中，∣</a:t>
            </a:r>
            <a:r>
              <a:rPr lang="en-US" altLang="zh-CN" dirty="0">
                <a:solidFill>
                  <a:srgbClr val="002060"/>
                </a:solidFill>
                <a:latin typeface="微软雅黑" panose="020B0503020204020204" pitchFamily="34" charset="-122"/>
                <a:ea typeface="微软雅黑" panose="020B0503020204020204" pitchFamily="34" charset="-122"/>
              </a:rPr>
              <a:t>A∩B∣ </a:t>
            </a:r>
            <a:r>
              <a:rPr lang="zh-CN" altLang="en-US" dirty="0">
                <a:solidFill>
                  <a:srgbClr val="002060"/>
                </a:solidFill>
                <a:latin typeface="微软雅黑" panose="020B0503020204020204" pitchFamily="34" charset="-122"/>
                <a:ea typeface="微软雅黑" panose="020B0503020204020204" pitchFamily="34" charset="-122"/>
              </a:rPr>
              <a:t>是预测和标签的交集（重叠区域），∣</a:t>
            </a:r>
            <a:r>
              <a:rPr lang="en-US" altLang="zh-CN" dirty="0">
                <a:solidFill>
                  <a:srgbClr val="002060"/>
                </a:solidFill>
                <a:latin typeface="微软雅黑" panose="020B0503020204020204" pitchFamily="34" charset="-122"/>
                <a:ea typeface="微软雅黑" panose="020B0503020204020204" pitchFamily="34" charset="-122"/>
              </a:rPr>
              <a:t>A∪B∣ </a:t>
            </a:r>
            <a:r>
              <a:rPr lang="zh-CN" altLang="en-US" dirty="0">
                <a:solidFill>
                  <a:srgbClr val="002060"/>
                </a:solidFill>
                <a:latin typeface="微软雅黑" panose="020B0503020204020204" pitchFamily="34" charset="-122"/>
                <a:ea typeface="微软雅黑" panose="020B0503020204020204" pitchFamily="34" charset="-122"/>
              </a:rPr>
              <a:t>是预测和标签的并集（总面积）</a:t>
            </a:r>
          </a:p>
        </p:txBody>
      </p:sp>
    </p:spTree>
    <p:extLst>
      <p:ext uri="{BB962C8B-B14F-4D97-AF65-F5344CB8AC3E}">
        <p14:creationId xmlns:p14="http://schemas.microsoft.com/office/powerpoint/2010/main" val="35046144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CEDCA3A-357D-A2E1-857F-E73C0ED546C8}"/>
              </a:ext>
            </a:extLst>
          </p:cNvPr>
          <p:cNvSpPr txBox="1"/>
          <p:nvPr/>
        </p:nvSpPr>
        <p:spPr>
          <a:xfrm>
            <a:off x="665065" y="943032"/>
            <a:ext cx="3929281"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定量评估</a:t>
            </a: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（随机选取测试集）</a:t>
            </a:r>
            <a:endParaRPr lang="en-US" altLang="zh-CN" sz="2800" b="1" dirty="0">
              <a:solidFill>
                <a:srgbClr val="00206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721C9A8C-4B2C-DC0E-3A94-B38ACEBE6C0D}"/>
              </a:ext>
            </a:extLst>
          </p:cNvPr>
          <p:cNvSpPr txBox="1"/>
          <p:nvPr/>
        </p:nvSpPr>
        <p:spPr>
          <a:xfrm>
            <a:off x="1290396" y="1568139"/>
            <a:ext cx="1991251" cy="461665"/>
          </a:xfrm>
          <a:prstGeom prst="rect">
            <a:avLst/>
          </a:prstGeom>
          <a:noFill/>
        </p:spPr>
        <p:txBody>
          <a:bodyPr wrap="none" rtlCol="0">
            <a:spAutoFit/>
          </a:bodyPr>
          <a:lstStyle/>
          <a:p>
            <a:pPr marL="457200" indent="-457200">
              <a:buFont typeface="Wingdings" panose="05000000000000000000" pitchFamily="2" charset="2"/>
              <a:buChar char="n"/>
            </a:pPr>
            <a:r>
              <a:rPr lang="en-US" altLang="zh-CN" sz="2400" b="1" dirty="0">
                <a:solidFill>
                  <a:srgbClr val="002060"/>
                </a:solidFill>
                <a:latin typeface="微软雅黑" panose="020B0503020204020204" pitchFamily="34" charset="-122"/>
                <a:ea typeface="微软雅黑" panose="020B0503020204020204" pitchFamily="34" charset="-122"/>
              </a:rPr>
              <a:t>DICE</a:t>
            </a:r>
            <a:r>
              <a:rPr lang="zh-CN" altLang="en-US" sz="2400" b="1" dirty="0">
                <a:solidFill>
                  <a:srgbClr val="002060"/>
                </a:solidFill>
                <a:latin typeface="微软雅黑" panose="020B0503020204020204" pitchFamily="34" charset="-122"/>
                <a:ea typeface="微软雅黑" panose="020B0503020204020204" pitchFamily="34" charset="-122"/>
              </a:rPr>
              <a:t>系数</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CD6EACC-308F-A962-4518-6B2CEC06663A}"/>
                  </a:ext>
                </a:extLst>
              </p:cNvPr>
              <p:cNvSpPr txBox="1"/>
              <p:nvPr/>
            </p:nvSpPr>
            <p:spPr>
              <a:xfrm>
                <a:off x="8338047" y="1140169"/>
                <a:ext cx="3188888" cy="8559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𝐷𝐼𝐶𝐸</m:t>
                      </m:r>
                      <m:r>
                        <a:rPr lang="zh-CN" altLang="en-US" sz="2400" i="0">
                          <a:latin typeface="Cambria Math" panose="02040503050406030204" pitchFamily="18" charset="0"/>
                        </a:rPr>
                        <m:t>=</m:t>
                      </m:r>
                      <m:f>
                        <m:fPr>
                          <m:ctrlPr>
                            <a:rPr lang="zh-CN" altLang="en-US" sz="2400" i="1">
                              <a:solidFill>
                                <a:srgbClr val="836967"/>
                              </a:solidFill>
                              <a:latin typeface="Cambria Math" panose="02040503050406030204" pitchFamily="18" charset="0"/>
                            </a:rPr>
                          </m:ctrlPr>
                        </m:fPr>
                        <m:num>
                          <m:r>
                            <a:rPr lang="zh-CN" altLang="en-US" sz="2400" i="0">
                              <a:latin typeface="Cambria Math" panose="02040503050406030204" pitchFamily="18" charset="0"/>
                            </a:rPr>
                            <m:t>2×</m:t>
                          </m:r>
                          <m:d>
                            <m:dPr>
                              <m:begChr m:val="|"/>
                              <m:endChr m:val="|"/>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𝐴</m:t>
                              </m:r>
                              <m:r>
                                <a:rPr lang="zh-CN" altLang="en-US" sz="2400" i="0">
                                  <a:latin typeface="Cambria Math" panose="02040503050406030204" pitchFamily="18" charset="0"/>
                                </a:rPr>
                                <m:t>∩</m:t>
                              </m:r>
                              <m:r>
                                <a:rPr lang="zh-CN" altLang="en-US" sz="2400" i="1">
                                  <a:latin typeface="Cambria Math" panose="02040503050406030204" pitchFamily="18" charset="0"/>
                                </a:rPr>
                                <m:t>𝐵</m:t>
                              </m:r>
                            </m:e>
                          </m:d>
                        </m:num>
                        <m:den>
                          <m:d>
                            <m:dPr>
                              <m:begChr m:val="|"/>
                              <m:endChr m:val="|"/>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𝐴</m:t>
                              </m:r>
                            </m:e>
                          </m:d>
                          <m:r>
                            <a:rPr lang="zh-CN" altLang="en-US" sz="2400" i="0">
                              <a:latin typeface="Cambria Math" panose="02040503050406030204" pitchFamily="18" charset="0"/>
                            </a:rPr>
                            <m:t>+</m:t>
                          </m:r>
                          <m:d>
                            <m:dPr>
                              <m:begChr m:val="|"/>
                              <m:endChr m:val="|"/>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𝐵</m:t>
                              </m:r>
                            </m:e>
                          </m:d>
                        </m:den>
                      </m:f>
                    </m:oMath>
                  </m:oMathPara>
                </a14:m>
                <a:endParaRPr lang="zh-CN" altLang="en-US" sz="2400" dirty="0"/>
              </a:p>
            </p:txBody>
          </p:sp>
        </mc:Choice>
        <mc:Fallback xmlns="">
          <p:sp>
            <p:nvSpPr>
              <p:cNvPr id="4" name="文本框 3">
                <a:extLst>
                  <a:ext uri="{FF2B5EF4-FFF2-40B4-BE49-F238E27FC236}">
                    <a16:creationId xmlns:a16="http://schemas.microsoft.com/office/drawing/2014/main" id="{8CD6EACC-308F-A962-4518-6B2CEC06663A}"/>
                  </a:ext>
                </a:extLst>
              </p:cNvPr>
              <p:cNvSpPr txBox="1">
                <a:spLocks noRot="1" noChangeAspect="1" noMove="1" noResize="1" noEditPoints="1" noAdjustHandles="1" noChangeArrowheads="1" noChangeShapeType="1" noTextEdit="1"/>
              </p:cNvSpPr>
              <p:nvPr/>
            </p:nvSpPr>
            <p:spPr>
              <a:xfrm>
                <a:off x="8338047" y="1140169"/>
                <a:ext cx="3188888" cy="855940"/>
              </a:xfrm>
              <a:prstGeom prst="rect">
                <a:avLst/>
              </a:prstGeom>
              <a:blipFill>
                <a:blip r:embed="rId2"/>
                <a:stretch>
                  <a:fillRect/>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DF950A8D-7950-B2AE-EE8F-91B481975C3A}"/>
              </a:ext>
            </a:extLst>
          </p:cNvPr>
          <p:cNvPicPr>
            <a:picLocks noChangeAspect="1"/>
          </p:cNvPicPr>
          <p:nvPr/>
        </p:nvPicPr>
        <p:blipFill>
          <a:blip r:embed="rId3"/>
          <a:stretch>
            <a:fillRect/>
          </a:stretch>
        </p:blipFill>
        <p:spPr>
          <a:xfrm>
            <a:off x="870049" y="2289288"/>
            <a:ext cx="5569705" cy="4119422"/>
          </a:xfrm>
          <a:prstGeom prst="rect">
            <a:avLst/>
          </a:prstGeom>
        </p:spPr>
      </p:pic>
      <p:sp>
        <p:nvSpPr>
          <p:cNvPr id="7" name="文本框 6">
            <a:extLst>
              <a:ext uri="{FF2B5EF4-FFF2-40B4-BE49-F238E27FC236}">
                <a16:creationId xmlns:a16="http://schemas.microsoft.com/office/drawing/2014/main" id="{8A9958E7-870A-2871-5CAA-4577A41B8B39}"/>
              </a:ext>
            </a:extLst>
          </p:cNvPr>
          <p:cNvSpPr txBox="1"/>
          <p:nvPr/>
        </p:nvSpPr>
        <p:spPr>
          <a:xfrm>
            <a:off x="6973123" y="2073312"/>
            <a:ext cx="5058801" cy="4551374"/>
          </a:xfrm>
          <a:prstGeom prst="rect">
            <a:avLst/>
          </a:prstGeom>
          <a:noFill/>
        </p:spPr>
        <p:txBody>
          <a:bodyPr wrap="square" rtlCol="0">
            <a:spAutoFit/>
          </a:bodyPr>
          <a:lstStyle/>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动态规划：</a:t>
            </a:r>
            <a:r>
              <a:rPr lang="en-US" altLang="zh-CN" sz="2400" dirty="0">
                <a:solidFill>
                  <a:srgbClr val="002060"/>
                </a:solidFill>
                <a:latin typeface="微软雅黑" panose="020B0503020204020204" pitchFamily="34" charset="-122"/>
                <a:ea typeface="微软雅黑" panose="020B0503020204020204" pitchFamily="34" charset="-122"/>
              </a:rPr>
              <a:t>88.89%</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形态学方法：</a:t>
            </a:r>
            <a:r>
              <a:rPr lang="en-US" altLang="zh-CN" sz="2400" dirty="0">
                <a:solidFill>
                  <a:srgbClr val="002060"/>
                </a:solidFill>
                <a:latin typeface="微软雅黑" panose="020B0503020204020204" pitchFamily="34" charset="-122"/>
                <a:ea typeface="微软雅黑" panose="020B0503020204020204" pitchFamily="34" charset="-122"/>
              </a:rPr>
              <a:t>87.58%</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管连通区域唯一性方法：</a:t>
            </a:r>
            <a:r>
              <a:rPr lang="en-US" altLang="zh-CN" sz="2400" dirty="0">
                <a:solidFill>
                  <a:srgbClr val="002060"/>
                </a:solidFill>
                <a:latin typeface="微软雅黑" panose="020B0503020204020204" pitchFamily="34" charset="-122"/>
                <a:ea typeface="微软雅黑" panose="020B0503020204020204" pitchFamily="34" charset="-122"/>
              </a:rPr>
              <a:t>95.13%</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所提出模型：</a:t>
            </a:r>
            <a:r>
              <a:rPr lang="en-US" altLang="zh-CN" sz="2400" b="1" dirty="0">
                <a:solidFill>
                  <a:srgbClr val="FF0000"/>
                </a:solidFill>
                <a:latin typeface="微软雅黑" panose="020B0503020204020204" pitchFamily="34" charset="-122"/>
                <a:ea typeface="微软雅黑" panose="020B0503020204020204" pitchFamily="34" charset="-122"/>
              </a:rPr>
              <a:t>98.91%</a:t>
            </a:r>
          </a:p>
          <a:p>
            <a:pPr marL="285750" indent="-285750">
              <a:lnSpc>
                <a:spcPct val="250000"/>
              </a:lnSpc>
              <a:buFont typeface="Wingdings" panose="05000000000000000000" pitchFamily="2" charset="2"/>
              <a:buChar char="n"/>
            </a:pPr>
            <a:endParaRPr lang="zh-CN" altLang="en-US" sz="2400" dirty="0">
              <a:solidFill>
                <a:srgbClr val="00206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422642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20004-1122-6CCB-0555-61AE66FCB269}"/>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6EE8A9B8-E414-92FA-6B72-AA9673359ABC}"/>
              </a:ext>
            </a:extLst>
          </p:cNvPr>
          <p:cNvSpPr txBox="1"/>
          <p:nvPr/>
        </p:nvSpPr>
        <p:spPr>
          <a:xfrm>
            <a:off x="665065" y="943032"/>
            <a:ext cx="3929281"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定量评估</a:t>
            </a: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（随机选取测试集）</a:t>
            </a:r>
            <a:endParaRPr lang="en-US" altLang="zh-CN" sz="2800" b="1" dirty="0">
              <a:solidFill>
                <a:srgbClr val="002060"/>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1AC58661-B5C7-2F82-D9A7-2AB772961F7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70049" y="2307914"/>
            <a:ext cx="5569705" cy="4082170"/>
          </a:xfrm>
          <a:prstGeom prst="rect">
            <a:avLst/>
          </a:prstGeom>
        </p:spPr>
      </p:pic>
      <p:sp>
        <p:nvSpPr>
          <p:cNvPr id="7" name="文本框 6">
            <a:extLst>
              <a:ext uri="{FF2B5EF4-FFF2-40B4-BE49-F238E27FC236}">
                <a16:creationId xmlns:a16="http://schemas.microsoft.com/office/drawing/2014/main" id="{8558CB9D-6718-53B6-5D4B-28D668A2B1AC}"/>
              </a:ext>
            </a:extLst>
          </p:cNvPr>
          <p:cNvSpPr txBox="1"/>
          <p:nvPr/>
        </p:nvSpPr>
        <p:spPr>
          <a:xfrm>
            <a:off x="6973123" y="2073312"/>
            <a:ext cx="5058801" cy="4551374"/>
          </a:xfrm>
          <a:prstGeom prst="rect">
            <a:avLst/>
          </a:prstGeom>
          <a:noFill/>
        </p:spPr>
        <p:txBody>
          <a:bodyPr wrap="square" rtlCol="0">
            <a:spAutoFit/>
          </a:bodyPr>
          <a:lstStyle/>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动态规划：</a:t>
            </a:r>
            <a:r>
              <a:rPr lang="en-US" altLang="zh-CN" sz="2400" dirty="0">
                <a:solidFill>
                  <a:srgbClr val="002060"/>
                </a:solidFill>
                <a:latin typeface="微软雅黑" panose="020B0503020204020204" pitchFamily="34" charset="-122"/>
                <a:ea typeface="微软雅黑" panose="020B0503020204020204" pitchFamily="34" charset="-122"/>
              </a:rPr>
              <a:t>95.58%</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形态学方法：</a:t>
            </a:r>
            <a:r>
              <a:rPr lang="en-US" altLang="zh-CN" sz="2400" dirty="0">
                <a:solidFill>
                  <a:srgbClr val="002060"/>
                </a:solidFill>
                <a:latin typeface="微软雅黑" panose="020B0503020204020204" pitchFamily="34" charset="-122"/>
                <a:ea typeface="微软雅黑" panose="020B0503020204020204" pitchFamily="34" charset="-122"/>
              </a:rPr>
              <a:t>96.07%</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管连通区域唯一性方法：</a:t>
            </a:r>
            <a:r>
              <a:rPr lang="en-US" altLang="zh-CN" sz="2400" dirty="0">
                <a:solidFill>
                  <a:srgbClr val="002060"/>
                </a:solidFill>
                <a:latin typeface="微软雅黑" panose="020B0503020204020204" pitchFamily="34" charset="-122"/>
                <a:ea typeface="微软雅黑" panose="020B0503020204020204" pitchFamily="34" charset="-122"/>
              </a:rPr>
              <a:t>98.04%</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所提出模型：</a:t>
            </a:r>
            <a:r>
              <a:rPr lang="en-US" altLang="zh-CN" sz="2400" b="1" dirty="0">
                <a:solidFill>
                  <a:srgbClr val="FF0000"/>
                </a:solidFill>
                <a:latin typeface="微软雅黑" panose="020B0503020204020204" pitchFamily="34" charset="-122"/>
                <a:ea typeface="微软雅黑" panose="020B0503020204020204" pitchFamily="34" charset="-122"/>
              </a:rPr>
              <a:t>99.72%</a:t>
            </a:r>
          </a:p>
          <a:p>
            <a:pPr marL="285750" indent="-285750">
              <a:lnSpc>
                <a:spcPct val="250000"/>
              </a:lnSpc>
              <a:buFont typeface="Wingdings" panose="05000000000000000000" pitchFamily="2" charset="2"/>
              <a:buChar char="n"/>
            </a:pPr>
            <a:endParaRPr lang="zh-CN" altLang="en-US" sz="2400" dirty="0">
              <a:solidFill>
                <a:srgbClr val="00206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4A9FF0AC-2F8B-0603-CE7F-D117A1EA52D8}"/>
                  </a:ext>
                </a:extLst>
              </p:cNvPr>
              <p:cNvSpPr txBox="1"/>
              <p:nvPr/>
            </p:nvSpPr>
            <p:spPr>
              <a:xfrm>
                <a:off x="7632514" y="1239844"/>
                <a:ext cx="4103289" cy="7899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CN" sz="2400" smtClean="0">
                          <a:effectLst/>
                          <a:latin typeface="Cambria Math" panose="02040503050406030204" pitchFamily="18" charset="0"/>
                          <a:ea typeface="等线" panose="02010600030101010101" pitchFamily="2" charset="-122"/>
                          <a:cs typeface="Times New Roman" panose="02020603050405020304" pitchFamily="18" charset="0"/>
                        </a:rPr>
                        <m:t>ACC</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3200" i="1">
                              <a:effectLst/>
                              <a:latin typeface="Cambria Math" panose="02040503050406030204" pitchFamily="18" charset="0"/>
                              <a:ea typeface="Cambria Math" panose="02040503050406030204" pitchFamily="18" charset="0"/>
                            </a:rPr>
                          </m:ctrlPr>
                        </m:fPr>
                        <m:num>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𝑇𝑃</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𝑇𝑁</m:t>
                          </m:r>
                        </m:num>
                        <m:den>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𝑇𝑃</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𝑇𝑁</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𝐹𝑃</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𝐹𝑁</m:t>
                          </m:r>
                        </m:den>
                      </m:f>
                    </m:oMath>
                  </m:oMathPara>
                </a14:m>
                <a:endParaRPr lang="zh-CN" altLang="en-US" sz="3200" dirty="0"/>
              </a:p>
            </p:txBody>
          </p:sp>
        </mc:Choice>
        <mc:Fallback xmlns="">
          <p:sp>
            <p:nvSpPr>
              <p:cNvPr id="5" name="文本框 4">
                <a:extLst>
                  <a:ext uri="{FF2B5EF4-FFF2-40B4-BE49-F238E27FC236}">
                    <a16:creationId xmlns:a16="http://schemas.microsoft.com/office/drawing/2014/main" id="{4A9FF0AC-2F8B-0603-CE7F-D117A1EA52D8}"/>
                  </a:ext>
                </a:extLst>
              </p:cNvPr>
              <p:cNvSpPr txBox="1">
                <a:spLocks noRot="1" noChangeAspect="1" noMove="1" noResize="1" noEditPoints="1" noAdjustHandles="1" noChangeArrowheads="1" noChangeShapeType="1" noTextEdit="1"/>
              </p:cNvSpPr>
              <p:nvPr/>
            </p:nvSpPr>
            <p:spPr>
              <a:xfrm>
                <a:off x="7632514" y="1239844"/>
                <a:ext cx="4103289" cy="789960"/>
              </a:xfrm>
              <a:prstGeom prst="rect">
                <a:avLst/>
              </a:prstGeom>
              <a:blipFill>
                <a:blip r:embed="rId3"/>
                <a:stretch>
                  <a:fillRect/>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690A148E-268B-4544-70D0-1A1A8D5CE68B}"/>
              </a:ext>
            </a:extLst>
          </p:cNvPr>
          <p:cNvSpPr txBox="1"/>
          <p:nvPr/>
        </p:nvSpPr>
        <p:spPr>
          <a:xfrm>
            <a:off x="1290396" y="1568139"/>
            <a:ext cx="1569660" cy="461665"/>
          </a:xfrm>
          <a:prstGeom prst="rect">
            <a:avLst/>
          </a:prstGeom>
          <a:noFill/>
        </p:spPr>
        <p:txBody>
          <a:bodyPr wrap="none" rtlCol="0">
            <a:spAutoFit/>
          </a:bodyPr>
          <a:lstStyle/>
          <a:p>
            <a:pPr marL="457200" indent="-457200">
              <a:buFont typeface="Wingdings" panose="05000000000000000000" pitchFamily="2" charset="2"/>
              <a:buChar char="n"/>
            </a:pPr>
            <a:r>
              <a:rPr lang="zh-CN" altLang="en-US" sz="2400" b="1" dirty="0">
                <a:solidFill>
                  <a:srgbClr val="002060"/>
                </a:solidFill>
                <a:latin typeface="微软雅黑" panose="020B0503020204020204" pitchFamily="34" charset="-122"/>
                <a:ea typeface="微软雅黑" panose="020B0503020204020204" pitchFamily="34" charset="-122"/>
              </a:rPr>
              <a:t>准确度</a:t>
            </a:r>
          </a:p>
        </p:txBody>
      </p:sp>
    </p:spTree>
    <p:extLst>
      <p:ext uri="{BB962C8B-B14F-4D97-AF65-F5344CB8AC3E}">
        <p14:creationId xmlns:p14="http://schemas.microsoft.com/office/powerpoint/2010/main" val="33876610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DD781-AA14-3F45-1DC4-4C753E52FC23}"/>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D8A1D27B-72A0-BF96-0D97-98944020C2E2}"/>
              </a:ext>
            </a:extLst>
          </p:cNvPr>
          <p:cNvSpPr txBox="1"/>
          <p:nvPr/>
        </p:nvSpPr>
        <p:spPr>
          <a:xfrm>
            <a:off x="665065" y="943032"/>
            <a:ext cx="3929281"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定量评估</a:t>
            </a: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（随机选取测试集）</a:t>
            </a:r>
            <a:endParaRPr lang="en-US" altLang="zh-CN" sz="2800" b="1" dirty="0">
              <a:solidFill>
                <a:srgbClr val="002060"/>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420A6522-A46A-FE03-2CDE-F76D79D00A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70049" y="2317466"/>
            <a:ext cx="5569705" cy="4063065"/>
          </a:xfrm>
          <a:prstGeom prst="rect">
            <a:avLst/>
          </a:prstGeom>
        </p:spPr>
      </p:pic>
      <p:sp>
        <p:nvSpPr>
          <p:cNvPr id="7" name="文本框 6">
            <a:extLst>
              <a:ext uri="{FF2B5EF4-FFF2-40B4-BE49-F238E27FC236}">
                <a16:creationId xmlns:a16="http://schemas.microsoft.com/office/drawing/2014/main" id="{5B564C57-1FD0-BD5D-A747-64437D7BA675}"/>
              </a:ext>
            </a:extLst>
          </p:cNvPr>
          <p:cNvSpPr txBox="1"/>
          <p:nvPr/>
        </p:nvSpPr>
        <p:spPr>
          <a:xfrm>
            <a:off x="6973123" y="2073312"/>
            <a:ext cx="5058801" cy="4551374"/>
          </a:xfrm>
          <a:prstGeom prst="rect">
            <a:avLst/>
          </a:prstGeom>
          <a:noFill/>
        </p:spPr>
        <p:txBody>
          <a:bodyPr wrap="square" rtlCol="0">
            <a:spAutoFit/>
          </a:bodyPr>
          <a:lstStyle/>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动态规划：</a:t>
            </a:r>
            <a:r>
              <a:rPr lang="en-US" altLang="zh-CN" sz="2400" dirty="0">
                <a:solidFill>
                  <a:srgbClr val="002060"/>
                </a:solidFill>
                <a:latin typeface="微软雅黑" panose="020B0503020204020204" pitchFamily="34" charset="-122"/>
                <a:ea typeface="微软雅黑" panose="020B0503020204020204" pitchFamily="34" charset="-122"/>
              </a:rPr>
              <a:t>81.88%</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形态学方法：</a:t>
            </a:r>
            <a:r>
              <a:rPr lang="en-US" altLang="zh-CN" sz="2400" dirty="0">
                <a:solidFill>
                  <a:srgbClr val="002060"/>
                </a:solidFill>
                <a:latin typeface="微软雅黑" panose="020B0503020204020204" pitchFamily="34" charset="-122"/>
                <a:ea typeface="微软雅黑" panose="020B0503020204020204" pitchFamily="34" charset="-122"/>
              </a:rPr>
              <a:t>80.83%</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管连通区域唯一性方法：</a:t>
            </a:r>
            <a:r>
              <a:rPr lang="en-US" altLang="zh-CN" sz="2400" dirty="0">
                <a:solidFill>
                  <a:srgbClr val="002060"/>
                </a:solidFill>
                <a:latin typeface="微软雅黑" panose="020B0503020204020204" pitchFamily="34" charset="-122"/>
                <a:ea typeface="微软雅黑" panose="020B0503020204020204" pitchFamily="34" charset="-122"/>
              </a:rPr>
              <a:t>91.72%</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所提出模型：</a:t>
            </a:r>
            <a:r>
              <a:rPr lang="en-US" altLang="zh-CN" sz="2400" b="1" dirty="0">
                <a:solidFill>
                  <a:srgbClr val="FF0000"/>
                </a:solidFill>
                <a:latin typeface="微软雅黑" panose="020B0503020204020204" pitchFamily="34" charset="-122"/>
                <a:ea typeface="微软雅黑" panose="020B0503020204020204" pitchFamily="34" charset="-122"/>
              </a:rPr>
              <a:t>97.87%</a:t>
            </a:r>
          </a:p>
          <a:p>
            <a:pPr marL="285750" indent="-285750">
              <a:lnSpc>
                <a:spcPct val="250000"/>
              </a:lnSpc>
              <a:buFont typeface="Wingdings" panose="05000000000000000000" pitchFamily="2" charset="2"/>
              <a:buChar char="n"/>
            </a:pPr>
            <a:endParaRPr lang="zh-CN" altLang="en-US" sz="2400" dirty="0">
              <a:solidFill>
                <a:srgbClr val="002060"/>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EC78E313-363D-5354-0633-85BA85340CF0}"/>
              </a:ext>
            </a:extLst>
          </p:cNvPr>
          <p:cNvSpPr txBox="1"/>
          <p:nvPr/>
        </p:nvSpPr>
        <p:spPr>
          <a:xfrm>
            <a:off x="1290396" y="1568139"/>
            <a:ext cx="1569660" cy="461665"/>
          </a:xfrm>
          <a:prstGeom prst="rect">
            <a:avLst/>
          </a:prstGeom>
          <a:noFill/>
        </p:spPr>
        <p:txBody>
          <a:bodyPr wrap="none" rtlCol="0">
            <a:spAutoFit/>
          </a:bodyPr>
          <a:lstStyle/>
          <a:p>
            <a:pPr marL="457200" indent="-457200">
              <a:buFont typeface="Wingdings" panose="05000000000000000000" pitchFamily="2" charset="2"/>
              <a:buChar char="n"/>
            </a:pPr>
            <a:r>
              <a:rPr lang="zh-CN" altLang="en-US" sz="2400" b="1" dirty="0">
                <a:solidFill>
                  <a:srgbClr val="002060"/>
                </a:solidFill>
                <a:latin typeface="微软雅黑" panose="020B0503020204020204" pitchFamily="34" charset="-122"/>
                <a:ea typeface="微软雅黑" panose="020B0503020204020204" pitchFamily="34" charset="-122"/>
              </a:rPr>
              <a:t>交并比</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33E7362-15B5-1333-7690-FB5AC5A3FE0B}"/>
                  </a:ext>
                </a:extLst>
              </p:cNvPr>
              <p:cNvSpPr txBox="1"/>
              <p:nvPr/>
            </p:nvSpPr>
            <p:spPr>
              <a:xfrm>
                <a:off x="8385835" y="1173864"/>
                <a:ext cx="4103289" cy="8559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CN" sz="2400">
                          <a:latin typeface="Cambria Math" panose="02040503050406030204" pitchFamily="18" charset="0"/>
                          <a:cs typeface="Times New Roman" panose="02020603050405020304" pitchFamily="18" charset="0"/>
                        </a:rPr>
                        <m:t>JS</m:t>
                      </m:r>
                      <m:r>
                        <a:rPr lang="en-US" altLang="zh-CN" sz="2400" i="1">
                          <a:latin typeface="Cambria Math" panose="02040503050406030204" pitchFamily="18" charset="0"/>
                          <a:cs typeface="Times New Roman" panose="02020603050405020304" pitchFamily="18" charset="0"/>
                        </a:rPr>
                        <m:t>=</m:t>
                      </m:r>
                      <m:f>
                        <m:fPr>
                          <m:ctrlPr>
                            <a:rPr lang="zh-CN" altLang="zh-CN" sz="2400" i="1">
                              <a:latin typeface="Cambria Math" panose="02040503050406030204" pitchFamily="18" charset="0"/>
                              <a:ea typeface="Cambria Math" panose="02040503050406030204" pitchFamily="18" charset="0"/>
                            </a:rPr>
                          </m:ctrlPr>
                        </m:fPr>
                        <m:num>
                          <m:d>
                            <m:dPr>
                              <m:begChr m:val="|"/>
                              <m:endChr m:val="|"/>
                              <m:ctrlPr>
                                <a:rPr lang="zh-CN"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cs typeface="Times New Roman" panose="02020603050405020304" pitchFamily="18" charset="0"/>
                                </a:rPr>
                                <m:t>𝐴</m:t>
                              </m:r>
                              <m:r>
                                <a:rPr lang="zh-CN" altLang="zh-CN" sz="2400">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𝐵</m:t>
                              </m:r>
                            </m:e>
                          </m:d>
                        </m:num>
                        <m:den>
                          <m:d>
                            <m:dPr>
                              <m:begChr m:val="|"/>
                              <m:endChr m:val="|"/>
                              <m:ctrlPr>
                                <a:rPr lang="zh-CN"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cs typeface="Times New Roman" panose="02020603050405020304" pitchFamily="18" charset="0"/>
                                </a:rPr>
                                <m:t>𝐴</m:t>
                              </m:r>
                              <m:r>
                                <a:rPr lang="zh-CN" altLang="zh-CN" sz="2400">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𝐵</m:t>
                              </m:r>
                            </m:e>
                          </m:d>
                        </m:den>
                      </m:f>
                    </m:oMath>
                  </m:oMathPara>
                </a14:m>
                <a:endParaRPr lang="zh-CN" altLang="en-US" sz="3200" dirty="0"/>
              </a:p>
            </p:txBody>
          </p:sp>
        </mc:Choice>
        <mc:Fallback xmlns="">
          <p:sp>
            <p:nvSpPr>
              <p:cNvPr id="3" name="文本框 2">
                <a:extLst>
                  <a:ext uri="{FF2B5EF4-FFF2-40B4-BE49-F238E27FC236}">
                    <a16:creationId xmlns:a16="http://schemas.microsoft.com/office/drawing/2014/main" id="{933E7362-15B5-1333-7690-FB5AC5A3FE0B}"/>
                  </a:ext>
                </a:extLst>
              </p:cNvPr>
              <p:cNvSpPr txBox="1">
                <a:spLocks noRot="1" noChangeAspect="1" noMove="1" noResize="1" noEditPoints="1" noAdjustHandles="1" noChangeArrowheads="1" noChangeShapeType="1" noTextEdit="1"/>
              </p:cNvSpPr>
              <p:nvPr/>
            </p:nvSpPr>
            <p:spPr>
              <a:xfrm>
                <a:off x="8385835" y="1173864"/>
                <a:ext cx="4103289" cy="855940"/>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774582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2B01ED4-0D07-BB24-3D5D-DCB18F65A044}"/>
              </a:ext>
            </a:extLst>
          </p:cNvPr>
          <p:cNvSpPr txBox="1"/>
          <p:nvPr/>
        </p:nvSpPr>
        <p:spPr>
          <a:xfrm>
            <a:off x="665065" y="943032"/>
            <a:ext cx="1620957"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数据选取</a:t>
            </a:r>
          </a:p>
        </p:txBody>
      </p:sp>
      <p:sp>
        <p:nvSpPr>
          <p:cNvPr id="7" name="文本框 6">
            <a:extLst>
              <a:ext uri="{FF2B5EF4-FFF2-40B4-BE49-F238E27FC236}">
                <a16:creationId xmlns:a16="http://schemas.microsoft.com/office/drawing/2014/main" id="{AA7166A4-6D15-765C-781C-C9ABDB3E1B85}"/>
              </a:ext>
            </a:extLst>
          </p:cNvPr>
          <p:cNvSpPr txBox="1"/>
          <p:nvPr/>
        </p:nvSpPr>
        <p:spPr>
          <a:xfrm>
            <a:off x="1290396" y="1568139"/>
            <a:ext cx="3416320" cy="461665"/>
          </a:xfrm>
          <a:prstGeom prst="rect">
            <a:avLst/>
          </a:prstGeom>
          <a:noFill/>
        </p:spPr>
        <p:txBody>
          <a:bodyPr wrap="none" rtlCol="0">
            <a:spAutoFit/>
          </a:bodyPr>
          <a:lstStyle/>
          <a:p>
            <a:pPr marL="457200" indent="-457200">
              <a:buFont typeface="Wingdings" panose="05000000000000000000" pitchFamily="2" charset="2"/>
              <a:buChar char="n"/>
            </a:pPr>
            <a:r>
              <a:rPr lang="zh-CN" altLang="en-US" sz="2400" b="1" dirty="0">
                <a:solidFill>
                  <a:srgbClr val="002060"/>
                </a:solidFill>
                <a:latin typeface="微软雅黑" panose="020B0503020204020204" pitchFamily="34" charset="-122"/>
                <a:ea typeface="微软雅黑" panose="020B0503020204020204" pitchFamily="34" charset="-122"/>
              </a:rPr>
              <a:t>具有挑战性的测试集</a:t>
            </a:r>
          </a:p>
        </p:txBody>
      </p:sp>
      <p:grpSp>
        <p:nvGrpSpPr>
          <p:cNvPr id="12" name="组合 11">
            <a:extLst>
              <a:ext uri="{FF2B5EF4-FFF2-40B4-BE49-F238E27FC236}">
                <a16:creationId xmlns:a16="http://schemas.microsoft.com/office/drawing/2014/main" id="{0CCE95C6-40CF-BB7C-F972-66A8B2A4DCF9}"/>
              </a:ext>
            </a:extLst>
          </p:cNvPr>
          <p:cNvGrpSpPr/>
          <p:nvPr/>
        </p:nvGrpSpPr>
        <p:grpSpPr>
          <a:xfrm>
            <a:off x="835908" y="2352658"/>
            <a:ext cx="10520184" cy="3215185"/>
            <a:chOff x="1404385" y="2188198"/>
            <a:chExt cx="10520184" cy="3215185"/>
          </a:xfrm>
        </p:grpSpPr>
        <p:pic>
          <p:nvPicPr>
            <p:cNvPr id="3" name="图片 2" descr="黑暗里有星球&#10;&#10;描述已自动生成">
              <a:extLst>
                <a:ext uri="{FF2B5EF4-FFF2-40B4-BE49-F238E27FC236}">
                  <a16:creationId xmlns:a16="http://schemas.microsoft.com/office/drawing/2014/main" id="{150B5D70-C817-A2D5-061E-F47BC174C7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385" y="2188198"/>
              <a:ext cx="3215185" cy="3215185"/>
            </a:xfrm>
            <a:prstGeom prst="rect">
              <a:avLst/>
            </a:prstGeom>
          </p:spPr>
        </p:pic>
        <p:pic>
          <p:nvPicPr>
            <p:cNvPr id="6" name="图片 5" descr="黑暗里有星球&#10;&#10;中度可信度描述已自动生成">
              <a:extLst>
                <a:ext uri="{FF2B5EF4-FFF2-40B4-BE49-F238E27FC236}">
                  <a16:creationId xmlns:a16="http://schemas.microsoft.com/office/drawing/2014/main" id="{43F1B6E2-2161-1CDD-D0A9-09A23C9E4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1545" y="2188198"/>
              <a:ext cx="3215185" cy="3215185"/>
            </a:xfrm>
            <a:prstGeom prst="rect">
              <a:avLst/>
            </a:prstGeom>
          </p:spPr>
        </p:pic>
        <p:pic>
          <p:nvPicPr>
            <p:cNvPr id="11" name="图片 10">
              <a:extLst>
                <a:ext uri="{FF2B5EF4-FFF2-40B4-BE49-F238E27FC236}">
                  <a16:creationId xmlns:a16="http://schemas.microsoft.com/office/drawing/2014/main" id="{E931E133-23C0-D9C1-380B-54F96947B93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718705" y="2194113"/>
              <a:ext cx="3205864" cy="3203353"/>
            </a:xfrm>
            <a:prstGeom prst="rect">
              <a:avLst/>
            </a:prstGeom>
          </p:spPr>
        </p:pic>
      </p:grpSp>
      <p:sp>
        <p:nvSpPr>
          <p:cNvPr id="13" name="文本框 12">
            <a:extLst>
              <a:ext uri="{FF2B5EF4-FFF2-40B4-BE49-F238E27FC236}">
                <a16:creationId xmlns:a16="http://schemas.microsoft.com/office/drawing/2014/main" id="{295E2F19-CD64-5F07-59AD-DF2E9D5CBB04}"/>
              </a:ext>
            </a:extLst>
          </p:cNvPr>
          <p:cNvSpPr txBox="1"/>
          <p:nvPr/>
        </p:nvSpPr>
        <p:spPr>
          <a:xfrm>
            <a:off x="1885286" y="5903853"/>
            <a:ext cx="8421429" cy="461665"/>
          </a:xfrm>
          <a:prstGeom prst="rect">
            <a:avLst/>
          </a:prstGeom>
          <a:noFill/>
        </p:spPr>
        <p:txBody>
          <a:bodyPr wrap="square">
            <a:spAutoFit/>
          </a:bodyPr>
          <a:lstStyle/>
          <a:p>
            <a:pPr algn="ctr"/>
            <a:r>
              <a:rPr lang="zh-CN" altLang="en-US" sz="2400" dirty="0">
                <a:latin typeface="微软雅黑" panose="020B0503020204020204" pitchFamily="34" charset="-122"/>
                <a:ea typeface="微软雅黑" panose="020B0503020204020204" pitchFamily="34" charset="-122"/>
              </a:rPr>
              <a:t>具有严重血液伪影，或是拍摄不理想，出现大量干扰的测试集</a:t>
            </a:r>
          </a:p>
        </p:txBody>
      </p:sp>
    </p:spTree>
    <p:extLst>
      <p:ext uri="{BB962C8B-B14F-4D97-AF65-F5344CB8AC3E}">
        <p14:creationId xmlns:p14="http://schemas.microsoft.com/office/powerpoint/2010/main" val="35190856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8EDB6-4C29-1DFC-2C07-05D917179C91}"/>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AC6FCF6E-E7CE-6EFA-7085-5CD710D9B972}"/>
              </a:ext>
            </a:extLst>
          </p:cNvPr>
          <p:cNvSpPr txBox="1"/>
          <p:nvPr/>
        </p:nvSpPr>
        <p:spPr>
          <a:xfrm>
            <a:off x="665065" y="943032"/>
            <a:ext cx="4442242"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定量评估</a:t>
            </a: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a:t>
            </a:r>
            <a:r>
              <a:rPr lang="zh-CN" altLang="en-US" sz="2000" b="1" dirty="0">
                <a:solidFill>
                  <a:srgbClr val="002060"/>
                </a:solidFill>
                <a:latin typeface="微软雅黑" panose="020B0503020204020204" pitchFamily="34" charset="-122"/>
                <a:ea typeface="微软雅黑" panose="020B0503020204020204" pitchFamily="34" charset="-122"/>
              </a:rPr>
              <a:t>具有挑战性的测试集</a:t>
            </a: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a:t>
            </a:r>
            <a:endParaRPr lang="en-US" altLang="zh-CN" sz="2800" b="1" dirty="0">
              <a:solidFill>
                <a:srgbClr val="00206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A4ED0212-1C15-9FD2-CAAF-0EE64806774C}"/>
              </a:ext>
            </a:extLst>
          </p:cNvPr>
          <p:cNvSpPr txBox="1"/>
          <p:nvPr/>
        </p:nvSpPr>
        <p:spPr>
          <a:xfrm>
            <a:off x="1290396" y="1568139"/>
            <a:ext cx="1991251" cy="461665"/>
          </a:xfrm>
          <a:prstGeom prst="rect">
            <a:avLst/>
          </a:prstGeom>
          <a:noFill/>
        </p:spPr>
        <p:txBody>
          <a:bodyPr wrap="none" rtlCol="0">
            <a:spAutoFit/>
          </a:bodyPr>
          <a:lstStyle/>
          <a:p>
            <a:pPr marL="457200" indent="-457200">
              <a:buFont typeface="Wingdings" panose="05000000000000000000" pitchFamily="2" charset="2"/>
              <a:buChar char="n"/>
            </a:pPr>
            <a:r>
              <a:rPr lang="en-US" altLang="zh-CN" sz="2400" b="1" dirty="0">
                <a:solidFill>
                  <a:srgbClr val="002060"/>
                </a:solidFill>
                <a:latin typeface="微软雅黑" panose="020B0503020204020204" pitchFamily="34" charset="-122"/>
                <a:ea typeface="微软雅黑" panose="020B0503020204020204" pitchFamily="34" charset="-122"/>
              </a:rPr>
              <a:t>DICE</a:t>
            </a:r>
            <a:r>
              <a:rPr lang="zh-CN" altLang="en-US" sz="2400" b="1" dirty="0">
                <a:solidFill>
                  <a:srgbClr val="002060"/>
                </a:solidFill>
                <a:latin typeface="微软雅黑" panose="020B0503020204020204" pitchFamily="34" charset="-122"/>
                <a:ea typeface="微软雅黑" panose="020B0503020204020204" pitchFamily="34" charset="-122"/>
              </a:rPr>
              <a:t>系数</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929F0BF6-FDB9-A0CB-5338-16706DA15BF4}"/>
                  </a:ext>
                </a:extLst>
              </p:cNvPr>
              <p:cNvSpPr txBox="1"/>
              <p:nvPr/>
            </p:nvSpPr>
            <p:spPr>
              <a:xfrm>
                <a:off x="8338047" y="1140169"/>
                <a:ext cx="3188888" cy="8559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𝐷𝐼𝐶𝐸</m:t>
                      </m:r>
                      <m:r>
                        <a:rPr lang="zh-CN" altLang="en-US" sz="2400" i="0">
                          <a:latin typeface="Cambria Math" panose="02040503050406030204" pitchFamily="18" charset="0"/>
                        </a:rPr>
                        <m:t>=</m:t>
                      </m:r>
                      <m:f>
                        <m:fPr>
                          <m:ctrlPr>
                            <a:rPr lang="zh-CN" altLang="en-US" sz="2400" i="1">
                              <a:solidFill>
                                <a:srgbClr val="836967"/>
                              </a:solidFill>
                              <a:latin typeface="Cambria Math" panose="02040503050406030204" pitchFamily="18" charset="0"/>
                            </a:rPr>
                          </m:ctrlPr>
                        </m:fPr>
                        <m:num>
                          <m:r>
                            <a:rPr lang="zh-CN" altLang="en-US" sz="2400" i="0">
                              <a:latin typeface="Cambria Math" panose="02040503050406030204" pitchFamily="18" charset="0"/>
                            </a:rPr>
                            <m:t>2×</m:t>
                          </m:r>
                          <m:d>
                            <m:dPr>
                              <m:begChr m:val="|"/>
                              <m:endChr m:val="|"/>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𝐴</m:t>
                              </m:r>
                              <m:r>
                                <a:rPr lang="zh-CN" altLang="en-US" sz="2400" i="0">
                                  <a:latin typeface="Cambria Math" panose="02040503050406030204" pitchFamily="18" charset="0"/>
                                </a:rPr>
                                <m:t>∩</m:t>
                              </m:r>
                              <m:r>
                                <a:rPr lang="zh-CN" altLang="en-US" sz="2400" i="1">
                                  <a:latin typeface="Cambria Math" panose="02040503050406030204" pitchFamily="18" charset="0"/>
                                </a:rPr>
                                <m:t>𝐵</m:t>
                              </m:r>
                            </m:e>
                          </m:d>
                        </m:num>
                        <m:den>
                          <m:d>
                            <m:dPr>
                              <m:begChr m:val="|"/>
                              <m:endChr m:val="|"/>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𝐴</m:t>
                              </m:r>
                            </m:e>
                          </m:d>
                          <m:r>
                            <a:rPr lang="zh-CN" altLang="en-US" sz="2400" i="0">
                              <a:latin typeface="Cambria Math" panose="02040503050406030204" pitchFamily="18" charset="0"/>
                            </a:rPr>
                            <m:t>+</m:t>
                          </m:r>
                          <m:d>
                            <m:dPr>
                              <m:begChr m:val="|"/>
                              <m:endChr m:val="|"/>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𝐵</m:t>
                              </m:r>
                            </m:e>
                          </m:d>
                        </m:den>
                      </m:f>
                    </m:oMath>
                  </m:oMathPara>
                </a14:m>
                <a:endParaRPr lang="zh-CN" altLang="en-US" sz="2400" dirty="0"/>
              </a:p>
            </p:txBody>
          </p:sp>
        </mc:Choice>
        <mc:Fallback xmlns="">
          <p:sp>
            <p:nvSpPr>
              <p:cNvPr id="4" name="文本框 3">
                <a:extLst>
                  <a:ext uri="{FF2B5EF4-FFF2-40B4-BE49-F238E27FC236}">
                    <a16:creationId xmlns:a16="http://schemas.microsoft.com/office/drawing/2014/main" id="{929F0BF6-FDB9-A0CB-5338-16706DA15BF4}"/>
                  </a:ext>
                </a:extLst>
              </p:cNvPr>
              <p:cNvSpPr txBox="1">
                <a:spLocks noRot="1" noChangeAspect="1" noMove="1" noResize="1" noEditPoints="1" noAdjustHandles="1" noChangeArrowheads="1" noChangeShapeType="1" noTextEdit="1"/>
              </p:cNvSpPr>
              <p:nvPr/>
            </p:nvSpPr>
            <p:spPr>
              <a:xfrm>
                <a:off x="8338047" y="1140169"/>
                <a:ext cx="3188888" cy="855940"/>
              </a:xfrm>
              <a:prstGeom prst="rect">
                <a:avLst/>
              </a:prstGeom>
              <a:blipFill>
                <a:blip r:embed="rId2"/>
                <a:stretch>
                  <a:fillRect/>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AB46FE78-8013-0ED1-AD82-C5AABC147B4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70049" y="2307842"/>
            <a:ext cx="5569705" cy="4082314"/>
          </a:xfrm>
          <a:prstGeom prst="rect">
            <a:avLst/>
          </a:prstGeom>
        </p:spPr>
      </p:pic>
      <p:sp>
        <p:nvSpPr>
          <p:cNvPr id="7" name="文本框 6">
            <a:extLst>
              <a:ext uri="{FF2B5EF4-FFF2-40B4-BE49-F238E27FC236}">
                <a16:creationId xmlns:a16="http://schemas.microsoft.com/office/drawing/2014/main" id="{4597E16D-96B0-D46D-8136-BC29B39538E4}"/>
              </a:ext>
            </a:extLst>
          </p:cNvPr>
          <p:cNvSpPr txBox="1"/>
          <p:nvPr/>
        </p:nvSpPr>
        <p:spPr>
          <a:xfrm>
            <a:off x="6973123" y="2073312"/>
            <a:ext cx="5058801" cy="4551374"/>
          </a:xfrm>
          <a:prstGeom prst="rect">
            <a:avLst/>
          </a:prstGeom>
          <a:noFill/>
        </p:spPr>
        <p:txBody>
          <a:bodyPr wrap="square" rtlCol="0">
            <a:spAutoFit/>
          </a:bodyPr>
          <a:lstStyle/>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动态规划：</a:t>
            </a:r>
            <a:r>
              <a:rPr lang="en-US" altLang="zh-CN" sz="2400" dirty="0">
                <a:solidFill>
                  <a:srgbClr val="002060"/>
                </a:solidFill>
                <a:latin typeface="微软雅黑" panose="020B0503020204020204" pitchFamily="34" charset="-122"/>
                <a:ea typeface="微软雅黑" panose="020B0503020204020204" pitchFamily="34" charset="-122"/>
              </a:rPr>
              <a:t>83.47%</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形态学方法：</a:t>
            </a:r>
            <a:r>
              <a:rPr lang="en-US" altLang="zh-CN" sz="2400" dirty="0">
                <a:solidFill>
                  <a:srgbClr val="002060"/>
                </a:solidFill>
                <a:latin typeface="微软雅黑" panose="020B0503020204020204" pitchFamily="34" charset="-122"/>
                <a:ea typeface="微软雅黑" panose="020B0503020204020204" pitchFamily="34" charset="-122"/>
              </a:rPr>
              <a:t>81.81%</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管连通区域唯一性方法：</a:t>
            </a:r>
            <a:r>
              <a:rPr lang="en-US" altLang="zh-CN" sz="2400" dirty="0">
                <a:solidFill>
                  <a:srgbClr val="002060"/>
                </a:solidFill>
                <a:latin typeface="微软雅黑" panose="020B0503020204020204" pitchFamily="34" charset="-122"/>
                <a:ea typeface="微软雅黑" panose="020B0503020204020204" pitchFamily="34" charset="-122"/>
              </a:rPr>
              <a:t>94.57%</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所提出模型：</a:t>
            </a:r>
            <a:r>
              <a:rPr lang="en-US" altLang="zh-CN" sz="2400" b="1" dirty="0">
                <a:solidFill>
                  <a:srgbClr val="FF0000"/>
                </a:solidFill>
                <a:latin typeface="微软雅黑" panose="020B0503020204020204" pitchFamily="34" charset="-122"/>
                <a:ea typeface="微软雅黑" panose="020B0503020204020204" pitchFamily="34" charset="-122"/>
              </a:rPr>
              <a:t>97.81%</a:t>
            </a:r>
          </a:p>
          <a:p>
            <a:pPr marL="285750" indent="-285750">
              <a:lnSpc>
                <a:spcPct val="250000"/>
              </a:lnSpc>
              <a:buFont typeface="Wingdings" panose="05000000000000000000" pitchFamily="2" charset="2"/>
              <a:buChar char="n"/>
            </a:pPr>
            <a:endParaRPr lang="zh-CN" altLang="en-US" sz="2400" dirty="0">
              <a:solidFill>
                <a:srgbClr val="00206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039755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485B3-AA6B-0F76-1AC3-12DFD567666C}"/>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31DFF58C-14CB-C19A-088E-CB4C28A3B676}"/>
              </a:ext>
            </a:extLst>
          </p:cNvPr>
          <p:cNvSpPr txBox="1"/>
          <p:nvPr/>
        </p:nvSpPr>
        <p:spPr>
          <a:xfrm>
            <a:off x="665065" y="943032"/>
            <a:ext cx="4442242"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定量评估</a:t>
            </a: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a:t>
            </a:r>
            <a:r>
              <a:rPr lang="zh-CN" altLang="en-US" sz="2000" b="1" dirty="0">
                <a:solidFill>
                  <a:srgbClr val="002060"/>
                </a:solidFill>
                <a:latin typeface="微软雅黑" panose="020B0503020204020204" pitchFamily="34" charset="-122"/>
                <a:ea typeface="微软雅黑" panose="020B0503020204020204" pitchFamily="34" charset="-122"/>
              </a:rPr>
              <a:t>具有挑战性的测试集</a:t>
            </a: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a:t>
            </a:r>
            <a:endParaRPr lang="en-US" altLang="zh-CN" sz="2800" b="1" dirty="0">
              <a:solidFill>
                <a:srgbClr val="002060"/>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A5C240AA-6216-5D5E-48EB-96F9723E27E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9930" y="2307914"/>
            <a:ext cx="5529943" cy="4082170"/>
          </a:xfrm>
          <a:prstGeom prst="rect">
            <a:avLst/>
          </a:prstGeom>
        </p:spPr>
      </p:pic>
      <p:sp>
        <p:nvSpPr>
          <p:cNvPr id="7" name="文本框 6">
            <a:extLst>
              <a:ext uri="{FF2B5EF4-FFF2-40B4-BE49-F238E27FC236}">
                <a16:creationId xmlns:a16="http://schemas.microsoft.com/office/drawing/2014/main" id="{E6FABD0D-A96A-CFC5-ED84-F657657FA485}"/>
              </a:ext>
            </a:extLst>
          </p:cNvPr>
          <p:cNvSpPr txBox="1"/>
          <p:nvPr/>
        </p:nvSpPr>
        <p:spPr>
          <a:xfrm>
            <a:off x="6973123" y="2073312"/>
            <a:ext cx="5058801" cy="4551374"/>
          </a:xfrm>
          <a:prstGeom prst="rect">
            <a:avLst/>
          </a:prstGeom>
          <a:noFill/>
        </p:spPr>
        <p:txBody>
          <a:bodyPr wrap="square" rtlCol="0">
            <a:spAutoFit/>
          </a:bodyPr>
          <a:lstStyle/>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动态规划：</a:t>
            </a:r>
            <a:r>
              <a:rPr lang="en-US" altLang="zh-CN" sz="2400" dirty="0">
                <a:solidFill>
                  <a:srgbClr val="002060"/>
                </a:solidFill>
                <a:latin typeface="微软雅黑" panose="020B0503020204020204" pitchFamily="34" charset="-122"/>
                <a:ea typeface="微软雅黑" panose="020B0503020204020204" pitchFamily="34" charset="-122"/>
              </a:rPr>
              <a:t>94.42%</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形态学方法：</a:t>
            </a:r>
            <a:r>
              <a:rPr lang="en-US" altLang="zh-CN" sz="2400" dirty="0">
                <a:solidFill>
                  <a:srgbClr val="002060"/>
                </a:solidFill>
                <a:latin typeface="微软雅黑" panose="020B0503020204020204" pitchFamily="34" charset="-122"/>
                <a:ea typeface="微软雅黑" panose="020B0503020204020204" pitchFamily="34" charset="-122"/>
              </a:rPr>
              <a:t>94.37%</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管连通区域唯一性方法：</a:t>
            </a:r>
            <a:r>
              <a:rPr lang="en-US" altLang="zh-CN" sz="2400" dirty="0">
                <a:solidFill>
                  <a:srgbClr val="002060"/>
                </a:solidFill>
                <a:latin typeface="微软雅黑" panose="020B0503020204020204" pitchFamily="34" charset="-122"/>
                <a:ea typeface="微软雅黑" panose="020B0503020204020204" pitchFamily="34" charset="-122"/>
              </a:rPr>
              <a:t>98.02%</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所提出模型：</a:t>
            </a:r>
            <a:r>
              <a:rPr lang="en-US" altLang="zh-CN" sz="2400" b="1" dirty="0">
                <a:solidFill>
                  <a:srgbClr val="FF0000"/>
                </a:solidFill>
                <a:latin typeface="微软雅黑" panose="020B0503020204020204" pitchFamily="34" charset="-122"/>
                <a:ea typeface="微软雅黑" panose="020B0503020204020204" pitchFamily="34" charset="-122"/>
              </a:rPr>
              <a:t>99.31%</a:t>
            </a:r>
          </a:p>
          <a:p>
            <a:pPr marL="285750" indent="-285750">
              <a:lnSpc>
                <a:spcPct val="250000"/>
              </a:lnSpc>
              <a:buFont typeface="Wingdings" panose="05000000000000000000" pitchFamily="2" charset="2"/>
              <a:buChar char="n"/>
            </a:pPr>
            <a:endParaRPr lang="zh-CN" altLang="en-US" sz="2400" dirty="0">
              <a:solidFill>
                <a:srgbClr val="00206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D60E567-D505-AF0E-706A-3FC6F0D8207E}"/>
                  </a:ext>
                </a:extLst>
              </p:cNvPr>
              <p:cNvSpPr txBox="1"/>
              <p:nvPr/>
            </p:nvSpPr>
            <p:spPr>
              <a:xfrm>
                <a:off x="7632514" y="1239844"/>
                <a:ext cx="4103289" cy="7899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CN" sz="2400" smtClean="0">
                          <a:effectLst/>
                          <a:latin typeface="Cambria Math" panose="02040503050406030204" pitchFamily="18" charset="0"/>
                          <a:ea typeface="等线" panose="02010600030101010101" pitchFamily="2" charset="-122"/>
                          <a:cs typeface="Times New Roman" panose="02020603050405020304" pitchFamily="18" charset="0"/>
                        </a:rPr>
                        <m:t>ACC</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3200" i="1">
                              <a:effectLst/>
                              <a:latin typeface="Cambria Math" panose="02040503050406030204" pitchFamily="18" charset="0"/>
                              <a:ea typeface="Cambria Math" panose="02040503050406030204" pitchFamily="18" charset="0"/>
                            </a:rPr>
                          </m:ctrlPr>
                        </m:fPr>
                        <m:num>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𝑇𝑃</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𝑇𝑁</m:t>
                          </m:r>
                        </m:num>
                        <m:den>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𝑇𝑃</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𝑇𝑁</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𝐹𝑃</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𝐹𝑁</m:t>
                          </m:r>
                        </m:den>
                      </m:f>
                    </m:oMath>
                  </m:oMathPara>
                </a14:m>
                <a:endParaRPr lang="zh-CN" altLang="en-US" sz="3200" dirty="0"/>
              </a:p>
            </p:txBody>
          </p:sp>
        </mc:Choice>
        <mc:Fallback xmlns="">
          <p:sp>
            <p:nvSpPr>
              <p:cNvPr id="5" name="文本框 4">
                <a:extLst>
                  <a:ext uri="{FF2B5EF4-FFF2-40B4-BE49-F238E27FC236}">
                    <a16:creationId xmlns:a16="http://schemas.microsoft.com/office/drawing/2014/main" id="{9D60E567-D505-AF0E-706A-3FC6F0D8207E}"/>
                  </a:ext>
                </a:extLst>
              </p:cNvPr>
              <p:cNvSpPr txBox="1">
                <a:spLocks noRot="1" noChangeAspect="1" noMove="1" noResize="1" noEditPoints="1" noAdjustHandles="1" noChangeArrowheads="1" noChangeShapeType="1" noTextEdit="1"/>
              </p:cNvSpPr>
              <p:nvPr/>
            </p:nvSpPr>
            <p:spPr>
              <a:xfrm>
                <a:off x="7632514" y="1239844"/>
                <a:ext cx="4103289" cy="789960"/>
              </a:xfrm>
              <a:prstGeom prst="rect">
                <a:avLst/>
              </a:prstGeom>
              <a:blipFill>
                <a:blip r:embed="rId3"/>
                <a:stretch>
                  <a:fillRect/>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4AC3EB9C-38B6-5E45-254B-6656DCFFA48A}"/>
              </a:ext>
            </a:extLst>
          </p:cNvPr>
          <p:cNvSpPr txBox="1"/>
          <p:nvPr/>
        </p:nvSpPr>
        <p:spPr>
          <a:xfrm>
            <a:off x="1290396" y="1568139"/>
            <a:ext cx="1569660" cy="461665"/>
          </a:xfrm>
          <a:prstGeom prst="rect">
            <a:avLst/>
          </a:prstGeom>
          <a:noFill/>
        </p:spPr>
        <p:txBody>
          <a:bodyPr wrap="none" rtlCol="0">
            <a:spAutoFit/>
          </a:bodyPr>
          <a:lstStyle/>
          <a:p>
            <a:pPr marL="457200" indent="-457200">
              <a:buFont typeface="Wingdings" panose="05000000000000000000" pitchFamily="2" charset="2"/>
              <a:buChar char="n"/>
            </a:pPr>
            <a:r>
              <a:rPr lang="zh-CN" altLang="en-US" sz="2400" b="1" dirty="0">
                <a:solidFill>
                  <a:srgbClr val="002060"/>
                </a:solidFill>
                <a:latin typeface="微软雅黑" panose="020B0503020204020204" pitchFamily="34" charset="-122"/>
                <a:ea typeface="微软雅黑" panose="020B0503020204020204" pitchFamily="34" charset="-122"/>
              </a:rPr>
              <a:t>准确度</a:t>
            </a:r>
          </a:p>
        </p:txBody>
      </p:sp>
    </p:spTree>
    <p:extLst>
      <p:ext uri="{BB962C8B-B14F-4D97-AF65-F5344CB8AC3E}">
        <p14:creationId xmlns:p14="http://schemas.microsoft.com/office/powerpoint/2010/main" val="5728041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B944F-4831-94D4-3245-A652B295B0BB}"/>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5B1FBA00-EFAD-3DAE-1ABB-191FADECE8A0}"/>
              </a:ext>
            </a:extLst>
          </p:cNvPr>
          <p:cNvSpPr txBox="1"/>
          <p:nvPr/>
        </p:nvSpPr>
        <p:spPr>
          <a:xfrm>
            <a:off x="665065" y="943032"/>
            <a:ext cx="4442242"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定量评估</a:t>
            </a: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a:t>
            </a:r>
            <a:r>
              <a:rPr lang="zh-CN" altLang="en-US" sz="2000" b="1" dirty="0">
                <a:solidFill>
                  <a:srgbClr val="002060"/>
                </a:solidFill>
                <a:latin typeface="微软雅黑" panose="020B0503020204020204" pitchFamily="34" charset="-122"/>
                <a:ea typeface="微软雅黑" panose="020B0503020204020204" pitchFamily="34" charset="-122"/>
              </a:rPr>
              <a:t>具有挑战性的测试集</a:t>
            </a: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a:t>
            </a:r>
            <a:endParaRPr lang="en-US" altLang="zh-CN" sz="2800" b="1" dirty="0">
              <a:solidFill>
                <a:srgbClr val="002060"/>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560BD180-1FE1-2EEB-FB44-6196EC47192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8903" y="2307914"/>
            <a:ext cx="5531997" cy="4082170"/>
          </a:xfrm>
          <a:prstGeom prst="rect">
            <a:avLst/>
          </a:prstGeom>
        </p:spPr>
      </p:pic>
      <p:sp>
        <p:nvSpPr>
          <p:cNvPr id="7" name="文本框 6">
            <a:extLst>
              <a:ext uri="{FF2B5EF4-FFF2-40B4-BE49-F238E27FC236}">
                <a16:creationId xmlns:a16="http://schemas.microsoft.com/office/drawing/2014/main" id="{C5F74293-8683-F597-AC72-4B3328208B17}"/>
              </a:ext>
            </a:extLst>
          </p:cNvPr>
          <p:cNvSpPr txBox="1"/>
          <p:nvPr/>
        </p:nvSpPr>
        <p:spPr>
          <a:xfrm>
            <a:off x="6973123" y="2073312"/>
            <a:ext cx="5058801" cy="4551374"/>
          </a:xfrm>
          <a:prstGeom prst="rect">
            <a:avLst/>
          </a:prstGeom>
          <a:noFill/>
        </p:spPr>
        <p:txBody>
          <a:bodyPr wrap="square" rtlCol="0">
            <a:spAutoFit/>
          </a:bodyPr>
          <a:lstStyle/>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动态规划：</a:t>
            </a:r>
            <a:r>
              <a:rPr lang="en-US" altLang="zh-CN" sz="2400" dirty="0">
                <a:solidFill>
                  <a:srgbClr val="002060"/>
                </a:solidFill>
                <a:latin typeface="微软雅黑" panose="020B0503020204020204" pitchFamily="34" charset="-122"/>
                <a:ea typeface="微软雅黑" panose="020B0503020204020204" pitchFamily="34" charset="-122"/>
              </a:rPr>
              <a:t>72.82%</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形态学方法：</a:t>
            </a:r>
            <a:r>
              <a:rPr lang="en-US" altLang="zh-CN" sz="2400" dirty="0">
                <a:solidFill>
                  <a:srgbClr val="002060"/>
                </a:solidFill>
                <a:latin typeface="微软雅黑" panose="020B0503020204020204" pitchFamily="34" charset="-122"/>
                <a:ea typeface="微软雅黑" panose="020B0503020204020204" pitchFamily="34" charset="-122"/>
              </a:rPr>
              <a:t>71.66%</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管连通区域唯一性方法：</a:t>
            </a:r>
            <a:r>
              <a:rPr lang="en-US" altLang="zh-CN" sz="2400" dirty="0">
                <a:solidFill>
                  <a:srgbClr val="002060"/>
                </a:solidFill>
                <a:latin typeface="微软雅黑" panose="020B0503020204020204" pitchFamily="34" charset="-122"/>
                <a:ea typeface="微软雅黑" panose="020B0503020204020204" pitchFamily="34" charset="-122"/>
              </a:rPr>
              <a:t>90.12%</a:t>
            </a:r>
          </a:p>
          <a:p>
            <a:pPr marL="285750" indent="-285750">
              <a:lnSpc>
                <a:spcPct val="2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所提出模型：</a:t>
            </a:r>
            <a:r>
              <a:rPr lang="en-US" altLang="zh-CN" sz="2400" b="1" dirty="0">
                <a:solidFill>
                  <a:srgbClr val="FF0000"/>
                </a:solidFill>
                <a:latin typeface="微软雅黑" panose="020B0503020204020204" pitchFamily="34" charset="-122"/>
                <a:ea typeface="微软雅黑" panose="020B0503020204020204" pitchFamily="34" charset="-122"/>
              </a:rPr>
              <a:t>95.82%</a:t>
            </a:r>
          </a:p>
          <a:p>
            <a:pPr marL="285750" indent="-285750">
              <a:lnSpc>
                <a:spcPct val="250000"/>
              </a:lnSpc>
              <a:buFont typeface="Wingdings" panose="05000000000000000000" pitchFamily="2" charset="2"/>
              <a:buChar char="n"/>
            </a:pPr>
            <a:endParaRPr lang="zh-CN" altLang="en-US" sz="2400" dirty="0">
              <a:solidFill>
                <a:srgbClr val="002060"/>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F7BD21AD-C6EA-6BA7-1A1B-67020E569B9F}"/>
              </a:ext>
            </a:extLst>
          </p:cNvPr>
          <p:cNvSpPr txBox="1"/>
          <p:nvPr/>
        </p:nvSpPr>
        <p:spPr>
          <a:xfrm>
            <a:off x="1290396" y="1568139"/>
            <a:ext cx="1569660" cy="461665"/>
          </a:xfrm>
          <a:prstGeom prst="rect">
            <a:avLst/>
          </a:prstGeom>
          <a:noFill/>
        </p:spPr>
        <p:txBody>
          <a:bodyPr wrap="none" rtlCol="0">
            <a:spAutoFit/>
          </a:bodyPr>
          <a:lstStyle/>
          <a:p>
            <a:pPr marL="457200" indent="-457200">
              <a:buFont typeface="Wingdings" panose="05000000000000000000" pitchFamily="2" charset="2"/>
              <a:buChar char="n"/>
            </a:pPr>
            <a:r>
              <a:rPr lang="zh-CN" altLang="en-US" sz="2400" b="1" dirty="0">
                <a:solidFill>
                  <a:srgbClr val="002060"/>
                </a:solidFill>
                <a:latin typeface="微软雅黑" panose="020B0503020204020204" pitchFamily="34" charset="-122"/>
                <a:ea typeface="微软雅黑" panose="020B0503020204020204" pitchFamily="34" charset="-122"/>
              </a:rPr>
              <a:t>交并比</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436A060-728B-3B39-33EE-166295514E3C}"/>
                  </a:ext>
                </a:extLst>
              </p:cNvPr>
              <p:cNvSpPr txBox="1"/>
              <p:nvPr/>
            </p:nvSpPr>
            <p:spPr>
              <a:xfrm>
                <a:off x="8385835" y="1173864"/>
                <a:ext cx="4103289" cy="8559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CN" sz="2400">
                          <a:latin typeface="Cambria Math" panose="02040503050406030204" pitchFamily="18" charset="0"/>
                          <a:cs typeface="Times New Roman" panose="02020603050405020304" pitchFamily="18" charset="0"/>
                        </a:rPr>
                        <m:t>JS</m:t>
                      </m:r>
                      <m:r>
                        <a:rPr lang="en-US" altLang="zh-CN" sz="2400" i="1">
                          <a:latin typeface="Cambria Math" panose="02040503050406030204" pitchFamily="18" charset="0"/>
                          <a:cs typeface="Times New Roman" panose="02020603050405020304" pitchFamily="18" charset="0"/>
                        </a:rPr>
                        <m:t>=</m:t>
                      </m:r>
                      <m:f>
                        <m:fPr>
                          <m:ctrlPr>
                            <a:rPr lang="zh-CN" altLang="zh-CN" sz="2400" i="1">
                              <a:latin typeface="Cambria Math" panose="02040503050406030204" pitchFamily="18" charset="0"/>
                              <a:ea typeface="Cambria Math" panose="02040503050406030204" pitchFamily="18" charset="0"/>
                            </a:rPr>
                          </m:ctrlPr>
                        </m:fPr>
                        <m:num>
                          <m:d>
                            <m:dPr>
                              <m:begChr m:val="|"/>
                              <m:endChr m:val="|"/>
                              <m:ctrlPr>
                                <a:rPr lang="zh-CN"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cs typeface="Times New Roman" panose="02020603050405020304" pitchFamily="18" charset="0"/>
                                </a:rPr>
                                <m:t>𝐴</m:t>
                              </m:r>
                              <m:r>
                                <a:rPr lang="zh-CN" altLang="zh-CN" sz="2400">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𝐵</m:t>
                              </m:r>
                            </m:e>
                          </m:d>
                        </m:num>
                        <m:den>
                          <m:d>
                            <m:dPr>
                              <m:begChr m:val="|"/>
                              <m:endChr m:val="|"/>
                              <m:ctrlPr>
                                <a:rPr lang="zh-CN"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cs typeface="Times New Roman" panose="02020603050405020304" pitchFamily="18" charset="0"/>
                                </a:rPr>
                                <m:t>𝐴</m:t>
                              </m:r>
                              <m:r>
                                <a:rPr lang="zh-CN" altLang="zh-CN" sz="2400">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𝐵</m:t>
                              </m:r>
                            </m:e>
                          </m:d>
                        </m:den>
                      </m:f>
                    </m:oMath>
                  </m:oMathPara>
                </a14:m>
                <a:endParaRPr lang="zh-CN" altLang="en-US" sz="3200" dirty="0"/>
              </a:p>
            </p:txBody>
          </p:sp>
        </mc:Choice>
        <mc:Fallback xmlns="">
          <p:sp>
            <p:nvSpPr>
              <p:cNvPr id="3" name="文本框 2">
                <a:extLst>
                  <a:ext uri="{FF2B5EF4-FFF2-40B4-BE49-F238E27FC236}">
                    <a16:creationId xmlns:a16="http://schemas.microsoft.com/office/drawing/2014/main" id="{F436A060-728B-3B39-33EE-166295514E3C}"/>
                  </a:ext>
                </a:extLst>
              </p:cNvPr>
              <p:cNvSpPr txBox="1">
                <a:spLocks noRot="1" noChangeAspect="1" noMove="1" noResize="1" noEditPoints="1" noAdjustHandles="1" noChangeArrowheads="1" noChangeShapeType="1" noTextEdit="1"/>
              </p:cNvSpPr>
              <p:nvPr/>
            </p:nvSpPr>
            <p:spPr>
              <a:xfrm>
                <a:off x="8385835" y="1173864"/>
                <a:ext cx="4103289" cy="855940"/>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69525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ECDC2-D808-E3D8-2143-8AD1043DBFA3}"/>
            </a:ext>
          </a:extLst>
        </p:cNvPr>
        <p:cNvGrpSpPr/>
        <p:nvPr/>
      </p:nvGrpSpPr>
      <p:grpSpPr>
        <a:xfrm>
          <a:off x="0" y="0"/>
          <a:ext cx="0" cy="0"/>
          <a:chOff x="0" y="0"/>
          <a:chExt cx="0" cy="0"/>
        </a:xfrm>
      </p:grpSpPr>
      <p:sp>
        <p:nvSpPr>
          <p:cNvPr id="5" name="文本框 4">
            <a:extLst>
              <a:ext uri="{FF2B5EF4-FFF2-40B4-BE49-F238E27FC236}">
                <a16:creationId xmlns:a16="http://schemas.microsoft.com/office/drawing/2014/main" id="{B2A244F2-5F3C-9D6A-AE84-645547137763}"/>
              </a:ext>
            </a:extLst>
          </p:cNvPr>
          <p:cNvSpPr txBox="1"/>
          <p:nvPr/>
        </p:nvSpPr>
        <p:spPr>
          <a:xfrm>
            <a:off x="2178101" y="723002"/>
            <a:ext cx="7835799" cy="461665"/>
          </a:xfrm>
          <a:prstGeom prst="rect">
            <a:avLst/>
          </a:prstGeom>
          <a:noFill/>
        </p:spPr>
        <p:txBody>
          <a:bodyPr wrap="none"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使用</a:t>
            </a:r>
            <a:r>
              <a:rPr lang="en-US" altLang="zh-CN" sz="2400" b="1" dirty="0">
                <a:solidFill>
                  <a:srgbClr val="002060"/>
                </a:solidFill>
                <a:latin typeface="微软雅黑" panose="020B0503020204020204" pitchFamily="34" charset="-122"/>
                <a:ea typeface="微软雅黑" panose="020B0503020204020204" pitchFamily="34" charset="-122"/>
              </a:rPr>
              <a:t>ZFY</a:t>
            </a:r>
            <a:r>
              <a:rPr lang="zh-CN" altLang="en-US" sz="2400" b="1" dirty="0">
                <a:solidFill>
                  <a:srgbClr val="002060"/>
                </a:solidFill>
                <a:latin typeface="微软雅黑" panose="020B0503020204020204" pitchFamily="34" charset="-122"/>
                <a:ea typeface="微软雅黑" panose="020B0503020204020204" pitchFamily="34" charset="-122"/>
              </a:rPr>
              <a:t>学长的结果作为训练集的标签分割并不是很理想</a:t>
            </a:r>
          </a:p>
        </p:txBody>
      </p:sp>
      <p:pic>
        <p:nvPicPr>
          <p:cNvPr id="8" name="图片 7" descr="图片包含 话筒, 轮子, 游戏机, 锣&#10;&#10;描述已自动生成">
            <a:extLst>
              <a:ext uri="{FF2B5EF4-FFF2-40B4-BE49-F238E27FC236}">
                <a16:creationId xmlns:a16="http://schemas.microsoft.com/office/drawing/2014/main" id="{932D8FD4-E7E3-34FC-43CA-787264EA79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8114" y="1380275"/>
            <a:ext cx="2156895" cy="2156895"/>
          </a:xfrm>
          <a:prstGeom prst="rect">
            <a:avLst/>
          </a:prstGeom>
        </p:spPr>
      </p:pic>
      <p:sp>
        <p:nvSpPr>
          <p:cNvPr id="11" name="文本框 10">
            <a:extLst>
              <a:ext uri="{FF2B5EF4-FFF2-40B4-BE49-F238E27FC236}">
                <a16:creationId xmlns:a16="http://schemas.microsoft.com/office/drawing/2014/main" id="{EA3F02B1-695E-B166-843C-AADB6273FB84}"/>
              </a:ext>
            </a:extLst>
          </p:cNvPr>
          <p:cNvSpPr txBox="1"/>
          <p:nvPr/>
        </p:nvSpPr>
        <p:spPr>
          <a:xfrm>
            <a:off x="414718" y="2377079"/>
            <a:ext cx="1674412"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img000000</a:t>
            </a:r>
            <a:endParaRPr lang="zh-CN" altLang="en-US" sz="2000"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1A054D74-5096-F7CC-F683-85A18E7FB607}"/>
              </a:ext>
            </a:extLst>
          </p:cNvPr>
          <p:cNvSpPr txBox="1"/>
          <p:nvPr/>
        </p:nvSpPr>
        <p:spPr>
          <a:xfrm>
            <a:off x="2704249" y="3797444"/>
            <a:ext cx="1674412"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原始图像</a:t>
            </a:r>
          </a:p>
        </p:txBody>
      </p:sp>
      <p:pic>
        <p:nvPicPr>
          <p:cNvPr id="19" name="图片 18" descr="图片包含 游戏机, 灯光&#10;&#10;描述已自动生成">
            <a:extLst>
              <a:ext uri="{FF2B5EF4-FFF2-40B4-BE49-F238E27FC236}">
                <a16:creationId xmlns:a16="http://schemas.microsoft.com/office/drawing/2014/main" id="{DD621342-9A59-AB02-0E61-8A0BBF52BB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4939" y="1380274"/>
            <a:ext cx="2156895" cy="2156895"/>
          </a:xfrm>
          <a:prstGeom prst="rect">
            <a:avLst/>
          </a:prstGeom>
        </p:spPr>
      </p:pic>
      <p:sp>
        <p:nvSpPr>
          <p:cNvPr id="22" name="文本框 21">
            <a:extLst>
              <a:ext uri="{FF2B5EF4-FFF2-40B4-BE49-F238E27FC236}">
                <a16:creationId xmlns:a16="http://schemas.microsoft.com/office/drawing/2014/main" id="{FBEF5BBA-94BB-62D5-2160-9BF41AA467AB}"/>
              </a:ext>
            </a:extLst>
          </p:cNvPr>
          <p:cNvSpPr txBox="1"/>
          <p:nvPr/>
        </p:nvSpPr>
        <p:spPr>
          <a:xfrm>
            <a:off x="6256180" y="3797444"/>
            <a:ext cx="1674412"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ZFY</a:t>
            </a:r>
            <a:r>
              <a:rPr lang="zh-CN" altLang="en-US" sz="2000" dirty="0">
                <a:latin typeface="微软雅黑" panose="020B0503020204020204" pitchFamily="34" charset="-122"/>
                <a:ea typeface="微软雅黑" panose="020B0503020204020204" pitchFamily="34" charset="-122"/>
              </a:rPr>
              <a:t>结果</a:t>
            </a:r>
          </a:p>
        </p:txBody>
      </p:sp>
      <p:cxnSp>
        <p:nvCxnSpPr>
          <p:cNvPr id="24" name="直接箭头连接符 23">
            <a:extLst>
              <a:ext uri="{FF2B5EF4-FFF2-40B4-BE49-F238E27FC236}">
                <a16:creationId xmlns:a16="http://schemas.microsoft.com/office/drawing/2014/main" id="{DB6930CA-4A52-D60D-F52F-B42C05F0042B}"/>
              </a:ext>
            </a:extLst>
          </p:cNvPr>
          <p:cNvCxnSpPr>
            <a:cxnSpLocks/>
            <a:stCxn id="26" idx="1"/>
          </p:cNvCxnSpPr>
          <p:nvPr/>
        </p:nvCxnSpPr>
        <p:spPr>
          <a:xfrm flipH="1">
            <a:off x="7150740" y="2624788"/>
            <a:ext cx="1177536" cy="0"/>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F37CC1C1-A944-FF39-17C5-8B5E7B7C22F1}"/>
              </a:ext>
            </a:extLst>
          </p:cNvPr>
          <p:cNvSpPr txBox="1"/>
          <p:nvPr/>
        </p:nvSpPr>
        <p:spPr>
          <a:xfrm>
            <a:off x="8328276" y="2209289"/>
            <a:ext cx="1153488" cy="830997"/>
          </a:xfrm>
          <a:prstGeom prst="rect">
            <a:avLst/>
          </a:prstGeom>
          <a:noFill/>
        </p:spPr>
        <p:txBody>
          <a:bodyPr wrap="square" rtlCol="0">
            <a:spAutoFit/>
          </a:bodyPr>
          <a:lstStyle/>
          <a:p>
            <a:pPr algn="ctr"/>
            <a:r>
              <a:rPr lang="zh-CN" altLang="en-US" sz="2400" dirty="0">
                <a:solidFill>
                  <a:srgbClr val="FF0000"/>
                </a:solidFill>
                <a:latin typeface="微软雅黑" panose="020B0503020204020204" pitchFamily="34" charset="-122"/>
                <a:ea typeface="微软雅黑" panose="020B0503020204020204" pitchFamily="34" charset="-122"/>
              </a:rPr>
              <a:t>出现了</a:t>
            </a:r>
            <a:endParaRPr lang="en-US" altLang="zh-CN" sz="2400" dirty="0">
              <a:solidFill>
                <a:srgbClr val="FF0000"/>
              </a:solidFill>
              <a:latin typeface="微软雅黑" panose="020B0503020204020204" pitchFamily="34" charset="-122"/>
              <a:ea typeface="微软雅黑" panose="020B0503020204020204" pitchFamily="34" charset="-122"/>
            </a:endParaRPr>
          </a:p>
          <a:p>
            <a:pPr algn="ctr"/>
            <a:r>
              <a:rPr lang="zh-CN" altLang="en-US" sz="2400" dirty="0">
                <a:solidFill>
                  <a:srgbClr val="FF0000"/>
                </a:solidFill>
                <a:latin typeface="微软雅黑" panose="020B0503020204020204" pitchFamily="34" charset="-122"/>
                <a:ea typeface="微软雅黑" panose="020B0503020204020204" pitchFamily="34" charset="-122"/>
              </a:rPr>
              <a:t>断层</a:t>
            </a:r>
          </a:p>
        </p:txBody>
      </p:sp>
      <p:pic>
        <p:nvPicPr>
          <p:cNvPr id="28" name="图片 27" descr="图标&#10;&#10;描述已自动生成">
            <a:extLst>
              <a:ext uri="{FF2B5EF4-FFF2-40B4-BE49-F238E27FC236}">
                <a16:creationId xmlns:a16="http://schemas.microsoft.com/office/drawing/2014/main" id="{CD22A143-329B-DB2B-D5C1-399A0ECF1C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50157" y="1380274"/>
            <a:ext cx="2156895" cy="2156895"/>
          </a:xfrm>
          <a:prstGeom prst="rect">
            <a:avLst/>
          </a:prstGeom>
        </p:spPr>
      </p:pic>
      <p:cxnSp>
        <p:nvCxnSpPr>
          <p:cNvPr id="30" name="直接箭头连接符 29">
            <a:extLst>
              <a:ext uri="{FF2B5EF4-FFF2-40B4-BE49-F238E27FC236}">
                <a16:creationId xmlns:a16="http://schemas.microsoft.com/office/drawing/2014/main" id="{8AB9CDEC-E640-58A4-3F01-7FF992DBA6F5}"/>
              </a:ext>
            </a:extLst>
          </p:cNvPr>
          <p:cNvCxnSpPr>
            <a:cxnSpLocks/>
            <a:stCxn id="26" idx="3"/>
          </p:cNvCxnSpPr>
          <p:nvPr/>
        </p:nvCxnSpPr>
        <p:spPr>
          <a:xfrm>
            <a:off x="9481764" y="2624788"/>
            <a:ext cx="1385781" cy="210510"/>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3" name="文本框 32">
            <a:extLst>
              <a:ext uri="{FF2B5EF4-FFF2-40B4-BE49-F238E27FC236}">
                <a16:creationId xmlns:a16="http://schemas.microsoft.com/office/drawing/2014/main" id="{34F52E48-899D-1F52-B709-4F9EBD5EC838}"/>
              </a:ext>
            </a:extLst>
          </p:cNvPr>
          <p:cNvSpPr txBox="1"/>
          <p:nvPr/>
        </p:nvSpPr>
        <p:spPr>
          <a:xfrm>
            <a:off x="10091398" y="3742270"/>
            <a:ext cx="1674412"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img000023</a:t>
            </a:r>
            <a:endParaRPr lang="zh-CN" altLang="en-US" sz="2000" dirty="0">
              <a:latin typeface="微软雅黑" panose="020B0503020204020204" pitchFamily="34" charset="-122"/>
              <a:ea typeface="微软雅黑" panose="020B0503020204020204" pitchFamily="34" charset="-122"/>
            </a:endParaRPr>
          </a:p>
        </p:txBody>
      </p:sp>
      <p:pic>
        <p:nvPicPr>
          <p:cNvPr id="35" name="图片 34" descr="卡通人物&#10;&#10;中度可信度描述已自动生成">
            <a:extLst>
              <a:ext uri="{FF2B5EF4-FFF2-40B4-BE49-F238E27FC236}">
                <a16:creationId xmlns:a16="http://schemas.microsoft.com/office/drawing/2014/main" id="{44490668-64B5-0346-3BE6-D8443ED421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6772" y="4626874"/>
            <a:ext cx="3541889" cy="1729438"/>
          </a:xfrm>
          <a:prstGeom prst="rect">
            <a:avLst/>
          </a:prstGeom>
          <a:ln w="38100">
            <a:solidFill>
              <a:srgbClr val="0070C0"/>
            </a:solidFill>
          </a:ln>
        </p:spPr>
      </p:pic>
      <p:sp>
        <p:nvSpPr>
          <p:cNvPr id="36" name="文本框 35">
            <a:extLst>
              <a:ext uri="{FF2B5EF4-FFF2-40B4-BE49-F238E27FC236}">
                <a16:creationId xmlns:a16="http://schemas.microsoft.com/office/drawing/2014/main" id="{8A77828F-9FA1-BA22-4F13-D4845FEA52F5}"/>
              </a:ext>
            </a:extLst>
          </p:cNvPr>
          <p:cNvSpPr txBox="1"/>
          <p:nvPr/>
        </p:nvSpPr>
        <p:spPr>
          <a:xfrm>
            <a:off x="4705009" y="4877560"/>
            <a:ext cx="5715204" cy="1200329"/>
          </a:xfrm>
          <a:prstGeom prst="rect">
            <a:avLst/>
          </a:prstGeom>
          <a:noFill/>
        </p:spPr>
        <p:txBody>
          <a:bodyPr wrap="square"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原因：</a:t>
            </a:r>
            <a:endParaRPr lang="en-US" altLang="zh-CN" sz="2400" b="1" dirty="0">
              <a:solidFill>
                <a:srgbClr val="002060"/>
              </a:solidFill>
              <a:latin typeface="微软雅黑" panose="020B0503020204020204" pitchFamily="34" charset="-122"/>
              <a:ea typeface="微软雅黑" panose="020B0503020204020204" pitchFamily="34" charset="-122"/>
            </a:endParaRPr>
          </a:p>
          <a:p>
            <a:r>
              <a:rPr lang="zh-CN" altLang="en-US" sz="2400" b="1" dirty="0">
                <a:solidFill>
                  <a:srgbClr val="002060"/>
                </a:solidFill>
                <a:latin typeface="微软雅黑" panose="020B0503020204020204" pitchFamily="34" charset="-122"/>
                <a:ea typeface="微软雅黑" panose="020B0503020204020204" pitchFamily="34" charset="-122"/>
              </a:rPr>
              <a:t>在进行坐标变换时，未考虑首尾的连续性</a:t>
            </a:r>
            <a:endParaRPr lang="en-US" altLang="zh-CN" sz="2400" b="1" dirty="0">
              <a:solidFill>
                <a:srgbClr val="002060"/>
              </a:solidFill>
              <a:latin typeface="微软雅黑" panose="020B0503020204020204" pitchFamily="34" charset="-122"/>
              <a:ea typeface="微软雅黑" panose="020B0503020204020204" pitchFamily="34" charset="-122"/>
            </a:endParaRPr>
          </a:p>
          <a:p>
            <a:r>
              <a:rPr lang="zh-CN" altLang="en-US" sz="2400" b="1" dirty="0">
                <a:solidFill>
                  <a:srgbClr val="FF0000"/>
                </a:solidFill>
                <a:latin typeface="微软雅黑" panose="020B0503020204020204" pitchFamily="34" charset="-122"/>
                <a:ea typeface="微软雅黑" panose="020B0503020204020204" pitchFamily="34" charset="-122"/>
              </a:rPr>
              <a:t>插值没有做好</a:t>
            </a:r>
          </a:p>
        </p:txBody>
      </p:sp>
      <p:cxnSp>
        <p:nvCxnSpPr>
          <p:cNvPr id="38" name="直接连接符 37">
            <a:extLst>
              <a:ext uri="{FF2B5EF4-FFF2-40B4-BE49-F238E27FC236}">
                <a16:creationId xmlns:a16="http://schemas.microsoft.com/office/drawing/2014/main" id="{8BC67059-DFD8-8E6F-05F8-FDE501880611}"/>
              </a:ext>
            </a:extLst>
          </p:cNvPr>
          <p:cNvCxnSpPr/>
          <p:nvPr/>
        </p:nvCxnSpPr>
        <p:spPr>
          <a:xfrm>
            <a:off x="1164379" y="4626874"/>
            <a:ext cx="0" cy="1729438"/>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255793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DBB4A-D1A9-145F-D359-B9A55F80F20A}"/>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720D004A-686E-C80A-E172-890B0744E213}"/>
              </a:ext>
            </a:extLst>
          </p:cNvPr>
          <p:cNvSpPr txBox="1"/>
          <p:nvPr/>
        </p:nvSpPr>
        <p:spPr>
          <a:xfrm>
            <a:off x="336144" y="837777"/>
            <a:ext cx="1620957"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定量评估</a:t>
            </a:r>
            <a:endParaRPr lang="en-US" altLang="zh-CN" sz="2800" b="1" dirty="0">
              <a:solidFill>
                <a:srgbClr val="002060"/>
              </a:solidFill>
              <a:latin typeface="微软雅黑" panose="020B0503020204020204" pitchFamily="34" charset="-122"/>
              <a:ea typeface="微软雅黑" panose="020B0503020204020204" pitchFamily="34" charset="-122"/>
            </a:endParaRPr>
          </a:p>
        </p:txBody>
      </p:sp>
      <p:graphicFrame>
        <p:nvGraphicFramePr>
          <p:cNvPr id="4" name="表格 3">
            <a:extLst>
              <a:ext uri="{FF2B5EF4-FFF2-40B4-BE49-F238E27FC236}">
                <a16:creationId xmlns:a16="http://schemas.microsoft.com/office/drawing/2014/main" id="{56681AFC-D013-7E4B-BD9A-19DB23C7C00D}"/>
              </a:ext>
            </a:extLst>
          </p:cNvPr>
          <p:cNvGraphicFramePr>
            <a:graphicFrameLocks noGrp="1"/>
          </p:cNvGraphicFramePr>
          <p:nvPr>
            <p:extLst>
              <p:ext uri="{D42A27DB-BD31-4B8C-83A1-F6EECF244321}">
                <p14:modId xmlns:p14="http://schemas.microsoft.com/office/powerpoint/2010/main" val="946067367"/>
              </p:ext>
            </p:extLst>
          </p:nvPr>
        </p:nvGraphicFramePr>
        <p:xfrm>
          <a:off x="2534668" y="1778965"/>
          <a:ext cx="9137466" cy="2225040"/>
        </p:xfrm>
        <a:graphic>
          <a:graphicData uri="http://schemas.openxmlformats.org/drawingml/2006/table">
            <a:tbl>
              <a:tblPr firstRow="1" bandRow="1">
                <a:tableStyleId>{2D5ABB26-0587-4C30-8999-92F81FD0307C}</a:tableStyleId>
              </a:tblPr>
              <a:tblGrid>
                <a:gridCol w="2844000">
                  <a:extLst>
                    <a:ext uri="{9D8B030D-6E8A-4147-A177-3AD203B41FA5}">
                      <a16:colId xmlns:a16="http://schemas.microsoft.com/office/drawing/2014/main" val="385298961"/>
                    </a:ext>
                  </a:extLst>
                </a:gridCol>
                <a:gridCol w="2097822">
                  <a:extLst>
                    <a:ext uri="{9D8B030D-6E8A-4147-A177-3AD203B41FA5}">
                      <a16:colId xmlns:a16="http://schemas.microsoft.com/office/drawing/2014/main" val="1181045324"/>
                    </a:ext>
                  </a:extLst>
                </a:gridCol>
                <a:gridCol w="2097822">
                  <a:extLst>
                    <a:ext uri="{9D8B030D-6E8A-4147-A177-3AD203B41FA5}">
                      <a16:colId xmlns:a16="http://schemas.microsoft.com/office/drawing/2014/main" val="3816723649"/>
                    </a:ext>
                  </a:extLst>
                </a:gridCol>
                <a:gridCol w="2097822">
                  <a:extLst>
                    <a:ext uri="{9D8B030D-6E8A-4147-A177-3AD203B41FA5}">
                      <a16:colId xmlns:a16="http://schemas.microsoft.com/office/drawing/2014/main" val="3202403156"/>
                    </a:ext>
                  </a:extLst>
                </a:gridCol>
              </a:tblGrid>
              <a:tr h="370840">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latin typeface="微软雅黑" panose="020B0503020204020204" pitchFamily="34" charset="-122"/>
                          <a:ea typeface="微软雅黑" panose="020B0503020204020204" pitchFamily="34" charset="-122"/>
                        </a:rPr>
                        <a:t>DICE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latin typeface="微软雅黑" panose="020B0503020204020204" pitchFamily="34" charset="-122"/>
                          <a:ea typeface="微软雅黑" panose="020B0503020204020204" pitchFamily="34" charset="-122"/>
                        </a:rPr>
                        <a:t>ACC (%)</a:t>
                      </a:r>
                      <a:endParaRPr lang="zh-CN" altLang="en-US" dirty="0">
                        <a:latin typeface="微软雅黑" panose="020B0503020204020204" pitchFamily="34" charset="-122"/>
                        <a:ea typeface="微软雅黑" panose="020B0503020204020204" pitchFamily="34" charset="-122"/>
                      </a:endParaRP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latin typeface="微软雅黑" panose="020B0503020204020204" pitchFamily="34" charset="-122"/>
                          <a:ea typeface="微软雅黑" panose="020B0503020204020204" pitchFamily="34" charset="-122"/>
                        </a:rPr>
                        <a:t>JS (%)</a:t>
                      </a:r>
                      <a:endParaRPr lang="zh-CN" altLang="en-US" dirty="0">
                        <a:latin typeface="微软雅黑" panose="020B0503020204020204" pitchFamily="34" charset="-122"/>
                        <a:ea typeface="微软雅黑" panose="020B0503020204020204" pitchFamily="34" charset="-122"/>
                      </a:endParaRP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8653307"/>
                  </a:ext>
                </a:extLst>
              </a:tr>
              <a:tr h="370840">
                <a:tc>
                  <a:txBody>
                    <a:bodyPr/>
                    <a:lstStyle/>
                    <a:p>
                      <a:pPr algn="ctr"/>
                      <a:r>
                        <a:rPr lang="zh-CN" altLang="en-US" dirty="0">
                          <a:latin typeface="微软雅黑" panose="020B0503020204020204" pitchFamily="34" charset="-122"/>
                          <a:ea typeface="微软雅黑" panose="020B0503020204020204" pitchFamily="34" charset="-122"/>
                        </a:rPr>
                        <a:t>动态规划</a:t>
                      </a: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latin typeface="微软雅黑" panose="020B0503020204020204" pitchFamily="34" charset="-122"/>
                          <a:ea typeface="微软雅黑" panose="020B0503020204020204" pitchFamily="34" charset="-122"/>
                        </a:rPr>
                        <a:t>88.89</a:t>
                      </a:r>
                      <a:endParaRPr lang="zh-CN" altLang="en-US"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latin typeface="微软雅黑" panose="020B0503020204020204" pitchFamily="34" charset="-122"/>
                          <a:ea typeface="微软雅黑" panose="020B0503020204020204" pitchFamily="34" charset="-122"/>
                        </a:rPr>
                        <a:t>95.58</a:t>
                      </a:r>
                      <a:endParaRPr lang="zh-CN" altLang="en-US"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latin typeface="微软雅黑" panose="020B0503020204020204" pitchFamily="34" charset="-122"/>
                          <a:ea typeface="微软雅黑" panose="020B0503020204020204" pitchFamily="34" charset="-122"/>
                        </a:rPr>
                        <a:t>81.88</a:t>
                      </a:r>
                      <a:endParaRPr lang="zh-CN" altLang="en-US"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80433767"/>
                  </a:ext>
                </a:extLst>
              </a:tr>
              <a:tr h="370840">
                <a:tc>
                  <a:txBody>
                    <a:bodyPr/>
                    <a:lstStyle/>
                    <a:p>
                      <a:pPr algn="ctr"/>
                      <a:r>
                        <a:rPr lang="zh-CN" altLang="en-US" dirty="0">
                          <a:latin typeface="微软雅黑" panose="020B0503020204020204" pitchFamily="34" charset="-122"/>
                          <a:ea typeface="微软雅黑" panose="020B0503020204020204" pitchFamily="34" charset="-122"/>
                        </a:rPr>
                        <a:t>形态学方法</a:t>
                      </a:r>
                    </a:p>
                  </a:txBody>
                  <a:tcPr anchor="ctr"/>
                </a:tc>
                <a:tc>
                  <a:txBody>
                    <a:bodyPr/>
                    <a:lstStyle/>
                    <a:p>
                      <a:pPr algn="ctr"/>
                      <a:r>
                        <a:rPr lang="en-US" altLang="zh-CN" dirty="0">
                          <a:latin typeface="微软雅黑" panose="020B0503020204020204" pitchFamily="34" charset="-122"/>
                          <a:ea typeface="微软雅黑" panose="020B0503020204020204" pitchFamily="34" charset="-122"/>
                        </a:rPr>
                        <a:t>87.58</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96.07</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80.83</a:t>
                      </a: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606994664"/>
                  </a:ext>
                </a:extLst>
              </a:tr>
              <a:tr h="370840">
                <a:tc>
                  <a:txBody>
                    <a:bodyPr/>
                    <a:lstStyle/>
                    <a:p>
                      <a:pPr algn="ctr"/>
                      <a:r>
                        <a:rPr lang="zh-CN" altLang="en-US" dirty="0">
                          <a:latin typeface="微软雅黑" panose="020B0503020204020204" pitchFamily="34" charset="-122"/>
                          <a:ea typeface="微软雅黑" panose="020B0503020204020204" pitchFamily="34" charset="-122"/>
                        </a:rPr>
                        <a:t>管连通区域唯一性方法</a:t>
                      </a:r>
                    </a:p>
                  </a:txBody>
                  <a:tcPr anchor="ctr"/>
                </a:tc>
                <a:tc>
                  <a:txBody>
                    <a:bodyPr/>
                    <a:lstStyle/>
                    <a:p>
                      <a:pPr algn="ctr"/>
                      <a:r>
                        <a:rPr lang="en-US" altLang="zh-CN" dirty="0">
                          <a:latin typeface="微软雅黑" panose="020B0503020204020204" pitchFamily="34" charset="-122"/>
                          <a:ea typeface="微软雅黑" panose="020B0503020204020204" pitchFamily="34" charset="-122"/>
                        </a:rPr>
                        <a:t>95.13</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98.04</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91.72</a:t>
                      </a: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123647336"/>
                  </a:ext>
                </a:extLst>
              </a:tr>
              <a:tr h="370840">
                <a:tc>
                  <a:txBody>
                    <a:bodyPr/>
                    <a:lstStyle/>
                    <a:p>
                      <a:pPr algn="ctr"/>
                      <a:r>
                        <a:rPr lang="zh-CN" altLang="en-US" sz="1800" b="1" dirty="0">
                          <a:solidFill>
                            <a:srgbClr val="002060"/>
                          </a:solidFill>
                          <a:latin typeface="微软雅黑" panose="020B0503020204020204" pitchFamily="34" charset="-122"/>
                          <a:ea typeface="微软雅黑" panose="020B0503020204020204" pitchFamily="34" charset="-122"/>
                        </a:rPr>
                        <a:t>所提出模型</a:t>
                      </a:r>
                      <a:endParaRPr lang="zh-CN" altLang="en-US" b="1" dirty="0">
                        <a:latin typeface="微软雅黑" panose="020B0503020204020204" pitchFamily="34" charset="-122"/>
                        <a:ea typeface="微软雅黑" panose="020B0503020204020204" pitchFamily="34" charset="-122"/>
                      </a:endParaRPr>
                    </a:p>
                  </a:txBody>
                  <a:tcPr anchor="ctr">
                    <a:lnB w="6350" cap="flat" cmpd="sng" algn="ctr">
                      <a:solidFill>
                        <a:schemeClr val="tx1"/>
                      </a:solidFill>
                      <a:prstDash val="solid"/>
                      <a:round/>
                      <a:headEnd type="none" w="med" len="med"/>
                      <a:tailEnd type="none" w="med" len="med"/>
                    </a:lnB>
                  </a:tcPr>
                </a:tc>
                <a:tc>
                  <a:txBody>
                    <a:bodyPr/>
                    <a:lstStyle/>
                    <a:p>
                      <a:pPr algn="ctr"/>
                      <a:r>
                        <a:rPr lang="en-US" altLang="zh-CN" dirty="0">
                          <a:solidFill>
                            <a:srgbClr val="002060"/>
                          </a:solidFill>
                          <a:latin typeface="微软雅黑" panose="020B0503020204020204" pitchFamily="34" charset="-122"/>
                          <a:ea typeface="微软雅黑" panose="020B0503020204020204" pitchFamily="34" charset="-122"/>
                        </a:rPr>
                        <a:t>98.91</a:t>
                      </a:r>
                      <a:endParaRPr lang="zh-CN" altLang="en-US" dirty="0">
                        <a:solidFill>
                          <a:srgbClr val="002060"/>
                        </a:solidFill>
                        <a:latin typeface="微软雅黑" panose="020B0503020204020204" pitchFamily="34" charset="-122"/>
                        <a:ea typeface="微软雅黑" panose="020B0503020204020204" pitchFamily="34" charset="-122"/>
                      </a:endParaRPr>
                    </a:p>
                  </a:txBody>
                  <a:tcPr anchor="ctr">
                    <a:lnB w="6350" cap="flat" cmpd="sng" algn="ctr">
                      <a:solidFill>
                        <a:schemeClr val="tx1"/>
                      </a:solidFill>
                      <a:prstDash val="solid"/>
                      <a:round/>
                      <a:headEnd type="none" w="med" len="med"/>
                      <a:tailEnd type="none" w="med" len="med"/>
                    </a:lnB>
                  </a:tcPr>
                </a:tc>
                <a:tc>
                  <a:txBody>
                    <a:bodyPr/>
                    <a:lstStyle/>
                    <a:p>
                      <a:pPr algn="ctr"/>
                      <a:r>
                        <a:rPr lang="en-US" altLang="zh-CN" dirty="0">
                          <a:solidFill>
                            <a:srgbClr val="002060"/>
                          </a:solidFill>
                          <a:latin typeface="微软雅黑" panose="020B0503020204020204" pitchFamily="34" charset="-122"/>
                          <a:ea typeface="微软雅黑" panose="020B0503020204020204" pitchFamily="34" charset="-122"/>
                        </a:rPr>
                        <a:t>99.72</a:t>
                      </a:r>
                      <a:endParaRPr lang="zh-CN" altLang="en-US" dirty="0">
                        <a:solidFill>
                          <a:srgbClr val="002060"/>
                        </a:solidFill>
                        <a:latin typeface="微软雅黑" panose="020B0503020204020204" pitchFamily="34" charset="-122"/>
                        <a:ea typeface="微软雅黑" panose="020B0503020204020204" pitchFamily="34" charset="-122"/>
                      </a:endParaRPr>
                    </a:p>
                  </a:txBody>
                  <a:tcPr anchor="ctr">
                    <a:lnB w="6350" cap="flat" cmpd="sng" algn="ctr">
                      <a:solidFill>
                        <a:schemeClr val="tx1"/>
                      </a:solidFill>
                      <a:prstDash val="solid"/>
                      <a:round/>
                      <a:headEnd type="none" w="med" len="med"/>
                      <a:tailEnd type="none" w="med" len="med"/>
                    </a:lnB>
                  </a:tcPr>
                </a:tc>
                <a:tc>
                  <a:txBody>
                    <a:bodyPr/>
                    <a:lstStyle/>
                    <a:p>
                      <a:pPr algn="ctr"/>
                      <a:r>
                        <a:rPr lang="en-US" altLang="zh-CN" dirty="0">
                          <a:solidFill>
                            <a:srgbClr val="002060"/>
                          </a:solidFill>
                          <a:latin typeface="微软雅黑" panose="020B0503020204020204" pitchFamily="34" charset="-122"/>
                          <a:ea typeface="微软雅黑" panose="020B0503020204020204" pitchFamily="34" charset="-122"/>
                        </a:rPr>
                        <a:t>97.81</a:t>
                      </a:r>
                      <a:endParaRPr lang="zh-CN" altLang="en-US" dirty="0">
                        <a:solidFill>
                          <a:srgbClr val="002060"/>
                        </a:solidFill>
                        <a:latin typeface="微软雅黑" panose="020B0503020204020204" pitchFamily="34" charset="-122"/>
                        <a:ea typeface="微软雅黑" panose="020B0503020204020204" pitchFamily="34" charset="-122"/>
                      </a:endParaRPr>
                    </a:p>
                  </a:txBody>
                  <a:tcPr anchor="ctr">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458326"/>
                  </a:ext>
                </a:extLst>
              </a:tr>
              <a:tr h="370840">
                <a:tc>
                  <a:txBody>
                    <a:bodyPr/>
                    <a:lstStyle/>
                    <a:p>
                      <a:pPr algn="ctr"/>
                      <a:r>
                        <a:rPr lang="zh-CN" altLang="en-US" dirty="0">
                          <a:latin typeface="微软雅黑" panose="020B0503020204020204" pitchFamily="34" charset="-122"/>
                          <a:ea typeface="微软雅黑" panose="020B0503020204020204" pitchFamily="34" charset="-122"/>
                        </a:rPr>
                        <a:t>提升</a:t>
                      </a:r>
                    </a:p>
                  </a:txBody>
                  <a:tcPr anchor="ctr">
                    <a:lnT w="63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altLang="zh-CN" b="1" dirty="0">
                          <a:solidFill>
                            <a:srgbClr val="FF0000"/>
                          </a:solidFill>
                          <a:latin typeface="微软雅黑" panose="020B0503020204020204" pitchFamily="34" charset="-122"/>
                          <a:ea typeface="微软雅黑" panose="020B0503020204020204" pitchFamily="34" charset="-122"/>
                        </a:rPr>
                        <a:t>3.78</a:t>
                      </a:r>
                      <a:endParaRPr lang="zh-CN" altLang="en-US" b="1" dirty="0">
                        <a:solidFill>
                          <a:srgbClr val="FF0000"/>
                        </a:solidFill>
                        <a:latin typeface="微软雅黑" panose="020B0503020204020204" pitchFamily="34" charset="-122"/>
                        <a:ea typeface="微软雅黑" panose="020B0503020204020204" pitchFamily="34" charset="-122"/>
                      </a:endParaRPr>
                    </a:p>
                  </a:txBody>
                  <a:tcPr anchor="ctr">
                    <a:lnT w="63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altLang="zh-CN" b="1" dirty="0">
                          <a:solidFill>
                            <a:srgbClr val="FF0000"/>
                          </a:solidFill>
                          <a:latin typeface="微软雅黑" panose="020B0503020204020204" pitchFamily="34" charset="-122"/>
                          <a:ea typeface="微软雅黑" panose="020B0503020204020204" pitchFamily="34" charset="-122"/>
                        </a:rPr>
                        <a:t>1.68</a:t>
                      </a:r>
                      <a:endParaRPr lang="zh-CN" altLang="en-US" b="1" dirty="0">
                        <a:solidFill>
                          <a:srgbClr val="FF0000"/>
                        </a:solidFill>
                        <a:latin typeface="微软雅黑" panose="020B0503020204020204" pitchFamily="34" charset="-122"/>
                        <a:ea typeface="微软雅黑" panose="020B0503020204020204" pitchFamily="34" charset="-122"/>
                      </a:endParaRPr>
                    </a:p>
                  </a:txBody>
                  <a:tcPr anchor="ctr">
                    <a:lnT w="63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altLang="zh-CN" b="1" dirty="0">
                          <a:solidFill>
                            <a:srgbClr val="FF0000"/>
                          </a:solidFill>
                          <a:latin typeface="微软雅黑" panose="020B0503020204020204" pitchFamily="34" charset="-122"/>
                          <a:ea typeface="微软雅黑" panose="020B0503020204020204" pitchFamily="34" charset="-122"/>
                        </a:rPr>
                        <a:t>6.09</a:t>
                      </a:r>
                      <a:endParaRPr lang="zh-CN" altLang="en-US" b="1" dirty="0">
                        <a:solidFill>
                          <a:srgbClr val="FF0000"/>
                        </a:solidFill>
                        <a:latin typeface="微软雅黑" panose="020B0503020204020204" pitchFamily="34" charset="-122"/>
                        <a:ea typeface="微软雅黑" panose="020B0503020204020204" pitchFamily="34" charset="-122"/>
                      </a:endParaRPr>
                    </a:p>
                  </a:txBody>
                  <a:tcPr anchor="ctr">
                    <a:lnT w="63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7862861"/>
                  </a:ext>
                </a:extLst>
              </a:tr>
            </a:tbl>
          </a:graphicData>
        </a:graphic>
      </p:graphicFrame>
      <p:graphicFrame>
        <p:nvGraphicFramePr>
          <p:cNvPr id="5" name="表格 4">
            <a:extLst>
              <a:ext uri="{FF2B5EF4-FFF2-40B4-BE49-F238E27FC236}">
                <a16:creationId xmlns:a16="http://schemas.microsoft.com/office/drawing/2014/main" id="{B6E4106D-C27C-60F2-E314-653D3E610DF8}"/>
              </a:ext>
            </a:extLst>
          </p:cNvPr>
          <p:cNvGraphicFramePr>
            <a:graphicFrameLocks noGrp="1"/>
          </p:cNvGraphicFramePr>
          <p:nvPr>
            <p:extLst>
              <p:ext uri="{D42A27DB-BD31-4B8C-83A1-F6EECF244321}">
                <p14:modId xmlns:p14="http://schemas.microsoft.com/office/powerpoint/2010/main" val="3547154691"/>
              </p:ext>
            </p:extLst>
          </p:nvPr>
        </p:nvGraphicFramePr>
        <p:xfrm>
          <a:off x="2455727" y="4423314"/>
          <a:ext cx="9137466" cy="2225040"/>
        </p:xfrm>
        <a:graphic>
          <a:graphicData uri="http://schemas.openxmlformats.org/drawingml/2006/table">
            <a:tbl>
              <a:tblPr firstRow="1" bandRow="1">
                <a:tableStyleId>{2D5ABB26-0587-4C30-8999-92F81FD0307C}</a:tableStyleId>
              </a:tblPr>
              <a:tblGrid>
                <a:gridCol w="2844000">
                  <a:extLst>
                    <a:ext uri="{9D8B030D-6E8A-4147-A177-3AD203B41FA5}">
                      <a16:colId xmlns:a16="http://schemas.microsoft.com/office/drawing/2014/main" val="385298961"/>
                    </a:ext>
                  </a:extLst>
                </a:gridCol>
                <a:gridCol w="2097822">
                  <a:extLst>
                    <a:ext uri="{9D8B030D-6E8A-4147-A177-3AD203B41FA5}">
                      <a16:colId xmlns:a16="http://schemas.microsoft.com/office/drawing/2014/main" val="1181045324"/>
                    </a:ext>
                  </a:extLst>
                </a:gridCol>
                <a:gridCol w="2097822">
                  <a:extLst>
                    <a:ext uri="{9D8B030D-6E8A-4147-A177-3AD203B41FA5}">
                      <a16:colId xmlns:a16="http://schemas.microsoft.com/office/drawing/2014/main" val="3816723649"/>
                    </a:ext>
                  </a:extLst>
                </a:gridCol>
                <a:gridCol w="2097822">
                  <a:extLst>
                    <a:ext uri="{9D8B030D-6E8A-4147-A177-3AD203B41FA5}">
                      <a16:colId xmlns:a16="http://schemas.microsoft.com/office/drawing/2014/main" val="3202403156"/>
                    </a:ext>
                  </a:extLst>
                </a:gridCol>
              </a:tblGrid>
              <a:tr h="370840">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latin typeface="微软雅黑" panose="020B0503020204020204" pitchFamily="34" charset="-122"/>
                          <a:ea typeface="微软雅黑" panose="020B0503020204020204" pitchFamily="34" charset="-122"/>
                        </a:rPr>
                        <a:t>DICE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latin typeface="微软雅黑" panose="020B0503020204020204" pitchFamily="34" charset="-122"/>
                          <a:ea typeface="微软雅黑" panose="020B0503020204020204" pitchFamily="34" charset="-122"/>
                        </a:rPr>
                        <a:t>ACC (%)</a:t>
                      </a:r>
                      <a:endParaRPr lang="zh-CN" altLang="en-US" dirty="0">
                        <a:latin typeface="微软雅黑" panose="020B0503020204020204" pitchFamily="34" charset="-122"/>
                        <a:ea typeface="微软雅黑" panose="020B0503020204020204" pitchFamily="34" charset="-122"/>
                      </a:endParaRP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latin typeface="微软雅黑" panose="020B0503020204020204" pitchFamily="34" charset="-122"/>
                          <a:ea typeface="微软雅黑" panose="020B0503020204020204" pitchFamily="34" charset="-122"/>
                        </a:rPr>
                        <a:t>JS (%)</a:t>
                      </a:r>
                      <a:endParaRPr lang="zh-CN" altLang="en-US" dirty="0">
                        <a:latin typeface="微软雅黑" panose="020B0503020204020204" pitchFamily="34" charset="-122"/>
                        <a:ea typeface="微软雅黑" panose="020B0503020204020204" pitchFamily="34" charset="-122"/>
                      </a:endParaRP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8653307"/>
                  </a:ext>
                </a:extLst>
              </a:tr>
              <a:tr h="370840">
                <a:tc>
                  <a:txBody>
                    <a:bodyPr/>
                    <a:lstStyle/>
                    <a:p>
                      <a:pPr algn="ctr"/>
                      <a:r>
                        <a:rPr lang="zh-CN" altLang="en-US" dirty="0">
                          <a:latin typeface="微软雅黑" panose="020B0503020204020204" pitchFamily="34" charset="-122"/>
                          <a:ea typeface="微软雅黑" panose="020B0503020204020204" pitchFamily="34" charset="-122"/>
                        </a:rPr>
                        <a:t>动态规划</a:t>
                      </a: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latin typeface="微软雅黑" panose="020B0503020204020204" pitchFamily="34" charset="-122"/>
                          <a:ea typeface="微软雅黑" panose="020B0503020204020204" pitchFamily="34" charset="-122"/>
                        </a:rPr>
                        <a:t>83.47</a:t>
                      </a:r>
                      <a:endParaRPr lang="zh-CN" altLang="en-US"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latin typeface="微软雅黑" panose="020B0503020204020204" pitchFamily="34" charset="-122"/>
                          <a:ea typeface="微软雅黑" panose="020B0503020204020204" pitchFamily="34" charset="-122"/>
                        </a:rPr>
                        <a:t>94.42</a:t>
                      </a:r>
                      <a:endParaRPr lang="zh-CN" altLang="en-US"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latin typeface="微软雅黑" panose="020B0503020204020204" pitchFamily="34" charset="-122"/>
                          <a:ea typeface="微软雅黑" panose="020B0503020204020204" pitchFamily="34" charset="-122"/>
                        </a:rPr>
                        <a:t>72.82</a:t>
                      </a:r>
                      <a:endParaRPr lang="zh-CN" altLang="en-US"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80433767"/>
                  </a:ext>
                </a:extLst>
              </a:tr>
              <a:tr h="370840">
                <a:tc>
                  <a:txBody>
                    <a:bodyPr/>
                    <a:lstStyle/>
                    <a:p>
                      <a:pPr algn="ctr"/>
                      <a:r>
                        <a:rPr lang="zh-CN" altLang="en-US" dirty="0">
                          <a:latin typeface="微软雅黑" panose="020B0503020204020204" pitchFamily="34" charset="-122"/>
                          <a:ea typeface="微软雅黑" panose="020B0503020204020204" pitchFamily="34" charset="-122"/>
                        </a:rPr>
                        <a:t>形态学方法</a:t>
                      </a:r>
                    </a:p>
                  </a:txBody>
                  <a:tcPr anchor="ctr"/>
                </a:tc>
                <a:tc>
                  <a:txBody>
                    <a:bodyPr/>
                    <a:lstStyle/>
                    <a:p>
                      <a:pPr algn="ctr"/>
                      <a:r>
                        <a:rPr lang="en-US" altLang="zh-CN" dirty="0">
                          <a:latin typeface="微软雅黑" panose="020B0503020204020204" pitchFamily="34" charset="-122"/>
                          <a:ea typeface="微软雅黑" panose="020B0503020204020204" pitchFamily="34" charset="-122"/>
                        </a:rPr>
                        <a:t>81.81</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94.37</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71.66</a:t>
                      </a: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606994664"/>
                  </a:ext>
                </a:extLst>
              </a:tr>
              <a:tr h="370840">
                <a:tc>
                  <a:txBody>
                    <a:bodyPr/>
                    <a:lstStyle/>
                    <a:p>
                      <a:pPr algn="ctr"/>
                      <a:r>
                        <a:rPr lang="zh-CN" altLang="en-US" dirty="0">
                          <a:latin typeface="微软雅黑" panose="020B0503020204020204" pitchFamily="34" charset="-122"/>
                          <a:ea typeface="微软雅黑" panose="020B0503020204020204" pitchFamily="34" charset="-122"/>
                        </a:rPr>
                        <a:t>管连通区域唯一性方法</a:t>
                      </a:r>
                    </a:p>
                  </a:txBody>
                  <a:tcPr anchor="ctr"/>
                </a:tc>
                <a:tc>
                  <a:txBody>
                    <a:bodyPr/>
                    <a:lstStyle/>
                    <a:p>
                      <a:pPr algn="ctr"/>
                      <a:r>
                        <a:rPr lang="en-US" altLang="zh-CN" dirty="0">
                          <a:latin typeface="微软雅黑" panose="020B0503020204020204" pitchFamily="34" charset="-122"/>
                          <a:ea typeface="微软雅黑" panose="020B0503020204020204" pitchFamily="34" charset="-122"/>
                        </a:rPr>
                        <a:t>94.57</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98.02</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90.12</a:t>
                      </a: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123647336"/>
                  </a:ext>
                </a:extLst>
              </a:tr>
              <a:tr h="370840">
                <a:tc>
                  <a:txBody>
                    <a:bodyPr/>
                    <a:lstStyle/>
                    <a:p>
                      <a:pPr algn="ctr"/>
                      <a:r>
                        <a:rPr lang="zh-CN" altLang="en-US" sz="1800" b="1" dirty="0">
                          <a:solidFill>
                            <a:srgbClr val="002060"/>
                          </a:solidFill>
                          <a:latin typeface="微软雅黑" panose="020B0503020204020204" pitchFamily="34" charset="-122"/>
                          <a:ea typeface="微软雅黑" panose="020B0503020204020204" pitchFamily="34" charset="-122"/>
                        </a:rPr>
                        <a:t>所提出模型</a:t>
                      </a:r>
                      <a:endParaRPr lang="zh-CN" altLang="en-US" b="1" dirty="0">
                        <a:latin typeface="微软雅黑" panose="020B0503020204020204" pitchFamily="34" charset="-122"/>
                        <a:ea typeface="微软雅黑" panose="020B0503020204020204" pitchFamily="34" charset="-122"/>
                      </a:endParaRPr>
                    </a:p>
                  </a:txBody>
                  <a:tcPr anchor="ctr">
                    <a:lnB w="6350" cap="flat" cmpd="sng" algn="ctr">
                      <a:solidFill>
                        <a:schemeClr val="tx1"/>
                      </a:solidFill>
                      <a:prstDash val="solid"/>
                      <a:round/>
                      <a:headEnd type="none" w="med" len="med"/>
                      <a:tailEnd type="none" w="med" len="med"/>
                    </a:lnB>
                  </a:tcPr>
                </a:tc>
                <a:tc>
                  <a:txBody>
                    <a:bodyPr/>
                    <a:lstStyle/>
                    <a:p>
                      <a:pPr algn="ctr"/>
                      <a:r>
                        <a:rPr lang="en-US" altLang="zh-CN" dirty="0">
                          <a:solidFill>
                            <a:srgbClr val="002060"/>
                          </a:solidFill>
                          <a:latin typeface="微软雅黑" panose="020B0503020204020204" pitchFamily="34" charset="-122"/>
                          <a:ea typeface="微软雅黑" panose="020B0503020204020204" pitchFamily="34" charset="-122"/>
                        </a:rPr>
                        <a:t>97.81</a:t>
                      </a:r>
                      <a:endParaRPr lang="zh-CN" altLang="en-US" dirty="0">
                        <a:solidFill>
                          <a:srgbClr val="002060"/>
                        </a:solidFill>
                        <a:latin typeface="微软雅黑" panose="020B0503020204020204" pitchFamily="34" charset="-122"/>
                        <a:ea typeface="微软雅黑" panose="020B0503020204020204" pitchFamily="34" charset="-122"/>
                      </a:endParaRPr>
                    </a:p>
                  </a:txBody>
                  <a:tcPr anchor="ctr">
                    <a:lnB w="6350" cap="flat" cmpd="sng" algn="ctr">
                      <a:solidFill>
                        <a:schemeClr val="tx1"/>
                      </a:solidFill>
                      <a:prstDash val="solid"/>
                      <a:round/>
                      <a:headEnd type="none" w="med" len="med"/>
                      <a:tailEnd type="none" w="med" len="med"/>
                    </a:lnB>
                  </a:tcPr>
                </a:tc>
                <a:tc>
                  <a:txBody>
                    <a:bodyPr/>
                    <a:lstStyle/>
                    <a:p>
                      <a:pPr algn="ctr"/>
                      <a:r>
                        <a:rPr lang="en-US" altLang="zh-CN" dirty="0">
                          <a:solidFill>
                            <a:srgbClr val="002060"/>
                          </a:solidFill>
                          <a:latin typeface="微软雅黑" panose="020B0503020204020204" pitchFamily="34" charset="-122"/>
                          <a:ea typeface="微软雅黑" panose="020B0503020204020204" pitchFamily="34" charset="-122"/>
                        </a:rPr>
                        <a:t>99.31</a:t>
                      </a:r>
                      <a:endParaRPr lang="zh-CN" altLang="en-US" dirty="0">
                        <a:solidFill>
                          <a:srgbClr val="002060"/>
                        </a:solidFill>
                        <a:latin typeface="微软雅黑" panose="020B0503020204020204" pitchFamily="34" charset="-122"/>
                        <a:ea typeface="微软雅黑" panose="020B0503020204020204" pitchFamily="34" charset="-122"/>
                      </a:endParaRPr>
                    </a:p>
                  </a:txBody>
                  <a:tcPr anchor="ctr">
                    <a:lnB w="6350" cap="flat" cmpd="sng" algn="ctr">
                      <a:solidFill>
                        <a:schemeClr val="tx1"/>
                      </a:solidFill>
                      <a:prstDash val="solid"/>
                      <a:round/>
                      <a:headEnd type="none" w="med" len="med"/>
                      <a:tailEnd type="none" w="med" len="med"/>
                    </a:lnB>
                  </a:tcPr>
                </a:tc>
                <a:tc>
                  <a:txBody>
                    <a:bodyPr/>
                    <a:lstStyle/>
                    <a:p>
                      <a:pPr algn="ctr"/>
                      <a:r>
                        <a:rPr lang="en-US" altLang="zh-CN" dirty="0">
                          <a:solidFill>
                            <a:srgbClr val="002060"/>
                          </a:solidFill>
                          <a:latin typeface="微软雅黑" panose="020B0503020204020204" pitchFamily="34" charset="-122"/>
                          <a:ea typeface="微软雅黑" panose="020B0503020204020204" pitchFamily="34" charset="-122"/>
                        </a:rPr>
                        <a:t>95.82</a:t>
                      </a:r>
                      <a:endParaRPr lang="zh-CN" altLang="en-US" dirty="0">
                        <a:solidFill>
                          <a:srgbClr val="002060"/>
                        </a:solidFill>
                        <a:latin typeface="微软雅黑" panose="020B0503020204020204" pitchFamily="34" charset="-122"/>
                        <a:ea typeface="微软雅黑" panose="020B0503020204020204" pitchFamily="34" charset="-122"/>
                      </a:endParaRPr>
                    </a:p>
                  </a:txBody>
                  <a:tcPr anchor="ctr">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458326"/>
                  </a:ext>
                </a:extLst>
              </a:tr>
              <a:tr h="370840">
                <a:tc>
                  <a:txBody>
                    <a:bodyPr/>
                    <a:lstStyle/>
                    <a:p>
                      <a:pPr algn="ctr"/>
                      <a:r>
                        <a:rPr lang="zh-CN" altLang="en-US" dirty="0">
                          <a:latin typeface="微软雅黑" panose="020B0503020204020204" pitchFamily="34" charset="-122"/>
                          <a:ea typeface="微软雅黑" panose="020B0503020204020204" pitchFamily="34" charset="-122"/>
                        </a:rPr>
                        <a:t>提升</a:t>
                      </a:r>
                    </a:p>
                  </a:txBody>
                  <a:tcPr anchor="ctr">
                    <a:lnT w="63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altLang="zh-CN" b="1" dirty="0">
                          <a:solidFill>
                            <a:srgbClr val="FF0000"/>
                          </a:solidFill>
                          <a:latin typeface="微软雅黑" panose="020B0503020204020204" pitchFamily="34" charset="-122"/>
                          <a:ea typeface="微软雅黑" panose="020B0503020204020204" pitchFamily="34" charset="-122"/>
                        </a:rPr>
                        <a:t>3.24</a:t>
                      </a:r>
                      <a:endParaRPr lang="zh-CN" altLang="en-US" b="1" dirty="0">
                        <a:solidFill>
                          <a:srgbClr val="FF0000"/>
                        </a:solidFill>
                        <a:latin typeface="微软雅黑" panose="020B0503020204020204" pitchFamily="34" charset="-122"/>
                        <a:ea typeface="微软雅黑" panose="020B0503020204020204" pitchFamily="34" charset="-122"/>
                      </a:endParaRPr>
                    </a:p>
                  </a:txBody>
                  <a:tcPr anchor="ctr">
                    <a:lnT w="63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altLang="zh-CN" b="1" dirty="0">
                          <a:solidFill>
                            <a:srgbClr val="FF0000"/>
                          </a:solidFill>
                          <a:latin typeface="微软雅黑" panose="020B0503020204020204" pitchFamily="34" charset="-122"/>
                          <a:ea typeface="微软雅黑" panose="020B0503020204020204" pitchFamily="34" charset="-122"/>
                        </a:rPr>
                        <a:t>1.29</a:t>
                      </a:r>
                      <a:endParaRPr lang="zh-CN" altLang="en-US" b="1" dirty="0">
                        <a:solidFill>
                          <a:srgbClr val="FF0000"/>
                        </a:solidFill>
                        <a:latin typeface="微软雅黑" panose="020B0503020204020204" pitchFamily="34" charset="-122"/>
                        <a:ea typeface="微软雅黑" panose="020B0503020204020204" pitchFamily="34" charset="-122"/>
                      </a:endParaRPr>
                    </a:p>
                  </a:txBody>
                  <a:tcPr anchor="ctr">
                    <a:lnT w="63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altLang="zh-CN" b="1" dirty="0">
                          <a:solidFill>
                            <a:srgbClr val="FF0000"/>
                          </a:solidFill>
                          <a:latin typeface="微软雅黑" panose="020B0503020204020204" pitchFamily="34" charset="-122"/>
                          <a:ea typeface="微软雅黑" panose="020B0503020204020204" pitchFamily="34" charset="-122"/>
                        </a:rPr>
                        <a:t>5.70</a:t>
                      </a:r>
                      <a:endParaRPr lang="zh-CN" altLang="en-US" b="1" dirty="0">
                        <a:solidFill>
                          <a:srgbClr val="FF0000"/>
                        </a:solidFill>
                        <a:latin typeface="微软雅黑" panose="020B0503020204020204" pitchFamily="34" charset="-122"/>
                        <a:ea typeface="微软雅黑" panose="020B0503020204020204" pitchFamily="34" charset="-122"/>
                      </a:endParaRPr>
                    </a:p>
                  </a:txBody>
                  <a:tcPr anchor="ctr">
                    <a:lnT w="63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7862861"/>
                  </a:ext>
                </a:extLst>
              </a:tr>
            </a:tbl>
          </a:graphicData>
        </a:graphic>
      </p:graphicFrame>
      <p:sp>
        <p:nvSpPr>
          <p:cNvPr id="10" name="文本框 9">
            <a:extLst>
              <a:ext uri="{FF2B5EF4-FFF2-40B4-BE49-F238E27FC236}">
                <a16:creationId xmlns:a16="http://schemas.microsoft.com/office/drawing/2014/main" id="{C814B726-CCA0-8D6D-CF6E-F0C84B62DA66}"/>
              </a:ext>
            </a:extLst>
          </p:cNvPr>
          <p:cNvSpPr txBox="1"/>
          <p:nvPr/>
        </p:nvSpPr>
        <p:spPr>
          <a:xfrm>
            <a:off x="447977" y="2475986"/>
            <a:ext cx="1620957" cy="830997"/>
          </a:xfrm>
          <a:prstGeom prst="rect">
            <a:avLst/>
          </a:prstGeom>
          <a:noFill/>
        </p:spPr>
        <p:txBody>
          <a:bodyPr wrap="square">
            <a:spAutoFit/>
          </a:bodyPr>
          <a:lstStyle/>
          <a:p>
            <a:pPr algn="ctr"/>
            <a:r>
              <a:rPr kumimoji="0" lang="zh-CN" altLang="en-US" sz="240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随机选取测试集</a:t>
            </a:r>
            <a:endParaRPr lang="zh-CN" altLang="en-US" sz="2400" dirty="0"/>
          </a:p>
        </p:txBody>
      </p:sp>
      <p:sp>
        <p:nvSpPr>
          <p:cNvPr id="11" name="文本框 10">
            <a:extLst>
              <a:ext uri="{FF2B5EF4-FFF2-40B4-BE49-F238E27FC236}">
                <a16:creationId xmlns:a16="http://schemas.microsoft.com/office/drawing/2014/main" id="{F2F54BBE-D700-4B27-FDE1-0C079A286875}"/>
              </a:ext>
            </a:extLst>
          </p:cNvPr>
          <p:cNvSpPr txBox="1"/>
          <p:nvPr/>
        </p:nvSpPr>
        <p:spPr>
          <a:xfrm>
            <a:off x="380558" y="5189226"/>
            <a:ext cx="1755794" cy="830997"/>
          </a:xfrm>
          <a:prstGeom prst="rect">
            <a:avLst/>
          </a:prstGeom>
          <a:noFill/>
        </p:spPr>
        <p:txBody>
          <a:bodyPr wrap="square">
            <a:spAutoFit/>
          </a:bodyPr>
          <a:lstStyle/>
          <a:p>
            <a:pPr algn="ctr"/>
            <a:r>
              <a:rPr lang="zh-CN" altLang="en-US" sz="2400" dirty="0">
                <a:solidFill>
                  <a:srgbClr val="002060"/>
                </a:solidFill>
                <a:latin typeface="微软雅黑" panose="020B0503020204020204" pitchFamily="34" charset="-122"/>
                <a:ea typeface="微软雅黑" panose="020B0503020204020204" pitchFamily="34" charset="-122"/>
              </a:rPr>
              <a:t>具有挑战性的测试集</a:t>
            </a:r>
            <a:endParaRPr lang="zh-CN" altLang="en-US" sz="2400" dirty="0"/>
          </a:p>
        </p:txBody>
      </p:sp>
    </p:spTree>
    <p:extLst>
      <p:ext uri="{BB962C8B-B14F-4D97-AF65-F5344CB8AC3E}">
        <p14:creationId xmlns:p14="http://schemas.microsoft.com/office/powerpoint/2010/main" val="28513253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1F5E82D-5AD7-E79F-E97A-01821D754E20}"/>
              </a:ext>
            </a:extLst>
          </p:cNvPr>
          <p:cNvSpPr txBox="1"/>
          <p:nvPr/>
        </p:nvSpPr>
        <p:spPr>
          <a:xfrm>
            <a:off x="665065" y="943032"/>
            <a:ext cx="902811"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优势</a:t>
            </a:r>
          </a:p>
        </p:txBody>
      </p:sp>
      <p:pic>
        <p:nvPicPr>
          <p:cNvPr id="2" name="图片 1" descr="黑暗里有星球&#10;&#10;中度可信度描述已自动生成">
            <a:extLst>
              <a:ext uri="{FF2B5EF4-FFF2-40B4-BE49-F238E27FC236}">
                <a16:creationId xmlns:a16="http://schemas.microsoft.com/office/drawing/2014/main" id="{F6F539AB-A3DF-7900-1C00-D3A9E1BE5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9570" y="2578740"/>
            <a:ext cx="2596459" cy="2596459"/>
          </a:xfrm>
          <a:prstGeom prst="rect">
            <a:avLst/>
          </a:prstGeom>
        </p:spPr>
      </p:pic>
      <p:pic>
        <p:nvPicPr>
          <p:cNvPr id="5" name="图片 4">
            <a:extLst>
              <a:ext uri="{FF2B5EF4-FFF2-40B4-BE49-F238E27FC236}">
                <a16:creationId xmlns:a16="http://schemas.microsoft.com/office/drawing/2014/main" id="{B5E1DA9D-7437-694B-0775-CA51C2A6053B}"/>
              </a:ext>
            </a:extLst>
          </p:cNvPr>
          <p:cNvPicPr>
            <a:picLocks noChangeAspect="1"/>
          </p:cNvPicPr>
          <p:nvPr/>
        </p:nvPicPr>
        <p:blipFill>
          <a:blip r:embed="rId3"/>
          <a:stretch>
            <a:fillRect/>
          </a:stretch>
        </p:blipFill>
        <p:spPr>
          <a:xfrm>
            <a:off x="480869" y="2467062"/>
            <a:ext cx="5472622" cy="3766143"/>
          </a:xfrm>
          <a:prstGeom prst="rect">
            <a:avLst/>
          </a:prstGeom>
        </p:spPr>
      </p:pic>
      <p:pic>
        <p:nvPicPr>
          <p:cNvPr id="6" name="图片 5">
            <a:extLst>
              <a:ext uri="{FF2B5EF4-FFF2-40B4-BE49-F238E27FC236}">
                <a16:creationId xmlns:a16="http://schemas.microsoft.com/office/drawing/2014/main" id="{7D0F923A-DDAC-3BE6-1672-BA111407A11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114672" y="2578740"/>
            <a:ext cx="2596459" cy="2596459"/>
          </a:xfrm>
          <a:prstGeom prst="rect">
            <a:avLst/>
          </a:prstGeom>
        </p:spPr>
      </p:pic>
      <p:sp>
        <p:nvSpPr>
          <p:cNvPr id="7" name="文本框 6">
            <a:extLst>
              <a:ext uri="{FF2B5EF4-FFF2-40B4-BE49-F238E27FC236}">
                <a16:creationId xmlns:a16="http://schemas.microsoft.com/office/drawing/2014/main" id="{2B1DBC2B-1B4F-3A9B-48C5-319929312DFC}"/>
              </a:ext>
            </a:extLst>
          </p:cNvPr>
          <p:cNvSpPr txBox="1"/>
          <p:nvPr/>
        </p:nvSpPr>
        <p:spPr>
          <a:xfrm>
            <a:off x="7343233" y="5864155"/>
            <a:ext cx="3185487" cy="369332"/>
          </a:xfrm>
          <a:prstGeom prst="rect">
            <a:avLst/>
          </a:prstGeom>
          <a:noFill/>
        </p:spPr>
        <p:txBody>
          <a:bodyPr wrap="none" rtlCol="0">
            <a:spAutoFit/>
          </a:bodyPr>
          <a:lstStyle/>
          <a:p>
            <a:pPr algn="ctr"/>
            <a:r>
              <a:rPr lang="zh-CN" altLang="en-US" dirty="0">
                <a:solidFill>
                  <a:srgbClr val="1E1DC3"/>
                </a:solidFill>
                <a:latin typeface="微软雅黑" panose="020B0503020204020204" pitchFamily="34" charset="-122"/>
                <a:ea typeface="微软雅黑" panose="020B0503020204020204" pitchFamily="34" charset="-122"/>
              </a:rPr>
              <a:t>管连通区域唯一性方法（蓝）</a:t>
            </a:r>
            <a:endParaRPr lang="zh-CN" altLang="en-US" b="1" dirty="0">
              <a:solidFill>
                <a:srgbClr val="1E1DC3"/>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EA221055-CF46-8FA1-79E5-1B18819E331F}"/>
              </a:ext>
            </a:extLst>
          </p:cNvPr>
          <p:cNvSpPr txBox="1"/>
          <p:nvPr/>
        </p:nvSpPr>
        <p:spPr>
          <a:xfrm>
            <a:off x="7877676" y="5462837"/>
            <a:ext cx="2116606" cy="369332"/>
          </a:xfrm>
          <a:prstGeom prst="rect">
            <a:avLst/>
          </a:prstGeom>
          <a:noFill/>
        </p:spPr>
        <p:txBody>
          <a:bodyPr wrap="square">
            <a:spAutoFit/>
          </a:bodyPr>
          <a:lstStyle/>
          <a:p>
            <a:pPr algn="ctr"/>
            <a:r>
              <a:rPr lang="en-US" altLang="zh-CN" dirty="0">
                <a:solidFill>
                  <a:srgbClr val="00DA00"/>
                </a:solidFill>
                <a:latin typeface="微软雅黑" panose="020B0503020204020204" pitchFamily="34" charset="-122"/>
                <a:ea typeface="微软雅黑" panose="020B0503020204020204" pitchFamily="34" charset="-122"/>
              </a:rPr>
              <a:t>U-Net</a:t>
            </a:r>
            <a:r>
              <a:rPr lang="zh-CN" altLang="en-US" dirty="0">
                <a:solidFill>
                  <a:srgbClr val="00DA00"/>
                </a:solidFill>
                <a:latin typeface="微软雅黑" panose="020B0503020204020204" pitchFamily="34" charset="-122"/>
                <a:ea typeface="微软雅黑" panose="020B0503020204020204" pitchFamily="34" charset="-122"/>
              </a:rPr>
              <a:t>（绿）</a:t>
            </a:r>
            <a:endParaRPr lang="zh-CN" altLang="en-US" dirty="0">
              <a:solidFill>
                <a:srgbClr val="00DA00"/>
              </a:solidFill>
            </a:endParaRPr>
          </a:p>
        </p:txBody>
      </p:sp>
      <p:sp>
        <p:nvSpPr>
          <p:cNvPr id="9" name="文本框 8">
            <a:extLst>
              <a:ext uri="{FF2B5EF4-FFF2-40B4-BE49-F238E27FC236}">
                <a16:creationId xmlns:a16="http://schemas.microsoft.com/office/drawing/2014/main" id="{07BB1E1A-3E23-5C21-4BB5-33A6BD8411AF}"/>
              </a:ext>
            </a:extLst>
          </p:cNvPr>
          <p:cNvSpPr txBox="1"/>
          <p:nvPr/>
        </p:nvSpPr>
        <p:spPr>
          <a:xfrm>
            <a:off x="7802023" y="6265473"/>
            <a:ext cx="2267909" cy="369332"/>
          </a:xfrm>
          <a:prstGeom prst="rect">
            <a:avLst/>
          </a:prstGeom>
          <a:noFill/>
        </p:spPr>
        <p:txBody>
          <a:bodyPr wrap="square">
            <a:spAutoFit/>
          </a:bodyPr>
          <a:lstStyle/>
          <a:p>
            <a:pPr algn="ctr"/>
            <a:r>
              <a:rPr lang="zh-CN" altLang="en-US" b="1" dirty="0">
                <a:solidFill>
                  <a:srgbClr val="FF0000"/>
                </a:solidFill>
                <a:latin typeface="微软雅黑" panose="020B0503020204020204" pitchFamily="34" charset="-122"/>
                <a:ea typeface="微软雅黑" panose="020B0503020204020204" pitchFamily="34" charset="-122"/>
              </a:rPr>
              <a:t>当前模型（红）</a:t>
            </a:r>
            <a:endParaRPr lang="zh-CN" altLang="en-US" dirty="0">
              <a:solidFill>
                <a:srgbClr val="FF0000"/>
              </a:solidFill>
            </a:endParaRPr>
          </a:p>
        </p:txBody>
      </p:sp>
      <p:sp>
        <p:nvSpPr>
          <p:cNvPr id="10" name="文本框 9">
            <a:extLst>
              <a:ext uri="{FF2B5EF4-FFF2-40B4-BE49-F238E27FC236}">
                <a16:creationId xmlns:a16="http://schemas.microsoft.com/office/drawing/2014/main" id="{AA8D1394-755E-5D58-06A8-59C7FBA1D456}"/>
              </a:ext>
            </a:extLst>
          </p:cNvPr>
          <p:cNvSpPr txBox="1"/>
          <p:nvPr/>
        </p:nvSpPr>
        <p:spPr>
          <a:xfrm>
            <a:off x="1756350" y="6289240"/>
            <a:ext cx="3106592"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论文中提及的问题</a:t>
            </a:r>
          </a:p>
        </p:txBody>
      </p:sp>
      <p:sp>
        <p:nvSpPr>
          <p:cNvPr id="11" name="文本框 10">
            <a:extLst>
              <a:ext uri="{FF2B5EF4-FFF2-40B4-BE49-F238E27FC236}">
                <a16:creationId xmlns:a16="http://schemas.microsoft.com/office/drawing/2014/main" id="{39D11E51-6750-FD1D-9B51-714194FBCAC0}"/>
              </a:ext>
            </a:extLst>
          </p:cNvPr>
          <p:cNvSpPr txBox="1"/>
          <p:nvPr/>
        </p:nvSpPr>
        <p:spPr>
          <a:xfrm>
            <a:off x="1007917" y="1482006"/>
            <a:ext cx="10912950" cy="719556"/>
          </a:xfrm>
          <a:prstGeom prst="rect">
            <a:avLst/>
          </a:prstGeom>
          <a:noFill/>
        </p:spPr>
        <p:txBody>
          <a:bodyPr wrap="square" rtlCol="0">
            <a:spAutoFit/>
          </a:bodyPr>
          <a:lstStyle/>
          <a:p>
            <a:pPr>
              <a:lnSpc>
                <a:spcPct val="200000"/>
              </a:lnSpc>
            </a:pPr>
            <a:r>
              <a:rPr lang="en-US" altLang="zh-CN" sz="2400" b="1" dirty="0">
                <a:solidFill>
                  <a:srgbClr val="002060"/>
                </a:solidFill>
                <a:latin typeface="微软雅黑" panose="020B0503020204020204" pitchFamily="34" charset="-122"/>
                <a:ea typeface="微软雅黑" panose="020B0503020204020204" pitchFamily="34" charset="-122"/>
              </a:rPr>
              <a:t>1. </a:t>
            </a:r>
            <a:r>
              <a:rPr lang="zh-CN" altLang="en-US" sz="2400" b="1" dirty="0">
                <a:solidFill>
                  <a:srgbClr val="002060"/>
                </a:solidFill>
                <a:latin typeface="微软雅黑" panose="020B0503020204020204" pitchFamily="34" charset="-122"/>
                <a:ea typeface="微软雅黑" panose="020B0503020204020204" pitchFamily="34" charset="-122"/>
              </a:rPr>
              <a:t>对于严重伪影仍能有较好的识别率</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63183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E1DCB-F01A-1BF6-B404-74EE43730A8C}"/>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3666EE9C-DB67-24C1-DBD7-6B27939A14A8}"/>
              </a:ext>
            </a:extLst>
          </p:cNvPr>
          <p:cNvSpPr txBox="1"/>
          <p:nvPr/>
        </p:nvSpPr>
        <p:spPr>
          <a:xfrm>
            <a:off x="665065" y="943032"/>
            <a:ext cx="902811"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优势</a:t>
            </a:r>
          </a:p>
        </p:txBody>
      </p:sp>
      <p:sp>
        <p:nvSpPr>
          <p:cNvPr id="11" name="文本框 10">
            <a:extLst>
              <a:ext uri="{FF2B5EF4-FFF2-40B4-BE49-F238E27FC236}">
                <a16:creationId xmlns:a16="http://schemas.microsoft.com/office/drawing/2014/main" id="{94F1C525-837E-4BBF-346D-4E1D41CAC191}"/>
              </a:ext>
            </a:extLst>
          </p:cNvPr>
          <p:cNvSpPr txBox="1"/>
          <p:nvPr/>
        </p:nvSpPr>
        <p:spPr>
          <a:xfrm>
            <a:off x="1007917" y="1482006"/>
            <a:ext cx="10912950" cy="719556"/>
          </a:xfrm>
          <a:prstGeom prst="rect">
            <a:avLst/>
          </a:prstGeom>
          <a:noFill/>
        </p:spPr>
        <p:txBody>
          <a:bodyPr wrap="square" rtlCol="0">
            <a:spAutoFit/>
          </a:bodyPr>
          <a:lstStyle/>
          <a:p>
            <a:pPr>
              <a:lnSpc>
                <a:spcPct val="200000"/>
              </a:lnSpc>
            </a:pPr>
            <a:r>
              <a:rPr lang="en-US" altLang="zh-CN" sz="2400" b="1" dirty="0">
                <a:solidFill>
                  <a:srgbClr val="002060"/>
                </a:solidFill>
                <a:latin typeface="微软雅黑" panose="020B0503020204020204" pitchFamily="34" charset="-122"/>
                <a:ea typeface="微软雅黑" panose="020B0503020204020204" pitchFamily="34" charset="-122"/>
              </a:rPr>
              <a:t>2. </a:t>
            </a:r>
            <a:r>
              <a:rPr lang="zh-CN" altLang="en-US" sz="2400" b="1" dirty="0">
                <a:solidFill>
                  <a:srgbClr val="002060"/>
                </a:solidFill>
                <a:latin typeface="微软雅黑" panose="020B0503020204020204" pitchFamily="34" charset="-122"/>
                <a:ea typeface="微软雅黑" panose="020B0503020204020204" pitchFamily="34" charset="-122"/>
              </a:rPr>
              <a:t>对于血液严重遮挡血管壁时仍能根据管壁轮廓走向大致推算管壁轮廓</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pic>
        <p:nvPicPr>
          <p:cNvPr id="4" name="图片 3" descr="黑暗里有星球&#10;&#10;描述已自动生成">
            <a:extLst>
              <a:ext uri="{FF2B5EF4-FFF2-40B4-BE49-F238E27FC236}">
                <a16:creationId xmlns:a16="http://schemas.microsoft.com/office/drawing/2014/main" id="{3CB4A967-7CB0-76F5-E890-C8BCA4F476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512" y="2506161"/>
            <a:ext cx="3221815" cy="3221815"/>
          </a:xfrm>
          <a:prstGeom prst="rect">
            <a:avLst/>
          </a:prstGeom>
        </p:spPr>
      </p:pic>
      <p:pic>
        <p:nvPicPr>
          <p:cNvPr id="12" name="图片 11">
            <a:extLst>
              <a:ext uri="{FF2B5EF4-FFF2-40B4-BE49-F238E27FC236}">
                <a16:creationId xmlns:a16="http://schemas.microsoft.com/office/drawing/2014/main" id="{FA4EF8E1-336B-DFDA-6675-BE312D2C8D5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85093" y="2506161"/>
            <a:ext cx="3221815" cy="3221815"/>
          </a:xfrm>
          <a:prstGeom prst="rect">
            <a:avLst/>
          </a:prstGeom>
        </p:spPr>
      </p:pic>
      <p:pic>
        <p:nvPicPr>
          <p:cNvPr id="13" name="图片 12" descr="图片包含 游戏机, 体育, 球&#10;&#10;描述已自动生成">
            <a:extLst>
              <a:ext uri="{FF2B5EF4-FFF2-40B4-BE49-F238E27FC236}">
                <a16:creationId xmlns:a16="http://schemas.microsoft.com/office/drawing/2014/main" id="{81F7D8C1-949C-E6F0-740E-6609B95C9F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1674" y="2506161"/>
            <a:ext cx="3221814" cy="3221814"/>
          </a:xfrm>
          <a:prstGeom prst="rect">
            <a:avLst/>
          </a:prstGeom>
        </p:spPr>
      </p:pic>
      <p:sp>
        <p:nvSpPr>
          <p:cNvPr id="14" name="文本框 13">
            <a:extLst>
              <a:ext uri="{FF2B5EF4-FFF2-40B4-BE49-F238E27FC236}">
                <a16:creationId xmlns:a16="http://schemas.microsoft.com/office/drawing/2014/main" id="{DA50014B-61A4-561C-1403-BA3E8580854B}"/>
              </a:ext>
            </a:extLst>
          </p:cNvPr>
          <p:cNvSpPr txBox="1"/>
          <p:nvPr/>
        </p:nvSpPr>
        <p:spPr>
          <a:xfrm>
            <a:off x="4323355" y="6153639"/>
            <a:ext cx="3185487" cy="369332"/>
          </a:xfrm>
          <a:prstGeom prst="rect">
            <a:avLst/>
          </a:prstGeom>
          <a:noFill/>
        </p:spPr>
        <p:txBody>
          <a:bodyPr wrap="none" rtlCol="0">
            <a:spAutoFit/>
          </a:bodyPr>
          <a:lstStyle/>
          <a:p>
            <a:pPr algn="ctr"/>
            <a:r>
              <a:rPr lang="zh-CN" altLang="en-US" dirty="0">
                <a:solidFill>
                  <a:srgbClr val="1E1DC3"/>
                </a:solidFill>
                <a:latin typeface="微软雅黑" panose="020B0503020204020204" pitchFamily="34" charset="-122"/>
                <a:ea typeface="微软雅黑" panose="020B0503020204020204" pitchFamily="34" charset="-122"/>
              </a:rPr>
              <a:t>管连通区域唯一性方法（蓝）</a:t>
            </a:r>
            <a:endParaRPr lang="zh-CN" altLang="en-US" b="1" dirty="0">
              <a:solidFill>
                <a:srgbClr val="1E1DC3"/>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F824072B-3C44-5F37-42F4-FBBA0015AEA8}"/>
              </a:ext>
            </a:extLst>
          </p:cNvPr>
          <p:cNvSpPr txBox="1"/>
          <p:nvPr/>
        </p:nvSpPr>
        <p:spPr>
          <a:xfrm>
            <a:off x="2226816" y="6153639"/>
            <a:ext cx="2116606" cy="369332"/>
          </a:xfrm>
          <a:prstGeom prst="rect">
            <a:avLst/>
          </a:prstGeom>
          <a:noFill/>
        </p:spPr>
        <p:txBody>
          <a:bodyPr wrap="square">
            <a:spAutoFit/>
          </a:bodyPr>
          <a:lstStyle/>
          <a:p>
            <a:pPr algn="ctr"/>
            <a:r>
              <a:rPr lang="en-US" altLang="zh-CN" dirty="0">
                <a:solidFill>
                  <a:srgbClr val="00DA00"/>
                </a:solidFill>
                <a:latin typeface="微软雅黑" panose="020B0503020204020204" pitchFamily="34" charset="-122"/>
                <a:ea typeface="微软雅黑" panose="020B0503020204020204" pitchFamily="34" charset="-122"/>
              </a:rPr>
              <a:t>U-Net</a:t>
            </a:r>
            <a:r>
              <a:rPr lang="zh-CN" altLang="en-US" dirty="0">
                <a:solidFill>
                  <a:srgbClr val="00DA00"/>
                </a:solidFill>
                <a:latin typeface="微软雅黑" panose="020B0503020204020204" pitchFamily="34" charset="-122"/>
                <a:ea typeface="微软雅黑" panose="020B0503020204020204" pitchFamily="34" charset="-122"/>
              </a:rPr>
              <a:t>（绿）</a:t>
            </a:r>
            <a:endParaRPr lang="zh-CN" altLang="en-US" dirty="0">
              <a:solidFill>
                <a:srgbClr val="00DA00"/>
              </a:solidFill>
            </a:endParaRPr>
          </a:p>
        </p:txBody>
      </p:sp>
      <p:sp>
        <p:nvSpPr>
          <p:cNvPr id="16" name="文本框 15">
            <a:extLst>
              <a:ext uri="{FF2B5EF4-FFF2-40B4-BE49-F238E27FC236}">
                <a16:creationId xmlns:a16="http://schemas.microsoft.com/office/drawing/2014/main" id="{A451E1C2-756B-F374-D2CD-4F505B66B13E}"/>
              </a:ext>
            </a:extLst>
          </p:cNvPr>
          <p:cNvSpPr txBox="1"/>
          <p:nvPr/>
        </p:nvSpPr>
        <p:spPr>
          <a:xfrm>
            <a:off x="7611962" y="6153639"/>
            <a:ext cx="2267909" cy="369332"/>
          </a:xfrm>
          <a:prstGeom prst="rect">
            <a:avLst/>
          </a:prstGeom>
          <a:noFill/>
        </p:spPr>
        <p:txBody>
          <a:bodyPr wrap="square">
            <a:spAutoFit/>
          </a:bodyPr>
          <a:lstStyle/>
          <a:p>
            <a:pPr algn="ctr"/>
            <a:r>
              <a:rPr lang="zh-CN" altLang="en-US" b="1" dirty="0">
                <a:solidFill>
                  <a:srgbClr val="FF0000"/>
                </a:solidFill>
                <a:latin typeface="微软雅黑" panose="020B0503020204020204" pitchFamily="34" charset="-122"/>
                <a:ea typeface="微软雅黑" panose="020B0503020204020204" pitchFamily="34" charset="-122"/>
              </a:rPr>
              <a:t>当前模型（红）</a:t>
            </a:r>
            <a:endParaRPr lang="zh-CN" altLang="en-US" dirty="0">
              <a:solidFill>
                <a:srgbClr val="FF0000"/>
              </a:solidFill>
            </a:endParaRPr>
          </a:p>
        </p:txBody>
      </p:sp>
    </p:spTree>
    <p:extLst>
      <p:ext uri="{BB962C8B-B14F-4D97-AF65-F5344CB8AC3E}">
        <p14:creationId xmlns:p14="http://schemas.microsoft.com/office/powerpoint/2010/main" val="38365254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A203F-1DAC-0522-597B-3E0D9111B3DE}"/>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A2F5CD13-DA3B-FC9D-CD34-B16424391C08}"/>
              </a:ext>
            </a:extLst>
          </p:cNvPr>
          <p:cNvSpPr txBox="1"/>
          <p:nvPr/>
        </p:nvSpPr>
        <p:spPr>
          <a:xfrm>
            <a:off x="665065" y="943032"/>
            <a:ext cx="902811"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不足</a:t>
            </a:r>
          </a:p>
        </p:txBody>
      </p:sp>
      <p:sp>
        <p:nvSpPr>
          <p:cNvPr id="11" name="文本框 10">
            <a:extLst>
              <a:ext uri="{FF2B5EF4-FFF2-40B4-BE49-F238E27FC236}">
                <a16:creationId xmlns:a16="http://schemas.microsoft.com/office/drawing/2014/main" id="{C34AFAEC-1617-ED6A-7D34-539B35A720E4}"/>
              </a:ext>
            </a:extLst>
          </p:cNvPr>
          <p:cNvSpPr txBox="1"/>
          <p:nvPr/>
        </p:nvSpPr>
        <p:spPr>
          <a:xfrm>
            <a:off x="1007917" y="1482006"/>
            <a:ext cx="10912950" cy="719556"/>
          </a:xfrm>
          <a:prstGeom prst="rect">
            <a:avLst/>
          </a:prstGeom>
          <a:noFill/>
        </p:spPr>
        <p:txBody>
          <a:bodyPr wrap="square" rtlCol="0">
            <a:spAutoFit/>
          </a:bodyPr>
          <a:lstStyle/>
          <a:p>
            <a:pPr>
              <a:lnSpc>
                <a:spcPct val="200000"/>
              </a:lnSpc>
            </a:pPr>
            <a:r>
              <a:rPr lang="en-US" altLang="zh-CN" sz="2400" b="1" dirty="0">
                <a:solidFill>
                  <a:srgbClr val="002060"/>
                </a:solidFill>
                <a:latin typeface="微软雅黑" panose="020B0503020204020204" pitchFamily="34" charset="-122"/>
                <a:ea typeface="微软雅黑" panose="020B0503020204020204" pitchFamily="34" charset="-122"/>
              </a:rPr>
              <a:t>1. </a:t>
            </a:r>
            <a:r>
              <a:rPr lang="zh-CN" altLang="en-US" sz="2400" b="1" dirty="0">
                <a:solidFill>
                  <a:srgbClr val="002060"/>
                </a:solidFill>
                <a:latin typeface="微软雅黑" panose="020B0503020204020204" pitchFamily="34" charset="-122"/>
                <a:ea typeface="微软雅黑" panose="020B0503020204020204" pitchFamily="34" charset="-122"/>
              </a:rPr>
              <a:t>模型训练需要的数据集数量庞大，即训练的数据集越多，模型越好</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64DE0840-0EEB-5714-0B0B-D44F5A6D21A8}"/>
              </a:ext>
            </a:extLst>
          </p:cNvPr>
          <p:cNvPicPr>
            <a:picLocks noChangeAspect="1"/>
          </p:cNvPicPr>
          <p:nvPr/>
        </p:nvPicPr>
        <p:blipFill>
          <a:blip r:embed="rId2"/>
          <a:stretch>
            <a:fillRect/>
          </a:stretch>
        </p:blipFill>
        <p:spPr>
          <a:xfrm>
            <a:off x="588727" y="2690222"/>
            <a:ext cx="6654109" cy="3932433"/>
          </a:xfrm>
          <a:prstGeom prst="rect">
            <a:avLst/>
          </a:prstGeom>
        </p:spPr>
      </p:pic>
      <p:sp>
        <p:nvSpPr>
          <p:cNvPr id="7" name="文本框 6">
            <a:extLst>
              <a:ext uri="{FF2B5EF4-FFF2-40B4-BE49-F238E27FC236}">
                <a16:creationId xmlns:a16="http://schemas.microsoft.com/office/drawing/2014/main" id="{47BE76D3-DDC4-01C7-658E-7BCAEDC78D1C}"/>
              </a:ext>
            </a:extLst>
          </p:cNvPr>
          <p:cNvSpPr txBox="1"/>
          <p:nvPr/>
        </p:nvSpPr>
        <p:spPr>
          <a:xfrm>
            <a:off x="7630833" y="2941524"/>
            <a:ext cx="4561167" cy="1200329"/>
          </a:xfrm>
          <a:prstGeom prst="rect">
            <a:avLst/>
          </a:prstGeom>
          <a:noFill/>
        </p:spPr>
        <p:txBody>
          <a:bodyPr wrap="square" rtlCol="0">
            <a:spAutoFit/>
          </a:bodyPr>
          <a:lstStyle/>
          <a:p>
            <a:pPr algn="ctr"/>
            <a:r>
              <a:rPr lang="zh-CN" altLang="en-US" dirty="0">
                <a:solidFill>
                  <a:srgbClr val="002060"/>
                </a:solidFill>
                <a:latin typeface="微软雅黑" panose="020B0503020204020204" pitchFamily="34" charset="-122"/>
                <a:ea typeface="微软雅黑" panose="020B0503020204020204" pitchFamily="34" charset="-122"/>
              </a:rPr>
              <a:t>由于目前没有与医院合作的</a:t>
            </a:r>
            <a:endParaRPr lang="en-US" altLang="zh-CN" dirty="0">
              <a:solidFill>
                <a:srgbClr val="002060"/>
              </a:solidFill>
              <a:latin typeface="微软雅黑" panose="020B0503020204020204" pitchFamily="34" charset="-122"/>
              <a:ea typeface="微软雅黑" panose="020B0503020204020204" pitchFamily="34" charset="-122"/>
            </a:endParaRPr>
          </a:p>
          <a:p>
            <a:pPr algn="ctr"/>
            <a:r>
              <a:rPr lang="zh-CN" altLang="en-US" dirty="0">
                <a:solidFill>
                  <a:srgbClr val="002060"/>
                </a:solidFill>
                <a:latin typeface="微软雅黑" panose="020B0503020204020204" pitchFamily="34" charset="-122"/>
                <a:ea typeface="微软雅黑" panose="020B0503020204020204" pitchFamily="34" charset="-122"/>
              </a:rPr>
              <a:t>由专业医生手动标注的样本，</a:t>
            </a:r>
            <a:endParaRPr lang="en-US" altLang="zh-CN" dirty="0">
              <a:solidFill>
                <a:srgbClr val="002060"/>
              </a:solidFill>
              <a:latin typeface="微软雅黑" panose="020B0503020204020204" pitchFamily="34" charset="-122"/>
              <a:ea typeface="微软雅黑" panose="020B0503020204020204" pitchFamily="34" charset="-122"/>
            </a:endParaRPr>
          </a:p>
          <a:p>
            <a:pPr algn="ctr"/>
            <a:r>
              <a:rPr lang="zh-CN" altLang="en-US" dirty="0">
                <a:solidFill>
                  <a:srgbClr val="002060"/>
                </a:solidFill>
                <a:latin typeface="微软雅黑" panose="020B0503020204020204" pitchFamily="34" charset="-122"/>
                <a:ea typeface="微软雅黑" panose="020B0503020204020204" pitchFamily="34" charset="-122"/>
              </a:rPr>
              <a:t>故所有训练与评估都建立在几位学长的标注基础下</a:t>
            </a:r>
          </a:p>
        </p:txBody>
      </p:sp>
      <p:sp>
        <p:nvSpPr>
          <p:cNvPr id="8" name="矩形 7">
            <a:extLst>
              <a:ext uri="{FF2B5EF4-FFF2-40B4-BE49-F238E27FC236}">
                <a16:creationId xmlns:a16="http://schemas.microsoft.com/office/drawing/2014/main" id="{8E645D6F-109A-1605-796E-41E4C2747800}"/>
              </a:ext>
            </a:extLst>
          </p:cNvPr>
          <p:cNvSpPr/>
          <p:nvPr/>
        </p:nvSpPr>
        <p:spPr>
          <a:xfrm>
            <a:off x="3249738" y="2789249"/>
            <a:ext cx="1236743" cy="27629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6400767D-42A9-CFCE-EB9D-4D6B99AAC0BE}"/>
              </a:ext>
            </a:extLst>
          </p:cNvPr>
          <p:cNvCxnSpPr/>
          <p:nvPr/>
        </p:nvCxnSpPr>
        <p:spPr>
          <a:xfrm>
            <a:off x="4618049" y="2941524"/>
            <a:ext cx="3466826" cy="367420"/>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46085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4793B01-71F8-023B-6408-BBFD6DB328D8}"/>
              </a:ext>
            </a:extLst>
          </p:cNvPr>
          <p:cNvPicPr>
            <a:picLocks noChangeAspect="1"/>
          </p:cNvPicPr>
          <p:nvPr/>
        </p:nvPicPr>
        <p:blipFill>
          <a:blip r:embed="rId2"/>
          <a:stretch>
            <a:fillRect/>
          </a:stretch>
        </p:blipFill>
        <p:spPr>
          <a:xfrm>
            <a:off x="1116470" y="2562337"/>
            <a:ext cx="7859868" cy="3991384"/>
          </a:xfrm>
          <a:prstGeom prst="rect">
            <a:avLst/>
          </a:prstGeom>
        </p:spPr>
      </p:pic>
      <p:sp>
        <p:nvSpPr>
          <p:cNvPr id="2" name="文本框 1">
            <a:extLst>
              <a:ext uri="{FF2B5EF4-FFF2-40B4-BE49-F238E27FC236}">
                <a16:creationId xmlns:a16="http://schemas.microsoft.com/office/drawing/2014/main" id="{65E27CE4-8030-BDCC-2D58-E71D624DCD86}"/>
              </a:ext>
            </a:extLst>
          </p:cNvPr>
          <p:cNvSpPr txBox="1"/>
          <p:nvPr/>
        </p:nvSpPr>
        <p:spPr>
          <a:xfrm>
            <a:off x="665065" y="943032"/>
            <a:ext cx="902811"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不足</a:t>
            </a:r>
          </a:p>
        </p:txBody>
      </p:sp>
      <p:sp>
        <p:nvSpPr>
          <p:cNvPr id="4" name="文本框 3">
            <a:extLst>
              <a:ext uri="{FF2B5EF4-FFF2-40B4-BE49-F238E27FC236}">
                <a16:creationId xmlns:a16="http://schemas.microsoft.com/office/drawing/2014/main" id="{73410461-A79A-3A95-48A1-44509CC5C0B8}"/>
              </a:ext>
            </a:extLst>
          </p:cNvPr>
          <p:cNvSpPr txBox="1"/>
          <p:nvPr/>
        </p:nvSpPr>
        <p:spPr>
          <a:xfrm>
            <a:off x="1007917" y="1482006"/>
            <a:ext cx="10912950" cy="719556"/>
          </a:xfrm>
          <a:prstGeom prst="rect">
            <a:avLst/>
          </a:prstGeom>
          <a:noFill/>
        </p:spPr>
        <p:txBody>
          <a:bodyPr wrap="square" rtlCol="0">
            <a:spAutoFit/>
          </a:bodyPr>
          <a:lstStyle/>
          <a:p>
            <a:pPr>
              <a:lnSpc>
                <a:spcPct val="200000"/>
              </a:lnSpc>
            </a:pPr>
            <a:r>
              <a:rPr lang="en-US" altLang="zh-CN" sz="2400" b="1" dirty="0">
                <a:solidFill>
                  <a:srgbClr val="002060"/>
                </a:solidFill>
                <a:latin typeface="微软雅黑" panose="020B0503020204020204" pitchFamily="34" charset="-122"/>
                <a:ea typeface="微软雅黑" panose="020B0503020204020204" pitchFamily="34" charset="-122"/>
              </a:rPr>
              <a:t>2. </a:t>
            </a:r>
            <a:r>
              <a:rPr lang="zh-CN" altLang="en-US" sz="2400" b="1" dirty="0">
                <a:solidFill>
                  <a:srgbClr val="002060"/>
                </a:solidFill>
                <a:latin typeface="微软雅黑" panose="020B0503020204020204" pitchFamily="34" charset="-122"/>
                <a:ea typeface="微软雅黑" panose="020B0503020204020204" pitchFamily="34" charset="-122"/>
              </a:rPr>
              <a:t>在有挑战性的图像处理中，对于较大的血管面积处理的稳定性不好</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sp>
        <p:nvSpPr>
          <p:cNvPr id="5" name="椭圆 4">
            <a:extLst>
              <a:ext uri="{FF2B5EF4-FFF2-40B4-BE49-F238E27FC236}">
                <a16:creationId xmlns:a16="http://schemas.microsoft.com/office/drawing/2014/main" id="{D5FD826D-9122-8A2C-9116-5B1296B2F9FA}"/>
              </a:ext>
            </a:extLst>
          </p:cNvPr>
          <p:cNvSpPr/>
          <p:nvPr/>
        </p:nvSpPr>
        <p:spPr>
          <a:xfrm>
            <a:off x="5321940" y="3223425"/>
            <a:ext cx="2545847" cy="229586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箭头连接符 6">
            <a:extLst>
              <a:ext uri="{FF2B5EF4-FFF2-40B4-BE49-F238E27FC236}">
                <a16:creationId xmlns:a16="http://schemas.microsoft.com/office/drawing/2014/main" id="{0D7BFB98-EEEF-12E2-5D08-55162E147981}"/>
              </a:ext>
            </a:extLst>
          </p:cNvPr>
          <p:cNvCxnSpPr/>
          <p:nvPr/>
        </p:nvCxnSpPr>
        <p:spPr>
          <a:xfrm flipV="1">
            <a:off x="8058561" y="3822060"/>
            <a:ext cx="1374889" cy="335500"/>
          </a:xfrm>
          <a:prstGeom prst="straightConnector1">
            <a:avLst/>
          </a:prstGeom>
          <a:ln w="28575">
            <a:solidFill>
              <a:srgbClr val="002060"/>
            </a:solidFill>
            <a:tailEnd type="triangle"/>
          </a:ln>
        </p:spPr>
        <p:style>
          <a:lnRef idx="2">
            <a:schemeClr val="accent1"/>
          </a:lnRef>
          <a:fillRef idx="0">
            <a:schemeClr val="accent1"/>
          </a:fillRef>
          <a:effectRef idx="1">
            <a:schemeClr val="accent1"/>
          </a:effectRef>
          <a:fontRef idx="minor">
            <a:schemeClr val="tx1"/>
          </a:fontRef>
        </p:style>
      </p:cxnSp>
      <p:sp>
        <p:nvSpPr>
          <p:cNvPr id="8" name="文本框 7">
            <a:extLst>
              <a:ext uri="{FF2B5EF4-FFF2-40B4-BE49-F238E27FC236}">
                <a16:creationId xmlns:a16="http://schemas.microsoft.com/office/drawing/2014/main" id="{CFA116E7-C7E7-4F33-A9EA-3638C6400574}"/>
              </a:ext>
            </a:extLst>
          </p:cNvPr>
          <p:cNvSpPr txBox="1"/>
          <p:nvPr/>
        </p:nvSpPr>
        <p:spPr>
          <a:xfrm>
            <a:off x="9499234" y="3105109"/>
            <a:ext cx="2100707" cy="1200329"/>
          </a:xfrm>
          <a:prstGeom prst="rect">
            <a:avLst/>
          </a:prstGeom>
          <a:noFill/>
        </p:spPr>
        <p:txBody>
          <a:bodyPr wrap="square" rtlCol="0">
            <a:spAutoFit/>
          </a:bodyPr>
          <a:lstStyle/>
          <a:p>
            <a:pPr algn="ctr"/>
            <a:r>
              <a:rPr lang="zh-CN" altLang="en-US" dirty="0">
                <a:solidFill>
                  <a:srgbClr val="002060"/>
                </a:solidFill>
                <a:latin typeface="微软雅黑" panose="020B0503020204020204" pitchFamily="34" charset="-122"/>
                <a:ea typeface="微软雅黑" panose="020B0503020204020204" pitchFamily="34" charset="-122"/>
              </a:rPr>
              <a:t>可能是选取的训练集中对于这类较大面积图像较少，考虑增添后续的训练</a:t>
            </a:r>
          </a:p>
        </p:txBody>
      </p:sp>
    </p:spTree>
    <p:extLst>
      <p:ext uri="{BB962C8B-B14F-4D97-AF65-F5344CB8AC3E}">
        <p14:creationId xmlns:p14="http://schemas.microsoft.com/office/powerpoint/2010/main" val="11068225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B6C5F-F8E0-BA0B-3B7F-0BD1C2061AA3}"/>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8593FACE-56BB-1AF5-C9BE-342D2F45FA8D}"/>
              </a:ext>
            </a:extLst>
          </p:cNvPr>
          <p:cNvSpPr txBox="1"/>
          <p:nvPr/>
        </p:nvSpPr>
        <p:spPr>
          <a:xfrm>
            <a:off x="665065" y="943032"/>
            <a:ext cx="3775393"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在原有模型上进行修改</a:t>
            </a:r>
          </a:p>
        </p:txBody>
      </p:sp>
      <p:sp>
        <p:nvSpPr>
          <p:cNvPr id="4" name="文本框 3">
            <a:extLst>
              <a:ext uri="{FF2B5EF4-FFF2-40B4-BE49-F238E27FC236}">
                <a16:creationId xmlns:a16="http://schemas.microsoft.com/office/drawing/2014/main" id="{4AEF8205-43C2-7E42-2385-D2295B044C03}"/>
              </a:ext>
            </a:extLst>
          </p:cNvPr>
          <p:cNvSpPr txBox="1"/>
          <p:nvPr/>
        </p:nvSpPr>
        <p:spPr>
          <a:xfrm>
            <a:off x="962957" y="1592595"/>
            <a:ext cx="7246908"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a:solidFill>
                  <a:srgbClr val="002060"/>
                </a:solidFill>
                <a:latin typeface="微软雅黑" panose="020B0503020204020204" pitchFamily="34" charset="-122"/>
                <a:ea typeface="微软雅黑" panose="020B0503020204020204" pitchFamily="34" charset="-122"/>
              </a:rPr>
              <a:t>ResNet -- UNet</a:t>
            </a:r>
            <a:endParaRPr lang="zh-CN" altLang="en-US" sz="2400" dirty="0">
              <a:solidFill>
                <a:srgbClr val="002060"/>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36E1899F-604A-F3DD-0A86-A9707CD5C79F}"/>
              </a:ext>
            </a:extLst>
          </p:cNvPr>
          <p:cNvSpPr txBox="1"/>
          <p:nvPr/>
        </p:nvSpPr>
        <p:spPr>
          <a:xfrm>
            <a:off x="1339023" y="2388026"/>
            <a:ext cx="7246908" cy="1153649"/>
          </a:xfrm>
          <a:prstGeom prst="rect">
            <a:avLst/>
          </a:prstGeom>
          <a:noFill/>
        </p:spPr>
        <p:txBody>
          <a:bodyPr wrap="square" rtlCol="0">
            <a:spAutoFit/>
          </a:bodyPr>
          <a:lstStyle/>
          <a:p>
            <a:pPr marL="342900" indent="-342900">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编码器：</a:t>
            </a:r>
            <a:r>
              <a:rPr lang="en-US" altLang="zh-CN" sz="2000" b="1" dirty="0">
                <a:solidFill>
                  <a:srgbClr val="FF0000"/>
                </a:solidFill>
                <a:latin typeface="微软雅黑" panose="020B0503020204020204" pitchFamily="34" charset="-122"/>
                <a:ea typeface="微软雅黑" panose="020B0503020204020204" pitchFamily="34" charset="-122"/>
              </a:rPr>
              <a:t>resnet50</a:t>
            </a:r>
          </a:p>
          <a:p>
            <a:pPr marL="342900" indent="-342900">
              <a:lnSpc>
                <a:spcPct val="300000"/>
              </a:lnSpc>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解码器：</a:t>
            </a:r>
            <a:r>
              <a:rPr lang="en-US" altLang="zh-CN" sz="2000" dirty="0">
                <a:solidFill>
                  <a:srgbClr val="002060"/>
                </a:solidFill>
                <a:latin typeface="微软雅黑" panose="020B0503020204020204" pitchFamily="34" charset="-122"/>
                <a:ea typeface="微软雅黑" panose="020B0503020204020204" pitchFamily="34" charset="-122"/>
              </a:rPr>
              <a:t>UNet</a:t>
            </a:r>
            <a:endParaRPr lang="zh-CN" altLang="en-US" sz="2000" dirty="0">
              <a:solidFill>
                <a:srgbClr val="002060"/>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9F53747C-130D-874C-0829-61376043DE0B}"/>
              </a:ext>
            </a:extLst>
          </p:cNvPr>
          <p:cNvSpPr txBox="1"/>
          <p:nvPr/>
        </p:nvSpPr>
        <p:spPr>
          <a:xfrm>
            <a:off x="763096" y="4122890"/>
            <a:ext cx="4490667" cy="2308324"/>
          </a:xfrm>
          <a:prstGeom prst="rect">
            <a:avLst/>
          </a:prstGeom>
          <a:noFill/>
        </p:spPr>
        <p:txBody>
          <a:bodyPr wrap="square" rtlCol="0">
            <a:spAutoFit/>
          </a:bodyPr>
          <a:lstStyle/>
          <a:p>
            <a:r>
              <a:rPr lang="en-US" altLang="zh-CN" sz="1800" b="1" dirty="0">
                <a:solidFill>
                  <a:srgbClr val="002060"/>
                </a:solidFill>
                <a:latin typeface="微软雅黑" panose="020B0503020204020204" pitchFamily="34" charset="-122"/>
                <a:ea typeface="微软雅黑" panose="020B0503020204020204" pitchFamily="34" charset="-122"/>
              </a:rPr>
              <a:t>Resnet50</a:t>
            </a:r>
            <a:r>
              <a:rPr lang="zh-CN" altLang="en-US" sz="1800" b="1" dirty="0">
                <a:solidFill>
                  <a:srgbClr val="002060"/>
                </a:solidFill>
                <a:latin typeface="微软雅黑" panose="020B0503020204020204" pitchFamily="34" charset="-122"/>
                <a:ea typeface="微软雅黑" panose="020B0503020204020204" pitchFamily="34" charset="-122"/>
              </a:rPr>
              <a:t>：</a:t>
            </a:r>
            <a:endParaRPr lang="en-US" altLang="zh-CN" sz="1800" b="1" dirty="0">
              <a:solidFill>
                <a:srgbClr val="002060"/>
              </a:solidFill>
              <a:latin typeface="微软雅黑" panose="020B0503020204020204" pitchFamily="34" charset="-122"/>
              <a:ea typeface="微软雅黑" panose="020B0503020204020204" pitchFamily="34" charset="-122"/>
            </a:endParaRPr>
          </a:p>
          <a:p>
            <a:r>
              <a:rPr lang="zh-CN" altLang="en-US" dirty="0">
                <a:solidFill>
                  <a:srgbClr val="002060"/>
                </a:solidFill>
                <a:latin typeface="微软雅黑" panose="020B0503020204020204" pitchFamily="34" charset="-122"/>
                <a:ea typeface="微软雅黑" panose="020B0503020204020204" pitchFamily="34" charset="-122"/>
              </a:rPr>
              <a:t>由 </a:t>
            </a:r>
            <a:r>
              <a:rPr lang="en-US" altLang="zh-CN" dirty="0">
                <a:solidFill>
                  <a:srgbClr val="002060"/>
                </a:solidFill>
                <a:latin typeface="微软雅黑" panose="020B0503020204020204" pitchFamily="34" charset="-122"/>
                <a:ea typeface="微软雅黑" panose="020B0503020204020204" pitchFamily="34" charset="-122"/>
              </a:rPr>
              <a:t>50 </a:t>
            </a:r>
            <a:r>
              <a:rPr lang="zh-CN" altLang="en-US" dirty="0">
                <a:solidFill>
                  <a:srgbClr val="002060"/>
                </a:solidFill>
                <a:latin typeface="微软雅黑" panose="020B0503020204020204" pitchFamily="34" charset="-122"/>
                <a:ea typeface="微软雅黑" panose="020B0503020204020204" pitchFamily="34" charset="-122"/>
              </a:rPr>
              <a:t>层组成，包含多个残差块，这些残差块通过直接的短路连接将输入与输出相加，从而避免了梯度消失的问题</a:t>
            </a:r>
            <a:endParaRPr lang="en-US" altLang="zh-CN" dirty="0">
              <a:solidFill>
                <a:srgbClr val="002060"/>
              </a:solidFill>
              <a:latin typeface="微软雅黑" panose="020B0503020204020204" pitchFamily="34" charset="-122"/>
              <a:ea typeface="微软雅黑" panose="020B0503020204020204" pitchFamily="34" charset="-122"/>
            </a:endParaRPr>
          </a:p>
          <a:p>
            <a:endParaRPr lang="en-US" altLang="zh-CN" dirty="0">
              <a:solidFill>
                <a:srgbClr val="002060"/>
              </a:solidFill>
              <a:latin typeface="微软雅黑" panose="020B0503020204020204" pitchFamily="34" charset="-122"/>
              <a:ea typeface="微软雅黑" panose="020B0503020204020204" pitchFamily="34" charset="-122"/>
            </a:endParaRPr>
          </a:p>
          <a:p>
            <a:r>
              <a:rPr lang="zh-CN" altLang="en-US" dirty="0">
                <a:solidFill>
                  <a:srgbClr val="002060"/>
                </a:solidFill>
                <a:latin typeface="微软雅黑" panose="020B0503020204020204" pitchFamily="34" charset="-122"/>
                <a:ea typeface="微软雅黑" panose="020B0503020204020204" pitchFamily="34" charset="-122"/>
              </a:rPr>
              <a:t>由此提高 </a:t>
            </a:r>
            <a:r>
              <a:rPr lang="en-US" altLang="zh-CN" dirty="0">
                <a:solidFill>
                  <a:srgbClr val="002060"/>
                </a:solidFill>
                <a:latin typeface="微软雅黑" panose="020B0503020204020204" pitchFamily="34" charset="-122"/>
                <a:ea typeface="微软雅黑" panose="020B0503020204020204" pitchFamily="34" charset="-122"/>
              </a:rPr>
              <a:t>U-Net </a:t>
            </a:r>
            <a:r>
              <a:rPr lang="zh-CN" altLang="en-US" dirty="0">
                <a:solidFill>
                  <a:srgbClr val="002060"/>
                </a:solidFill>
                <a:latin typeface="微软雅黑" panose="020B0503020204020204" pitchFamily="34" charset="-122"/>
                <a:ea typeface="微软雅黑" panose="020B0503020204020204" pitchFamily="34" charset="-122"/>
              </a:rPr>
              <a:t>在图像分割任务中的表现，以及加快模型的</a:t>
            </a:r>
            <a:r>
              <a:rPr lang="zh-CN" altLang="en-US" dirty="0">
                <a:solidFill>
                  <a:srgbClr val="FF0000"/>
                </a:solidFill>
                <a:latin typeface="微软雅黑" panose="020B0503020204020204" pitchFamily="34" charset="-122"/>
                <a:ea typeface="微软雅黑" panose="020B0503020204020204" pitchFamily="34" charset="-122"/>
              </a:rPr>
              <a:t>收敛速度</a:t>
            </a:r>
            <a:r>
              <a:rPr lang="zh-CN" altLang="en-US" dirty="0">
                <a:solidFill>
                  <a:srgbClr val="002060"/>
                </a:solidFill>
                <a:latin typeface="微软雅黑" panose="020B0503020204020204" pitchFamily="34" charset="-122"/>
                <a:ea typeface="微软雅黑" panose="020B0503020204020204" pitchFamily="34" charset="-122"/>
              </a:rPr>
              <a:t>，并提高模型的性能</a:t>
            </a:r>
          </a:p>
        </p:txBody>
      </p:sp>
      <p:pic>
        <p:nvPicPr>
          <p:cNvPr id="8" name="图片 7">
            <a:extLst>
              <a:ext uri="{FF2B5EF4-FFF2-40B4-BE49-F238E27FC236}">
                <a16:creationId xmlns:a16="http://schemas.microsoft.com/office/drawing/2014/main" id="{47E613F1-908B-3A1F-F412-B9A0C734D1B3}"/>
              </a:ext>
            </a:extLst>
          </p:cNvPr>
          <p:cNvPicPr>
            <a:picLocks noChangeAspect="1"/>
          </p:cNvPicPr>
          <p:nvPr/>
        </p:nvPicPr>
        <p:blipFill>
          <a:blip r:embed="rId2"/>
          <a:stretch>
            <a:fillRect/>
          </a:stretch>
        </p:blipFill>
        <p:spPr>
          <a:xfrm>
            <a:off x="6549270" y="943031"/>
            <a:ext cx="4358386" cy="2353995"/>
          </a:xfrm>
          <a:prstGeom prst="rect">
            <a:avLst/>
          </a:prstGeom>
        </p:spPr>
      </p:pic>
      <p:sp>
        <p:nvSpPr>
          <p:cNvPr id="9" name="文本框 8">
            <a:extLst>
              <a:ext uri="{FF2B5EF4-FFF2-40B4-BE49-F238E27FC236}">
                <a16:creationId xmlns:a16="http://schemas.microsoft.com/office/drawing/2014/main" id="{E17E96A2-48B8-6A9F-AF8E-48C528904635}"/>
              </a:ext>
            </a:extLst>
          </p:cNvPr>
          <p:cNvSpPr txBox="1"/>
          <p:nvPr/>
        </p:nvSpPr>
        <p:spPr>
          <a:xfrm>
            <a:off x="6096000" y="3314876"/>
            <a:ext cx="5264927" cy="261610"/>
          </a:xfrm>
          <a:prstGeom prst="rect">
            <a:avLst/>
          </a:prstGeom>
          <a:noFill/>
        </p:spPr>
        <p:txBody>
          <a:bodyPr wrap="square" rtlCol="0">
            <a:spAutoFit/>
          </a:bodyPr>
          <a:lstStyle/>
          <a:p>
            <a:pPr algn="ctr"/>
            <a:r>
              <a:rPr lang="en-US" altLang="zh-CN" sz="1100" dirty="0">
                <a:latin typeface="Times New Roman" panose="02020603050405020304" pitchFamily="18" charset="0"/>
                <a:ea typeface="微软雅黑" panose="020B0503020204020204" pitchFamily="34" charset="-122"/>
                <a:cs typeface="Times New Roman" panose="02020603050405020304" pitchFamily="18" charset="0"/>
              </a:rPr>
              <a:t>RU-Net: An improved U-Net placenta segmentation network based on ResNet</a:t>
            </a:r>
            <a:endParaRPr lang="zh-CN" altLang="en-US" sz="11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1" name="图片 10">
            <a:extLst>
              <a:ext uri="{FF2B5EF4-FFF2-40B4-BE49-F238E27FC236}">
                <a16:creationId xmlns:a16="http://schemas.microsoft.com/office/drawing/2014/main" id="{4DEDC017-FB83-BD79-F377-1581D26CF4F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57130" y="3871191"/>
            <a:ext cx="5742666" cy="2257269"/>
          </a:xfrm>
          <a:prstGeom prst="rect">
            <a:avLst/>
          </a:prstGeom>
        </p:spPr>
      </p:pic>
      <p:pic>
        <p:nvPicPr>
          <p:cNvPr id="7" name="图片 6">
            <a:extLst>
              <a:ext uri="{FF2B5EF4-FFF2-40B4-BE49-F238E27FC236}">
                <a16:creationId xmlns:a16="http://schemas.microsoft.com/office/drawing/2014/main" id="{8274453A-3FAF-5F5C-EB03-23269299EEEE}"/>
              </a:ext>
            </a:extLst>
          </p:cNvPr>
          <p:cNvPicPr>
            <a:picLocks noChangeAspect="1"/>
          </p:cNvPicPr>
          <p:nvPr/>
        </p:nvPicPr>
        <p:blipFill>
          <a:blip r:embed="rId4"/>
          <a:srcRect t="89530" r="63579"/>
          <a:stretch/>
        </p:blipFill>
        <p:spPr>
          <a:xfrm>
            <a:off x="7327196" y="6005352"/>
            <a:ext cx="2802535" cy="298840"/>
          </a:xfrm>
          <a:prstGeom prst="rect">
            <a:avLst/>
          </a:prstGeom>
        </p:spPr>
      </p:pic>
    </p:spTree>
    <p:extLst>
      <p:ext uri="{BB962C8B-B14F-4D97-AF65-F5344CB8AC3E}">
        <p14:creationId xmlns:p14="http://schemas.microsoft.com/office/powerpoint/2010/main" val="14143528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55E3C5-157A-419D-DC51-3A715FDB1EAA}"/>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D65DA9C5-C697-A8CD-3A7E-7D4D71BCEFB8}"/>
              </a:ext>
            </a:extLst>
          </p:cNvPr>
          <p:cNvSpPr txBox="1"/>
          <p:nvPr/>
        </p:nvSpPr>
        <p:spPr>
          <a:xfrm>
            <a:off x="665065" y="943032"/>
            <a:ext cx="6535835" cy="523220"/>
          </a:xfrm>
          <a:prstGeom prst="rect">
            <a:avLst/>
          </a:prstGeom>
          <a:noFill/>
        </p:spPr>
        <p:txBody>
          <a:bodyPr wrap="squar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使用不同参数进行训练</a:t>
            </a:r>
            <a:r>
              <a:rPr lang="zh-CN" altLang="en-US" sz="2000" dirty="0">
                <a:solidFill>
                  <a:srgbClr val="002060"/>
                </a:solidFill>
                <a:latin typeface="微软雅黑" panose="020B0503020204020204" pitchFamily="34" charset="-122"/>
                <a:ea typeface="微软雅黑" panose="020B0503020204020204" pitchFamily="34" charset="-122"/>
              </a:rPr>
              <a:t>（参数改进）</a:t>
            </a:r>
            <a:endParaRPr lang="zh-CN" altLang="en-US" sz="2800" dirty="0">
              <a:solidFill>
                <a:srgbClr val="002060"/>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FC7AE3E0-11A1-E54F-BD1F-C7676FF12D38}"/>
              </a:ext>
            </a:extLst>
          </p:cNvPr>
          <p:cNvSpPr txBox="1"/>
          <p:nvPr/>
        </p:nvSpPr>
        <p:spPr>
          <a:xfrm>
            <a:off x="962957" y="1592596"/>
            <a:ext cx="7246908"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a:solidFill>
                  <a:srgbClr val="002060"/>
                </a:solidFill>
                <a:latin typeface="微软雅黑" panose="020B0503020204020204" pitchFamily="34" charset="-122"/>
                <a:ea typeface="微软雅黑" panose="020B0503020204020204" pitchFamily="34" charset="-122"/>
              </a:rPr>
              <a:t>U-Net</a:t>
            </a:r>
            <a:endParaRPr lang="zh-CN" altLang="en-US" sz="2400" dirty="0">
              <a:solidFill>
                <a:srgbClr val="002060"/>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EA8D6896-5A9B-BBC5-FE29-464EE5FE179B}"/>
              </a:ext>
            </a:extLst>
          </p:cNvPr>
          <p:cNvSpPr txBox="1"/>
          <p:nvPr/>
        </p:nvSpPr>
        <p:spPr>
          <a:xfrm>
            <a:off x="1513038" y="2106886"/>
            <a:ext cx="8453266" cy="4308359"/>
          </a:xfrm>
          <a:prstGeom prst="rect">
            <a:avLst/>
          </a:prstGeom>
          <a:noFill/>
        </p:spPr>
        <p:txBody>
          <a:bodyPr wrap="square" rtlCol="0">
            <a:spAutoFit/>
          </a:bodyPr>
          <a:lstStyle/>
          <a:p>
            <a:pPr marL="285750" indent="-285750">
              <a:lnSpc>
                <a:spcPct val="200000"/>
              </a:lnSpc>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图像大小：</a:t>
            </a:r>
            <a:r>
              <a:rPr lang="en-US" altLang="zh-CN" sz="2000" dirty="0">
                <a:solidFill>
                  <a:srgbClr val="002060"/>
                </a:solidFill>
                <a:latin typeface="微软雅黑" panose="020B0503020204020204" pitchFamily="34" charset="-122"/>
                <a:ea typeface="微软雅黑" panose="020B0503020204020204" pitchFamily="34" charset="-122"/>
              </a:rPr>
              <a:t>512×512</a:t>
            </a:r>
          </a:p>
          <a:p>
            <a:pPr marL="285750" indent="-285750">
              <a:lnSpc>
                <a:spcPct val="200000"/>
              </a:lnSpc>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学习率：</a:t>
            </a:r>
            <a:r>
              <a:rPr lang="en-US" altLang="zh-CN" sz="2000" b="1" dirty="0">
                <a:solidFill>
                  <a:srgbClr val="FF0000"/>
                </a:solidFill>
                <a:latin typeface="微软雅黑" panose="020B0503020204020204" pitchFamily="34" charset="-122"/>
                <a:ea typeface="微软雅黑" panose="020B0503020204020204" pitchFamily="34" charset="-122"/>
              </a:rPr>
              <a:t>0.01</a:t>
            </a:r>
          </a:p>
          <a:p>
            <a:pPr marL="285750" indent="-285750">
              <a:lnSpc>
                <a:spcPct val="200000"/>
              </a:lnSpc>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每批大小：</a:t>
            </a:r>
            <a:r>
              <a:rPr lang="en-US" altLang="zh-CN" sz="2000" b="1" dirty="0">
                <a:solidFill>
                  <a:srgbClr val="FF0000"/>
                </a:solidFill>
                <a:latin typeface="微软雅黑" panose="020B0503020204020204" pitchFamily="34" charset="-122"/>
                <a:ea typeface="微软雅黑" panose="020B0503020204020204" pitchFamily="34" charset="-122"/>
              </a:rPr>
              <a:t>24</a:t>
            </a:r>
          </a:p>
          <a:p>
            <a:pPr marL="285750" indent="-285750">
              <a:lnSpc>
                <a:spcPct val="200000"/>
              </a:lnSpc>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训练轮数：</a:t>
            </a:r>
            <a:r>
              <a:rPr lang="en-US" altLang="zh-CN" sz="2000" b="1" dirty="0">
                <a:solidFill>
                  <a:srgbClr val="FF0000"/>
                </a:solidFill>
                <a:latin typeface="微软雅黑" panose="020B0503020204020204" pitchFamily="34" charset="-122"/>
                <a:ea typeface="微软雅黑" panose="020B0503020204020204" pitchFamily="34" charset="-122"/>
              </a:rPr>
              <a:t>60</a:t>
            </a:r>
          </a:p>
          <a:p>
            <a:pPr marL="285750" indent="-285750">
              <a:lnSpc>
                <a:spcPct val="200000"/>
              </a:lnSpc>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损失函数：</a:t>
            </a:r>
            <a:r>
              <a:rPr lang="en-US" altLang="zh-CN" sz="2000" dirty="0" err="1">
                <a:solidFill>
                  <a:srgbClr val="002060"/>
                </a:solidFill>
                <a:latin typeface="微软雅黑" panose="020B0503020204020204" pitchFamily="34" charset="-122"/>
                <a:ea typeface="微软雅黑" panose="020B0503020204020204" pitchFamily="34" charset="-122"/>
              </a:rPr>
              <a:t>DiceLoss</a:t>
            </a:r>
            <a:endParaRPr lang="en-US" altLang="zh-CN" sz="2000" dirty="0">
              <a:solidFill>
                <a:srgbClr val="00206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优化器：</a:t>
            </a:r>
            <a:r>
              <a:rPr lang="en-US" altLang="zh-CN" sz="2000" dirty="0">
                <a:solidFill>
                  <a:srgbClr val="002060"/>
                </a:solidFill>
                <a:latin typeface="微软雅黑" panose="020B0503020204020204" pitchFamily="34" charset="-122"/>
                <a:ea typeface="微软雅黑" panose="020B0503020204020204" pitchFamily="34" charset="-122"/>
              </a:rPr>
              <a:t>SGD</a:t>
            </a:r>
          </a:p>
          <a:p>
            <a:pPr marL="285750" indent="-285750">
              <a:lnSpc>
                <a:spcPct val="200000"/>
              </a:lnSpc>
              <a:buFont typeface="Wingdings" panose="05000000000000000000" pitchFamily="2" charset="2"/>
              <a:buChar char="n"/>
            </a:pPr>
            <a:r>
              <a:rPr lang="zh-CN" altLang="en-US" sz="2000" dirty="0">
                <a:solidFill>
                  <a:srgbClr val="002060"/>
                </a:solidFill>
                <a:latin typeface="微软雅黑" panose="020B0503020204020204" pitchFamily="34" charset="-122"/>
                <a:ea typeface="微软雅黑" panose="020B0503020204020204" pitchFamily="34" charset="-122"/>
              </a:rPr>
              <a:t>学习率下降策略：</a:t>
            </a:r>
            <a:r>
              <a:rPr lang="en-US" altLang="zh-CN" sz="2000" dirty="0" err="1">
                <a:solidFill>
                  <a:srgbClr val="002060"/>
                </a:solidFill>
                <a:latin typeface="微软雅黑" panose="020B0503020204020204" pitchFamily="34" charset="-122"/>
                <a:ea typeface="微软雅黑" panose="020B0503020204020204" pitchFamily="34" charset="-122"/>
              </a:rPr>
              <a:t>ReduceLROnPlateau</a:t>
            </a:r>
            <a:r>
              <a:rPr lang="en-US" altLang="zh-CN" sz="2000" dirty="0">
                <a:solidFill>
                  <a:srgbClr val="002060"/>
                </a:solidFill>
                <a:latin typeface="微软雅黑" panose="020B0503020204020204" pitchFamily="34" charset="-122"/>
                <a:ea typeface="微软雅黑" panose="020B0503020204020204" pitchFamily="34" charset="-122"/>
              </a:rPr>
              <a:t> </a:t>
            </a:r>
            <a:r>
              <a:rPr lang="zh-CN" altLang="en-US" sz="2000" dirty="0">
                <a:solidFill>
                  <a:srgbClr val="002060"/>
                </a:solidFill>
                <a:latin typeface="微软雅黑" panose="020B0503020204020204" pitchFamily="34" charset="-122"/>
                <a:ea typeface="微软雅黑" panose="020B0503020204020204" pitchFamily="34" charset="-122"/>
              </a:rPr>
              <a:t>调度器</a:t>
            </a:r>
          </a:p>
        </p:txBody>
      </p:sp>
      <p:cxnSp>
        <p:nvCxnSpPr>
          <p:cNvPr id="6" name="直接箭头连接符 5">
            <a:extLst>
              <a:ext uri="{FF2B5EF4-FFF2-40B4-BE49-F238E27FC236}">
                <a16:creationId xmlns:a16="http://schemas.microsoft.com/office/drawing/2014/main" id="{5453BC0F-F462-3958-9351-92D0F81A7E84}"/>
              </a:ext>
            </a:extLst>
          </p:cNvPr>
          <p:cNvCxnSpPr>
            <a:cxnSpLocks/>
          </p:cNvCxnSpPr>
          <p:nvPr/>
        </p:nvCxnSpPr>
        <p:spPr>
          <a:xfrm flipH="1">
            <a:off x="4493059" y="2005070"/>
            <a:ext cx="2852549" cy="415788"/>
          </a:xfrm>
          <a:prstGeom prst="straightConnector1">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sp>
        <p:nvSpPr>
          <p:cNvPr id="9" name="文本框 8">
            <a:extLst>
              <a:ext uri="{FF2B5EF4-FFF2-40B4-BE49-F238E27FC236}">
                <a16:creationId xmlns:a16="http://schemas.microsoft.com/office/drawing/2014/main" id="{143ED2FB-2DA1-25E7-7800-D545089BBDA5}"/>
              </a:ext>
            </a:extLst>
          </p:cNvPr>
          <p:cNvSpPr txBox="1"/>
          <p:nvPr/>
        </p:nvSpPr>
        <p:spPr>
          <a:xfrm>
            <a:off x="7420479" y="1329811"/>
            <a:ext cx="3416320" cy="646331"/>
          </a:xfrm>
          <a:prstGeom prst="rect">
            <a:avLst/>
          </a:prstGeom>
          <a:noFill/>
        </p:spPr>
        <p:txBody>
          <a:bodyPr wrap="none" rtlCol="0">
            <a:spAutoFit/>
          </a:bodyPr>
          <a:lstStyle/>
          <a:p>
            <a:pPr algn="ctr"/>
            <a:r>
              <a:rPr lang="zh-CN" altLang="en-US" dirty="0">
                <a:solidFill>
                  <a:srgbClr val="002060"/>
                </a:solidFill>
                <a:latin typeface="微软雅黑" panose="020B0503020204020204" pitchFamily="34" charset="-122"/>
                <a:ea typeface="微软雅黑" panose="020B0503020204020204" pitchFamily="34" charset="-122"/>
              </a:rPr>
              <a:t>由于原图尺寸过大，</a:t>
            </a:r>
            <a:endParaRPr lang="en-US" altLang="zh-CN" dirty="0">
              <a:solidFill>
                <a:srgbClr val="002060"/>
              </a:solidFill>
              <a:latin typeface="微软雅黑" panose="020B0503020204020204" pitchFamily="34" charset="-122"/>
              <a:ea typeface="微软雅黑" panose="020B0503020204020204" pitchFamily="34" charset="-122"/>
            </a:endParaRPr>
          </a:p>
          <a:p>
            <a:r>
              <a:rPr lang="zh-CN" altLang="en-US" dirty="0">
                <a:solidFill>
                  <a:srgbClr val="002060"/>
                </a:solidFill>
                <a:latin typeface="微软雅黑" panose="020B0503020204020204" pitchFamily="34" charset="-122"/>
                <a:ea typeface="微软雅黑" panose="020B0503020204020204" pitchFamily="34" charset="-122"/>
              </a:rPr>
              <a:t>自己的电脑跑不动那么大的模型</a:t>
            </a:r>
          </a:p>
        </p:txBody>
      </p:sp>
      <p:sp>
        <p:nvSpPr>
          <p:cNvPr id="10" name="文本框 9">
            <a:extLst>
              <a:ext uri="{FF2B5EF4-FFF2-40B4-BE49-F238E27FC236}">
                <a16:creationId xmlns:a16="http://schemas.microsoft.com/office/drawing/2014/main" id="{3C3BC6A2-F038-1286-DAE9-D10BDA31D5DF}"/>
              </a:ext>
            </a:extLst>
          </p:cNvPr>
          <p:cNvSpPr txBox="1"/>
          <p:nvPr/>
        </p:nvSpPr>
        <p:spPr>
          <a:xfrm>
            <a:off x="7345608" y="2005070"/>
            <a:ext cx="3491191" cy="646331"/>
          </a:xfrm>
          <a:prstGeom prst="rect">
            <a:avLst/>
          </a:prstGeom>
          <a:noFill/>
        </p:spPr>
        <p:txBody>
          <a:bodyPr wrap="square" rtlCol="0">
            <a:spAutoFit/>
          </a:bodyPr>
          <a:lstStyle/>
          <a:p>
            <a:pPr algn="ctr"/>
            <a:r>
              <a:rPr lang="zh-CN" altLang="en-US" dirty="0">
                <a:solidFill>
                  <a:srgbClr val="002060"/>
                </a:solidFill>
                <a:latin typeface="微软雅黑" panose="020B0503020204020204" pitchFamily="34" charset="-122"/>
                <a:ea typeface="微软雅黑" panose="020B0503020204020204" pitchFamily="34" charset="-122"/>
              </a:rPr>
              <a:t>只能先压缩图像，得到结果后再做缩放处理</a:t>
            </a:r>
          </a:p>
        </p:txBody>
      </p:sp>
    </p:spTree>
    <p:extLst>
      <p:ext uri="{BB962C8B-B14F-4D97-AF65-F5344CB8AC3E}">
        <p14:creationId xmlns:p14="http://schemas.microsoft.com/office/powerpoint/2010/main" val="26184830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94D0572-11EF-F49B-D7D7-4236863F8451}"/>
              </a:ext>
            </a:extLst>
          </p:cNvPr>
          <p:cNvSpPr/>
          <p:nvPr/>
        </p:nvSpPr>
        <p:spPr>
          <a:xfrm>
            <a:off x="973514" y="1971951"/>
            <a:ext cx="778174" cy="8473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5">
            <a:extLst>
              <a:ext uri="{FF2B5EF4-FFF2-40B4-BE49-F238E27FC236}">
                <a16:creationId xmlns:a16="http://schemas.microsoft.com/office/drawing/2014/main" id="{FC93ECE3-B725-BFFC-F27E-5EA90213C7C2}"/>
              </a:ext>
            </a:extLst>
          </p:cNvPr>
          <p:cNvCxnSpPr>
            <a:cxnSpLocks/>
          </p:cNvCxnSpPr>
          <p:nvPr/>
        </p:nvCxnSpPr>
        <p:spPr>
          <a:xfrm>
            <a:off x="1962759" y="2393915"/>
            <a:ext cx="77817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5469F64-5A24-B8AF-0985-E1BA27DAE89A}"/>
                  </a:ext>
                </a:extLst>
              </p:cNvPr>
              <p:cNvSpPr txBox="1"/>
              <p:nvPr/>
            </p:nvSpPr>
            <p:spPr>
              <a:xfrm>
                <a:off x="641436" y="1617277"/>
                <a:ext cx="143557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1</m:t>
                      </m:r>
                      <m:r>
                        <a:rPr lang="en-US" altLang="zh-CN" sz="1200" b="0" i="1" smtClean="0">
                          <a:latin typeface="Cambria Math" panose="02040503050406030204" pitchFamily="18" charset="0"/>
                          <a:ea typeface="Cambria Math" panose="02040503050406030204" pitchFamily="18" charset="0"/>
                        </a:rPr>
                        <m:t>×512×512</m:t>
                      </m:r>
                    </m:oMath>
                  </m:oMathPara>
                </a14:m>
                <a:endParaRPr lang="zh-CN" altLang="en-US" sz="1200" dirty="0"/>
              </a:p>
            </p:txBody>
          </p:sp>
        </mc:Choice>
        <mc:Fallback xmlns="">
          <p:sp>
            <p:nvSpPr>
              <p:cNvPr id="10" name="文本框 9">
                <a:extLst>
                  <a:ext uri="{FF2B5EF4-FFF2-40B4-BE49-F238E27FC236}">
                    <a16:creationId xmlns:a16="http://schemas.microsoft.com/office/drawing/2014/main" id="{A5469F64-5A24-B8AF-0985-E1BA27DAE89A}"/>
                  </a:ext>
                </a:extLst>
              </p:cNvPr>
              <p:cNvSpPr txBox="1">
                <a:spLocks noRot="1" noChangeAspect="1" noMove="1" noResize="1" noEditPoints="1" noAdjustHandles="1" noChangeArrowheads="1" noChangeShapeType="1" noTextEdit="1"/>
              </p:cNvSpPr>
              <p:nvPr/>
            </p:nvSpPr>
            <p:spPr>
              <a:xfrm>
                <a:off x="641436" y="1617277"/>
                <a:ext cx="1435575" cy="276999"/>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939B614-4BCF-AC23-4593-47C0CF196DA8}"/>
                  </a:ext>
                </a:extLst>
              </p:cNvPr>
              <p:cNvSpPr txBox="1"/>
              <p:nvPr/>
            </p:nvSpPr>
            <p:spPr>
              <a:xfrm>
                <a:off x="2562382" y="1617277"/>
                <a:ext cx="153437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64</m:t>
                      </m:r>
                      <m:r>
                        <a:rPr lang="en-US" altLang="zh-CN" sz="1200" b="0" i="1" smtClean="0">
                          <a:latin typeface="Cambria Math" panose="02040503050406030204" pitchFamily="18" charset="0"/>
                          <a:ea typeface="Cambria Math" panose="02040503050406030204" pitchFamily="18" charset="0"/>
                        </a:rPr>
                        <m:t>×256×256</m:t>
                      </m:r>
                    </m:oMath>
                  </m:oMathPara>
                </a14:m>
                <a:endParaRPr lang="zh-CN" altLang="en-US" sz="1200" dirty="0"/>
              </a:p>
            </p:txBody>
          </p:sp>
        </mc:Choice>
        <mc:Fallback xmlns="">
          <p:sp>
            <p:nvSpPr>
              <p:cNvPr id="13" name="文本框 12">
                <a:extLst>
                  <a:ext uri="{FF2B5EF4-FFF2-40B4-BE49-F238E27FC236}">
                    <a16:creationId xmlns:a16="http://schemas.microsoft.com/office/drawing/2014/main" id="{0939B614-4BCF-AC23-4593-47C0CF196DA8}"/>
                  </a:ext>
                </a:extLst>
              </p:cNvPr>
              <p:cNvSpPr txBox="1">
                <a:spLocks noRot="1" noChangeAspect="1" noMove="1" noResize="1" noEditPoints="1" noAdjustHandles="1" noChangeArrowheads="1" noChangeShapeType="1" noTextEdit="1"/>
              </p:cNvSpPr>
              <p:nvPr/>
            </p:nvSpPr>
            <p:spPr>
              <a:xfrm>
                <a:off x="2562382" y="1617277"/>
                <a:ext cx="1534376" cy="276999"/>
              </a:xfrm>
              <a:prstGeom prst="rect">
                <a:avLst/>
              </a:prstGeom>
              <a:blipFill>
                <a:blip r:embed="rId3"/>
                <a:stretch>
                  <a:fillRect/>
                </a:stretch>
              </a:blipFill>
            </p:spPr>
            <p:txBody>
              <a:bodyPr/>
              <a:lstStyle/>
              <a:p>
                <a:r>
                  <a:rPr lang="zh-CN" altLang="en-US">
                    <a:noFill/>
                  </a:rPr>
                  <a:t> </a:t>
                </a:r>
              </a:p>
            </p:txBody>
          </p:sp>
        </mc:Fallback>
      </mc:AlternateContent>
      <p:grpSp>
        <p:nvGrpSpPr>
          <p:cNvPr id="128" name="组合 127">
            <a:extLst>
              <a:ext uri="{FF2B5EF4-FFF2-40B4-BE49-F238E27FC236}">
                <a16:creationId xmlns:a16="http://schemas.microsoft.com/office/drawing/2014/main" id="{D96872D1-6B2E-BC81-AAEA-D763517C5E06}"/>
              </a:ext>
            </a:extLst>
          </p:cNvPr>
          <p:cNvGrpSpPr/>
          <p:nvPr/>
        </p:nvGrpSpPr>
        <p:grpSpPr>
          <a:xfrm>
            <a:off x="2981632" y="1970805"/>
            <a:ext cx="662041" cy="849643"/>
            <a:chOff x="2591664" y="1356130"/>
            <a:chExt cx="662041" cy="849643"/>
          </a:xfrm>
        </p:grpSpPr>
        <p:sp>
          <p:nvSpPr>
            <p:cNvPr id="14" name="矩形 13">
              <a:extLst>
                <a:ext uri="{FF2B5EF4-FFF2-40B4-BE49-F238E27FC236}">
                  <a16:creationId xmlns:a16="http://schemas.microsoft.com/office/drawing/2014/main" id="{0A355241-1DA8-C6B5-3C81-87378754C57E}"/>
                </a:ext>
              </a:extLst>
            </p:cNvPr>
            <p:cNvSpPr/>
            <p:nvPr/>
          </p:nvSpPr>
          <p:spPr>
            <a:xfrm>
              <a:off x="2591664" y="1356130"/>
              <a:ext cx="627897" cy="814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407720EF-91D0-FEE7-7938-F16940C249FB}"/>
                </a:ext>
              </a:extLst>
            </p:cNvPr>
            <p:cNvSpPr/>
            <p:nvPr/>
          </p:nvSpPr>
          <p:spPr>
            <a:xfrm>
              <a:off x="2625808" y="1391039"/>
              <a:ext cx="627897" cy="814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172C75A8-8D60-CCE8-34B4-897BEAF18C8F}"/>
                  </a:ext>
                </a:extLst>
              </p:cNvPr>
              <p:cNvSpPr txBox="1"/>
              <p:nvPr/>
            </p:nvSpPr>
            <p:spPr>
              <a:xfrm>
                <a:off x="4503281" y="1617277"/>
                <a:ext cx="163317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i="1" smtClean="0">
                          <a:latin typeface="Cambria Math" panose="02040503050406030204" pitchFamily="18" charset="0"/>
                        </a:rPr>
                        <m:t>2</m:t>
                      </m:r>
                      <m:r>
                        <a:rPr lang="en-US" altLang="zh-CN" sz="1200" b="0" i="1" smtClean="0">
                          <a:latin typeface="Cambria Math" panose="02040503050406030204" pitchFamily="18" charset="0"/>
                        </a:rPr>
                        <m:t>56</m:t>
                      </m:r>
                      <m:r>
                        <a:rPr lang="en-US" altLang="zh-CN" sz="1200" b="0" i="1" smtClean="0">
                          <a:latin typeface="Cambria Math" panose="02040503050406030204" pitchFamily="18" charset="0"/>
                          <a:ea typeface="Cambria Math" panose="02040503050406030204" pitchFamily="18" charset="0"/>
                        </a:rPr>
                        <m:t>×128×128</m:t>
                      </m:r>
                    </m:oMath>
                  </m:oMathPara>
                </a14:m>
                <a:endParaRPr lang="zh-CN" altLang="en-US" sz="1200" dirty="0"/>
              </a:p>
            </p:txBody>
          </p:sp>
        </mc:Choice>
        <mc:Fallback xmlns="">
          <p:sp>
            <p:nvSpPr>
              <p:cNvPr id="21" name="文本框 20">
                <a:extLst>
                  <a:ext uri="{FF2B5EF4-FFF2-40B4-BE49-F238E27FC236}">
                    <a16:creationId xmlns:a16="http://schemas.microsoft.com/office/drawing/2014/main" id="{172C75A8-8D60-CCE8-34B4-897BEAF18C8F}"/>
                  </a:ext>
                </a:extLst>
              </p:cNvPr>
              <p:cNvSpPr txBox="1">
                <a:spLocks noRot="1" noChangeAspect="1" noMove="1" noResize="1" noEditPoints="1" noAdjustHandles="1" noChangeArrowheads="1" noChangeShapeType="1" noTextEdit="1"/>
              </p:cNvSpPr>
              <p:nvPr/>
            </p:nvSpPr>
            <p:spPr>
              <a:xfrm>
                <a:off x="4503281" y="1617277"/>
                <a:ext cx="1633178" cy="276999"/>
              </a:xfrm>
              <a:prstGeom prst="rect">
                <a:avLst/>
              </a:prstGeom>
              <a:blipFill>
                <a:blip r:embed="rId4"/>
                <a:stretch>
                  <a:fillRect/>
                </a:stretch>
              </a:blipFill>
            </p:spPr>
            <p:txBody>
              <a:bodyPr/>
              <a:lstStyle/>
              <a:p>
                <a:r>
                  <a:rPr lang="zh-CN" altLang="en-US">
                    <a:noFill/>
                  </a:rPr>
                  <a:t> </a:t>
                </a:r>
              </a:p>
            </p:txBody>
          </p:sp>
        </mc:Fallback>
      </mc:AlternateContent>
      <p:grpSp>
        <p:nvGrpSpPr>
          <p:cNvPr id="127" name="组合 126">
            <a:extLst>
              <a:ext uri="{FF2B5EF4-FFF2-40B4-BE49-F238E27FC236}">
                <a16:creationId xmlns:a16="http://schemas.microsoft.com/office/drawing/2014/main" id="{AEB6C188-169C-2BFD-16CF-10264FEFC9FF}"/>
              </a:ext>
            </a:extLst>
          </p:cNvPr>
          <p:cNvGrpSpPr/>
          <p:nvPr/>
        </p:nvGrpSpPr>
        <p:grpSpPr>
          <a:xfrm>
            <a:off x="5031204" y="1950012"/>
            <a:ext cx="510338" cy="891228"/>
            <a:chOff x="4641236" y="1334884"/>
            <a:chExt cx="510338" cy="891228"/>
          </a:xfrm>
        </p:grpSpPr>
        <p:sp>
          <p:nvSpPr>
            <p:cNvPr id="31" name="矩形 30">
              <a:extLst>
                <a:ext uri="{FF2B5EF4-FFF2-40B4-BE49-F238E27FC236}">
                  <a16:creationId xmlns:a16="http://schemas.microsoft.com/office/drawing/2014/main" id="{F2355C90-1483-C5A1-E148-92A86709C6B9}"/>
                </a:ext>
              </a:extLst>
            </p:cNvPr>
            <p:cNvSpPr/>
            <p:nvPr/>
          </p:nvSpPr>
          <p:spPr>
            <a:xfrm>
              <a:off x="4641236" y="1334884"/>
              <a:ext cx="441231" cy="81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BBB1C2E9-554A-C1E4-32FD-93DD77EE9E0D}"/>
                </a:ext>
              </a:extLst>
            </p:cNvPr>
            <p:cNvSpPr/>
            <p:nvPr/>
          </p:nvSpPr>
          <p:spPr>
            <a:xfrm>
              <a:off x="4675380" y="1369793"/>
              <a:ext cx="441231" cy="81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F68E9614-75A5-7C6A-A5F0-71859A9CA6B0}"/>
                </a:ext>
              </a:extLst>
            </p:cNvPr>
            <p:cNvSpPr/>
            <p:nvPr/>
          </p:nvSpPr>
          <p:spPr>
            <a:xfrm>
              <a:off x="4710343" y="1411379"/>
              <a:ext cx="441231" cy="81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6C3BA809-F71C-2567-E9E0-E35889FFF577}"/>
                  </a:ext>
                </a:extLst>
              </p:cNvPr>
              <p:cNvSpPr txBox="1"/>
              <p:nvPr/>
            </p:nvSpPr>
            <p:spPr>
              <a:xfrm>
                <a:off x="6590696" y="1617277"/>
                <a:ext cx="143557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i="1" smtClean="0">
                          <a:latin typeface="Cambria Math" panose="02040503050406030204" pitchFamily="18" charset="0"/>
                        </a:rPr>
                        <m:t>5</m:t>
                      </m:r>
                      <m:r>
                        <a:rPr lang="en-US" altLang="zh-CN" sz="1200" b="0" i="1" smtClean="0">
                          <a:latin typeface="Cambria Math" panose="02040503050406030204" pitchFamily="18" charset="0"/>
                        </a:rPr>
                        <m:t>12</m:t>
                      </m:r>
                      <m:r>
                        <a:rPr lang="en-US" altLang="zh-CN" sz="1200" b="0" i="1" smtClean="0">
                          <a:latin typeface="Cambria Math" panose="02040503050406030204" pitchFamily="18" charset="0"/>
                          <a:ea typeface="Cambria Math" panose="02040503050406030204" pitchFamily="18" charset="0"/>
                        </a:rPr>
                        <m:t>×64×64</m:t>
                      </m:r>
                    </m:oMath>
                  </m:oMathPara>
                </a14:m>
                <a:endParaRPr lang="zh-CN" altLang="en-US" sz="1200" dirty="0"/>
              </a:p>
            </p:txBody>
          </p:sp>
        </mc:Choice>
        <mc:Fallback xmlns="">
          <p:sp>
            <p:nvSpPr>
              <p:cNvPr id="34" name="文本框 33">
                <a:extLst>
                  <a:ext uri="{FF2B5EF4-FFF2-40B4-BE49-F238E27FC236}">
                    <a16:creationId xmlns:a16="http://schemas.microsoft.com/office/drawing/2014/main" id="{6C3BA809-F71C-2567-E9E0-E35889FFF577}"/>
                  </a:ext>
                </a:extLst>
              </p:cNvPr>
              <p:cNvSpPr txBox="1">
                <a:spLocks noRot="1" noChangeAspect="1" noMove="1" noResize="1" noEditPoints="1" noAdjustHandles="1" noChangeArrowheads="1" noChangeShapeType="1" noTextEdit="1"/>
              </p:cNvSpPr>
              <p:nvPr/>
            </p:nvSpPr>
            <p:spPr>
              <a:xfrm>
                <a:off x="6590696" y="1617277"/>
                <a:ext cx="1435575" cy="276999"/>
              </a:xfrm>
              <a:prstGeom prst="rect">
                <a:avLst/>
              </a:prstGeom>
              <a:blipFill>
                <a:blip r:embed="rId5"/>
                <a:stretch>
                  <a:fillRect/>
                </a:stretch>
              </a:blipFill>
            </p:spPr>
            <p:txBody>
              <a:bodyPr/>
              <a:lstStyle/>
              <a:p>
                <a:r>
                  <a:rPr lang="zh-CN" altLang="en-US">
                    <a:noFill/>
                  </a:rPr>
                  <a:t> </a:t>
                </a:r>
              </a:p>
            </p:txBody>
          </p:sp>
        </mc:Fallback>
      </mc:AlternateContent>
      <p:grpSp>
        <p:nvGrpSpPr>
          <p:cNvPr id="126" name="组合 125">
            <a:extLst>
              <a:ext uri="{FF2B5EF4-FFF2-40B4-BE49-F238E27FC236}">
                <a16:creationId xmlns:a16="http://schemas.microsoft.com/office/drawing/2014/main" id="{69A7B962-6983-72F1-D349-29AC02C2974C}"/>
              </a:ext>
            </a:extLst>
          </p:cNvPr>
          <p:cNvGrpSpPr/>
          <p:nvPr/>
        </p:nvGrpSpPr>
        <p:grpSpPr>
          <a:xfrm>
            <a:off x="7106967" y="1929219"/>
            <a:ext cx="437997" cy="932814"/>
            <a:chOff x="6716999" y="1339881"/>
            <a:chExt cx="437997" cy="932814"/>
          </a:xfrm>
        </p:grpSpPr>
        <p:sp>
          <p:nvSpPr>
            <p:cNvPr id="39" name="矩形 38">
              <a:extLst>
                <a:ext uri="{FF2B5EF4-FFF2-40B4-BE49-F238E27FC236}">
                  <a16:creationId xmlns:a16="http://schemas.microsoft.com/office/drawing/2014/main" id="{61158A46-4874-041B-B7FC-8822C52A9263}"/>
                </a:ext>
              </a:extLst>
            </p:cNvPr>
            <p:cNvSpPr/>
            <p:nvPr/>
          </p:nvSpPr>
          <p:spPr>
            <a:xfrm>
              <a:off x="6716999" y="1339881"/>
              <a:ext cx="334746" cy="81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8424A61E-C8F5-A330-FFC9-0F2445E6B9E5}"/>
                </a:ext>
              </a:extLst>
            </p:cNvPr>
            <p:cNvSpPr/>
            <p:nvPr/>
          </p:nvSpPr>
          <p:spPr>
            <a:xfrm>
              <a:off x="6751143" y="1374790"/>
              <a:ext cx="334746" cy="81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278C6AC2-2701-9798-AB77-E060211DC27E}"/>
                </a:ext>
              </a:extLst>
            </p:cNvPr>
            <p:cNvSpPr/>
            <p:nvPr/>
          </p:nvSpPr>
          <p:spPr>
            <a:xfrm>
              <a:off x="6786106" y="1416376"/>
              <a:ext cx="334746" cy="81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9D45C5B0-0C6D-56FC-B780-06674E4ADC7F}"/>
                </a:ext>
              </a:extLst>
            </p:cNvPr>
            <p:cNvSpPr/>
            <p:nvPr/>
          </p:nvSpPr>
          <p:spPr>
            <a:xfrm>
              <a:off x="6820250" y="1457962"/>
              <a:ext cx="334746" cy="81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EEBD7EDD-14AD-D716-D9A6-A1F1D6053742}"/>
                  </a:ext>
                </a:extLst>
              </p:cNvPr>
              <p:cNvSpPr txBox="1"/>
              <p:nvPr/>
            </p:nvSpPr>
            <p:spPr>
              <a:xfrm>
                <a:off x="8671437" y="1617277"/>
                <a:ext cx="153437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i="1" smtClean="0">
                          <a:latin typeface="Cambria Math" panose="02040503050406030204" pitchFamily="18" charset="0"/>
                        </a:rPr>
                        <m:t>1</m:t>
                      </m:r>
                      <m:r>
                        <a:rPr lang="en-US" altLang="zh-CN" sz="1200" b="0" i="1" smtClean="0">
                          <a:latin typeface="Cambria Math" panose="02040503050406030204" pitchFamily="18" charset="0"/>
                        </a:rPr>
                        <m:t>024</m:t>
                      </m:r>
                      <m:r>
                        <a:rPr lang="en-US" altLang="zh-CN" sz="1200" b="0" i="1" smtClean="0">
                          <a:latin typeface="Cambria Math" panose="02040503050406030204" pitchFamily="18" charset="0"/>
                          <a:ea typeface="Cambria Math" panose="02040503050406030204" pitchFamily="18" charset="0"/>
                        </a:rPr>
                        <m:t>×32×32</m:t>
                      </m:r>
                    </m:oMath>
                  </m:oMathPara>
                </a14:m>
                <a:endParaRPr lang="zh-CN" altLang="en-US" sz="1200" dirty="0"/>
              </a:p>
            </p:txBody>
          </p:sp>
        </mc:Choice>
        <mc:Fallback xmlns="">
          <p:sp>
            <p:nvSpPr>
              <p:cNvPr id="46" name="文本框 45">
                <a:extLst>
                  <a:ext uri="{FF2B5EF4-FFF2-40B4-BE49-F238E27FC236}">
                    <a16:creationId xmlns:a16="http://schemas.microsoft.com/office/drawing/2014/main" id="{EEBD7EDD-14AD-D716-D9A6-A1F1D6053742}"/>
                  </a:ext>
                </a:extLst>
              </p:cNvPr>
              <p:cNvSpPr txBox="1">
                <a:spLocks noRot="1" noChangeAspect="1" noMove="1" noResize="1" noEditPoints="1" noAdjustHandles="1" noChangeArrowheads="1" noChangeShapeType="1" noTextEdit="1"/>
              </p:cNvSpPr>
              <p:nvPr/>
            </p:nvSpPr>
            <p:spPr>
              <a:xfrm>
                <a:off x="8671437" y="1617277"/>
                <a:ext cx="1534376" cy="276999"/>
              </a:xfrm>
              <a:prstGeom prst="rect">
                <a:avLst/>
              </a:prstGeom>
              <a:blipFill>
                <a:blip r:embed="rId6"/>
                <a:stretch>
                  <a:fillRect/>
                </a:stretch>
              </a:blipFill>
            </p:spPr>
            <p:txBody>
              <a:bodyPr/>
              <a:lstStyle/>
              <a:p>
                <a:r>
                  <a:rPr lang="zh-CN" altLang="en-US">
                    <a:noFill/>
                  </a:rPr>
                  <a:t> </a:t>
                </a:r>
              </a:p>
            </p:txBody>
          </p:sp>
        </mc:Fallback>
      </mc:AlternateContent>
      <p:grpSp>
        <p:nvGrpSpPr>
          <p:cNvPr id="125" name="组合 124">
            <a:extLst>
              <a:ext uri="{FF2B5EF4-FFF2-40B4-BE49-F238E27FC236}">
                <a16:creationId xmlns:a16="http://schemas.microsoft.com/office/drawing/2014/main" id="{024D1933-0E33-FC1B-64EB-8695724FE2F6}"/>
              </a:ext>
            </a:extLst>
          </p:cNvPr>
          <p:cNvGrpSpPr/>
          <p:nvPr/>
        </p:nvGrpSpPr>
        <p:grpSpPr>
          <a:xfrm>
            <a:off x="9285831" y="1908426"/>
            <a:ext cx="312634" cy="974401"/>
            <a:chOff x="8895863" y="1301065"/>
            <a:chExt cx="312634" cy="974401"/>
          </a:xfrm>
        </p:grpSpPr>
        <p:sp>
          <p:nvSpPr>
            <p:cNvPr id="47" name="矩形 46">
              <a:extLst>
                <a:ext uri="{FF2B5EF4-FFF2-40B4-BE49-F238E27FC236}">
                  <a16:creationId xmlns:a16="http://schemas.microsoft.com/office/drawing/2014/main" id="{FEA935A8-D9EB-4789-472B-7617754DED11}"/>
                </a:ext>
              </a:extLst>
            </p:cNvPr>
            <p:cNvSpPr/>
            <p:nvPr/>
          </p:nvSpPr>
          <p:spPr>
            <a:xfrm>
              <a:off x="8895863" y="1301065"/>
              <a:ext cx="167374" cy="814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D389B2F3-C523-2C07-A24B-C96D1BB1E717}"/>
                </a:ext>
              </a:extLst>
            </p:cNvPr>
            <p:cNvSpPr/>
            <p:nvPr/>
          </p:nvSpPr>
          <p:spPr>
            <a:xfrm>
              <a:off x="8930007" y="1335974"/>
              <a:ext cx="167374" cy="814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D9A9EAE6-B45A-F173-CBFB-9FFB3CF25030}"/>
                </a:ext>
              </a:extLst>
            </p:cNvPr>
            <p:cNvSpPr/>
            <p:nvPr/>
          </p:nvSpPr>
          <p:spPr>
            <a:xfrm>
              <a:off x="8964970" y="1377560"/>
              <a:ext cx="167374" cy="814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459E110E-E1BB-FCE5-12E5-ABD46B8255DD}"/>
                </a:ext>
              </a:extLst>
            </p:cNvPr>
            <p:cNvSpPr/>
            <p:nvPr/>
          </p:nvSpPr>
          <p:spPr>
            <a:xfrm>
              <a:off x="8999114" y="1419146"/>
              <a:ext cx="167374" cy="814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5ED37835-5BE4-2BBC-CDCB-58E809E58256}"/>
                </a:ext>
              </a:extLst>
            </p:cNvPr>
            <p:cNvSpPr/>
            <p:nvPr/>
          </p:nvSpPr>
          <p:spPr>
            <a:xfrm>
              <a:off x="9041123" y="1460732"/>
              <a:ext cx="167374" cy="814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42822CED-1D6A-9DEC-A0E9-F632E0C00443}"/>
                  </a:ext>
                </a:extLst>
              </p:cNvPr>
              <p:cNvSpPr txBox="1"/>
              <p:nvPr/>
            </p:nvSpPr>
            <p:spPr>
              <a:xfrm>
                <a:off x="10281617" y="3387283"/>
                <a:ext cx="153437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i="1" smtClean="0">
                          <a:latin typeface="Cambria Math" panose="02040503050406030204" pitchFamily="18" charset="0"/>
                        </a:rPr>
                        <m:t>2</m:t>
                      </m:r>
                      <m:r>
                        <a:rPr lang="en-US" altLang="zh-CN" sz="1200" b="0" i="1" smtClean="0">
                          <a:latin typeface="Cambria Math" panose="02040503050406030204" pitchFamily="18" charset="0"/>
                        </a:rPr>
                        <m:t>048</m:t>
                      </m:r>
                      <m:r>
                        <a:rPr lang="en-US" altLang="zh-CN" sz="1200" b="0" i="1" smtClean="0">
                          <a:latin typeface="Cambria Math" panose="02040503050406030204" pitchFamily="18" charset="0"/>
                          <a:ea typeface="Cambria Math" panose="02040503050406030204" pitchFamily="18" charset="0"/>
                        </a:rPr>
                        <m:t>×16×16</m:t>
                      </m:r>
                    </m:oMath>
                  </m:oMathPara>
                </a14:m>
                <a:endParaRPr lang="zh-CN" altLang="en-US" sz="1200" dirty="0"/>
              </a:p>
            </p:txBody>
          </p:sp>
        </mc:Choice>
        <mc:Fallback xmlns="">
          <p:sp>
            <p:nvSpPr>
              <p:cNvPr id="54" name="文本框 53">
                <a:extLst>
                  <a:ext uri="{FF2B5EF4-FFF2-40B4-BE49-F238E27FC236}">
                    <a16:creationId xmlns:a16="http://schemas.microsoft.com/office/drawing/2014/main" id="{42822CED-1D6A-9DEC-A0E9-F632E0C00443}"/>
                  </a:ext>
                </a:extLst>
              </p:cNvPr>
              <p:cNvSpPr txBox="1">
                <a:spLocks noRot="1" noChangeAspect="1" noMove="1" noResize="1" noEditPoints="1" noAdjustHandles="1" noChangeArrowheads="1" noChangeShapeType="1" noTextEdit="1"/>
              </p:cNvSpPr>
              <p:nvPr/>
            </p:nvSpPr>
            <p:spPr>
              <a:xfrm>
                <a:off x="10281617" y="3387283"/>
                <a:ext cx="1534376" cy="276999"/>
              </a:xfrm>
              <a:prstGeom prst="rect">
                <a:avLst/>
              </a:prstGeom>
              <a:blipFill>
                <a:blip r:embed="rId7"/>
                <a:stretch>
                  <a:fillRect/>
                </a:stretch>
              </a:blipFill>
            </p:spPr>
            <p:txBody>
              <a:bodyPr/>
              <a:lstStyle/>
              <a:p>
                <a:r>
                  <a:rPr lang="zh-CN" altLang="en-US">
                    <a:noFill/>
                  </a:rPr>
                  <a:t> </a:t>
                </a:r>
              </a:p>
            </p:txBody>
          </p:sp>
        </mc:Fallback>
      </mc:AlternateContent>
      <p:sp>
        <p:nvSpPr>
          <p:cNvPr id="55" name="矩形 54">
            <a:extLst>
              <a:ext uri="{FF2B5EF4-FFF2-40B4-BE49-F238E27FC236}">
                <a16:creationId xmlns:a16="http://schemas.microsoft.com/office/drawing/2014/main" id="{A193E20D-191B-FCCD-75B5-5B616390B35B}"/>
              </a:ext>
            </a:extLst>
          </p:cNvPr>
          <p:cNvSpPr/>
          <p:nvPr/>
        </p:nvSpPr>
        <p:spPr>
          <a:xfrm>
            <a:off x="10937689" y="3710774"/>
            <a:ext cx="70447" cy="81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A46629CF-A8C6-5B97-0039-125D8E4AF053}"/>
              </a:ext>
            </a:extLst>
          </p:cNvPr>
          <p:cNvSpPr/>
          <p:nvPr/>
        </p:nvSpPr>
        <p:spPr>
          <a:xfrm>
            <a:off x="10971833" y="3745683"/>
            <a:ext cx="70447" cy="81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E229087D-7220-E7AA-BDF3-CD6F7FD971B1}"/>
              </a:ext>
            </a:extLst>
          </p:cNvPr>
          <p:cNvSpPr/>
          <p:nvPr/>
        </p:nvSpPr>
        <p:spPr>
          <a:xfrm>
            <a:off x="11006796" y="3787269"/>
            <a:ext cx="70447" cy="81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F2012A00-5132-5877-F90E-F4140D12B30A}"/>
              </a:ext>
            </a:extLst>
          </p:cNvPr>
          <p:cNvSpPr/>
          <p:nvPr/>
        </p:nvSpPr>
        <p:spPr>
          <a:xfrm>
            <a:off x="11048805" y="3819015"/>
            <a:ext cx="70447" cy="81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C3119FCF-8750-FB66-430D-2255577FC4FF}"/>
              </a:ext>
            </a:extLst>
          </p:cNvPr>
          <p:cNvSpPr/>
          <p:nvPr/>
        </p:nvSpPr>
        <p:spPr>
          <a:xfrm>
            <a:off x="11090814" y="3860601"/>
            <a:ext cx="70447" cy="81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D7B581F2-5526-57BD-C719-4B13A842477C}"/>
              </a:ext>
            </a:extLst>
          </p:cNvPr>
          <p:cNvSpPr/>
          <p:nvPr/>
        </p:nvSpPr>
        <p:spPr>
          <a:xfrm>
            <a:off x="11121248" y="3902187"/>
            <a:ext cx="70447" cy="81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8" name="直接箭头连接符 87">
            <a:extLst>
              <a:ext uri="{FF2B5EF4-FFF2-40B4-BE49-F238E27FC236}">
                <a16:creationId xmlns:a16="http://schemas.microsoft.com/office/drawing/2014/main" id="{A74229D5-B01A-AFCB-EC6A-FD0FEC91258F}"/>
              </a:ext>
            </a:extLst>
          </p:cNvPr>
          <p:cNvCxnSpPr>
            <a:cxnSpLocks/>
          </p:cNvCxnSpPr>
          <p:nvPr/>
        </p:nvCxnSpPr>
        <p:spPr>
          <a:xfrm>
            <a:off x="3926399" y="2367021"/>
            <a:ext cx="77817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9" name="直接箭头连接符 88">
            <a:extLst>
              <a:ext uri="{FF2B5EF4-FFF2-40B4-BE49-F238E27FC236}">
                <a16:creationId xmlns:a16="http://schemas.microsoft.com/office/drawing/2014/main" id="{2CC0BEB5-F33D-532F-95FE-7009A24269AB}"/>
              </a:ext>
            </a:extLst>
          </p:cNvPr>
          <p:cNvCxnSpPr>
            <a:cxnSpLocks/>
          </p:cNvCxnSpPr>
          <p:nvPr/>
        </p:nvCxnSpPr>
        <p:spPr>
          <a:xfrm>
            <a:off x="5983242" y="2365730"/>
            <a:ext cx="77817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0" name="直接箭头连接符 89">
            <a:extLst>
              <a:ext uri="{FF2B5EF4-FFF2-40B4-BE49-F238E27FC236}">
                <a16:creationId xmlns:a16="http://schemas.microsoft.com/office/drawing/2014/main" id="{6A6E9930-C55A-12E8-56CE-3F5AC6339F81}"/>
              </a:ext>
            </a:extLst>
          </p:cNvPr>
          <p:cNvCxnSpPr>
            <a:cxnSpLocks/>
          </p:cNvCxnSpPr>
          <p:nvPr/>
        </p:nvCxnSpPr>
        <p:spPr>
          <a:xfrm>
            <a:off x="7985360" y="2352574"/>
            <a:ext cx="77817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1" name="直接箭头连接符 90">
            <a:extLst>
              <a:ext uri="{FF2B5EF4-FFF2-40B4-BE49-F238E27FC236}">
                <a16:creationId xmlns:a16="http://schemas.microsoft.com/office/drawing/2014/main" id="{EC5DBA3B-F7B3-422E-76FD-20DEF7E40529}"/>
              </a:ext>
            </a:extLst>
          </p:cNvPr>
          <p:cNvCxnSpPr>
            <a:cxnSpLocks/>
          </p:cNvCxnSpPr>
          <p:nvPr/>
        </p:nvCxnSpPr>
        <p:spPr>
          <a:xfrm>
            <a:off x="9851279" y="2841241"/>
            <a:ext cx="709067" cy="490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3" name="矩形 92">
            <a:extLst>
              <a:ext uri="{FF2B5EF4-FFF2-40B4-BE49-F238E27FC236}">
                <a16:creationId xmlns:a16="http://schemas.microsoft.com/office/drawing/2014/main" id="{75966A05-DAF0-6C5F-6239-A0F83B2B9D29}"/>
              </a:ext>
            </a:extLst>
          </p:cNvPr>
          <p:cNvSpPr/>
          <p:nvPr/>
        </p:nvSpPr>
        <p:spPr>
          <a:xfrm>
            <a:off x="1049318" y="5511909"/>
            <a:ext cx="778174" cy="8473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4" name="直接箭头连接符 93">
            <a:extLst>
              <a:ext uri="{FF2B5EF4-FFF2-40B4-BE49-F238E27FC236}">
                <a16:creationId xmlns:a16="http://schemas.microsoft.com/office/drawing/2014/main" id="{AEAED605-2AB8-993B-367E-44E80F6B1F15}"/>
              </a:ext>
            </a:extLst>
          </p:cNvPr>
          <p:cNvCxnSpPr>
            <a:cxnSpLocks/>
          </p:cNvCxnSpPr>
          <p:nvPr/>
        </p:nvCxnSpPr>
        <p:spPr>
          <a:xfrm>
            <a:off x="2038563" y="5933873"/>
            <a:ext cx="778174" cy="0"/>
          </a:xfrm>
          <a:prstGeom prst="straightConnector1">
            <a:avLst/>
          </a:prstGeom>
          <a:ln>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89F0ABDA-8EB8-3EFB-FAE1-1DDDDB1924FA}"/>
                  </a:ext>
                </a:extLst>
              </p:cNvPr>
              <p:cNvSpPr txBox="1"/>
              <p:nvPr/>
            </p:nvSpPr>
            <p:spPr>
              <a:xfrm>
                <a:off x="717240" y="5157235"/>
                <a:ext cx="143557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1</m:t>
                      </m:r>
                      <m:r>
                        <a:rPr lang="en-US" altLang="zh-CN" sz="1200" b="0" i="1" smtClean="0">
                          <a:latin typeface="Cambria Math" panose="02040503050406030204" pitchFamily="18" charset="0"/>
                          <a:ea typeface="Cambria Math" panose="02040503050406030204" pitchFamily="18" charset="0"/>
                        </a:rPr>
                        <m:t>×512×512</m:t>
                      </m:r>
                    </m:oMath>
                  </m:oMathPara>
                </a14:m>
                <a:endParaRPr lang="zh-CN" altLang="en-US" sz="1200" dirty="0"/>
              </a:p>
            </p:txBody>
          </p:sp>
        </mc:Choice>
        <mc:Fallback xmlns="">
          <p:sp>
            <p:nvSpPr>
              <p:cNvPr id="95" name="文本框 94">
                <a:extLst>
                  <a:ext uri="{FF2B5EF4-FFF2-40B4-BE49-F238E27FC236}">
                    <a16:creationId xmlns:a16="http://schemas.microsoft.com/office/drawing/2014/main" id="{89F0ABDA-8EB8-3EFB-FAE1-1DDDDB1924FA}"/>
                  </a:ext>
                </a:extLst>
              </p:cNvPr>
              <p:cNvSpPr txBox="1">
                <a:spLocks noRot="1" noChangeAspect="1" noMove="1" noResize="1" noEditPoints="1" noAdjustHandles="1" noChangeArrowheads="1" noChangeShapeType="1" noTextEdit="1"/>
              </p:cNvSpPr>
              <p:nvPr/>
            </p:nvSpPr>
            <p:spPr>
              <a:xfrm>
                <a:off x="717240" y="5157235"/>
                <a:ext cx="1435575" cy="27699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70D94D2A-456B-DD43-1098-F275740CB7DE}"/>
                  </a:ext>
                </a:extLst>
              </p:cNvPr>
              <p:cNvSpPr txBox="1"/>
              <p:nvPr/>
            </p:nvSpPr>
            <p:spPr>
              <a:xfrm>
                <a:off x="2638186" y="5157235"/>
                <a:ext cx="153437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64</m:t>
                      </m:r>
                      <m:r>
                        <a:rPr lang="en-US" altLang="zh-CN" sz="1200" b="0" i="1" smtClean="0">
                          <a:latin typeface="Cambria Math" panose="02040503050406030204" pitchFamily="18" charset="0"/>
                          <a:ea typeface="Cambria Math" panose="02040503050406030204" pitchFamily="18" charset="0"/>
                        </a:rPr>
                        <m:t>×256×256</m:t>
                      </m:r>
                    </m:oMath>
                  </m:oMathPara>
                </a14:m>
                <a:endParaRPr lang="zh-CN" altLang="en-US" sz="1200" dirty="0"/>
              </a:p>
            </p:txBody>
          </p:sp>
        </mc:Choice>
        <mc:Fallback xmlns="">
          <p:sp>
            <p:nvSpPr>
              <p:cNvPr id="96" name="文本框 95">
                <a:extLst>
                  <a:ext uri="{FF2B5EF4-FFF2-40B4-BE49-F238E27FC236}">
                    <a16:creationId xmlns:a16="http://schemas.microsoft.com/office/drawing/2014/main" id="{70D94D2A-456B-DD43-1098-F275740CB7DE}"/>
                  </a:ext>
                </a:extLst>
              </p:cNvPr>
              <p:cNvSpPr txBox="1">
                <a:spLocks noRot="1" noChangeAspect="1" noMove="1" noResize="1" noEditPoints="1" noAdjustHandles="1" noChangeArrowheads="1" noChangeShapeType="1" noTextEdit="1"/>
              </p:cNvSpPr>
              <p:nvPr/>
            </p:nvSpPr>
            <p:spPr>
              <a:xfrm>
                <a:off x="2638186" y="5157235"/>
                <a:ext cx="1534376" cy="276999"/>
              </a:xfrm>
              <a:prstGeom prst="rect">
                <a:avLst/>
              </a:prstGeom>
              <a:blipFill>
                <a:blip r:embed="rId9"/>
                <a:stretch>
                  <a:fillRect/>
                </a:stretch>
              </a:blipFill>
            </p:spPr>
            <p:txBody>
              <a:bodyPr/>
              <a:lstStyle/>
              <a:p>
                <a:r>
                  <a:rPr lang="zh-CN" altLang="en-US">
                    <a:noFill/>
                  </a:rPr>
                  <a:t> </a:t>
                </a:r>
              </a:p>
            </p:txBody>
          </p:sp>
        </mc:Fallback>
      </mc:AlternateContent>
      <p:grpSp>
        <p:nvGrpSpPr>
          <p:cNvPr id="121" name="组合 120">
            <a:extLst>
              <a:ext uri="{FF2B5EF4-FFF2-40B4-BE49-F238E27FC236}">
                <a16:creationId xmlns:a16="http://schemas.microsoft.com/office/drawing/2014/main" id="{5917B406-273E-1A87-849B-FF7A8451857F}"/>
              </a:ext>
            </a:extLst>
          </p:cNvPr>
          <p:cNvGrpSpPr/>
          <p:nvPr/>
        </p:nvGrpSpPr>
        <p:grpSpPr>
          <a:xfrm>
            <a:off x="3057436" y="5510763"/>
            <a:ext cx="662041" cy="849643"/>
            <a:chOff x="2667468" y="4856619"/>
            <a:chExt cx="662041" cy="849643"/>
          </a:xfrm>
        </p:grpSpPr>
        <p:sp>
          <p:nvSpPr>
            <p:cNvPr id="97" name="矩形 96">
              <a:extLst>
                <a:ext uri="{FF2B5EF4-FFF2-40B4-BE49-F238E27FC236}">
                  <a16:creationId xmlns:a16="http://schemas.microsoft.com/office/drawing/2014/main" id="{175D6BAA-1C66-D493-B106-625F784B6804}"/>
                </a:ext>
              </a:extLst>
            </p:cNvPr>
            <p:cNvSpPr/>
            <p:nvPr/>
          </p:nvSpPr>
          <p:spPr>
            <a:xfrm>
              <a:off x="2667468" y="4856619"/>
              <a:ext cx="627897" cy="814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a:extLst>
                <a:ext uri="{FF2B5EF4-FFF2-40B4-BE49-F238E27FC236}">
                  <a16:creationId xmlns:a16="http://schemas.microsoft.com/office/drawing/2014/main" id="{DAE5728A-8550-8C8B-BA05-2F5DC671F626}"/>
                </a:ext>
              </a:extLst>
            </p:cNvPr>
            <p:cNvSpPr/>
            <p:nvPr/>
          </p:nvSpPr>
          <p:spPr>
            <a:xfrm>
              <a:off x="2701612" y="4891528"/>
              <a:ext cx="627897" cy="814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9" name="文本框 98">
                <a:extLst>
                  <a:ext uri="{FF2B5EF4-FFF2-40B4-BE49-F238E27FC236}">
                    <a16:creationId xmlns:a16="http://schemas.microsoft.com/office/drawing/2014/main" id="{93C2F4C9-24D5-962F-1AC6-D8AC85C0CE39}"/>
                  </a:ext>
                </a:extLst>
              </p:cNvPr>
              <p:cNvSpPr txBox="1"/>
              <p:nvPr/>
            </p:nvSpPr>
            <p:spPr>
              <a:xfrm>
                <a:off x="4579085" y="5157235"/>
                <a:ext cx="163317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i="1" smtClean="0">
                          <a:latin typeface="Cambria Math" panose="02040503050406030204" pitchFamily="18" charset="0"/>
                        </a:rPr>
                        <m:t>2</m:t>
                      </m:r>
                      <m:r>
                        <a:rPr lang="en-US" altLang="zh-CN" sz="1200" b="0" i="1" smtClean="0">
                          <a:latin typeface="Cambria Math" panose="02040503050406030204" pitchFamily="18" charset="0"/>
                        </a:rPr>
                        <m:t>56</m:t>
                      </m:r>
                      <m:r>
                        <a:rPr lang="en-US" altLang="zh-CN" sz="1200" b="0" i="1" smtClean="0">
                          <a:latin typeface="Cambria Math" panose="02040503050406030204" pitchFamily="18" charset="0"/>
                          <a:ea typeface="Cambria Math" panose="02040503050406030204" pitchFamily="18" charset="0"/>
                        </a:rPr>
                        <m:t>×128×128</m:t>
                      </m:r>
                    </m:oMath>
                  </m:oMathPara>
                </a14:m>
                <a:endParaRPr lang="zh-CN" altLang="en-US" sz="1200" dirty="0"/>
              </a:p>
            </p:txBody>
          </p:sp>
        </mc:Choice>
        <mc:Fallback xmlns="">
          <p:sp>
            <p:nvSpPr>
              <p:cNvPr id="99" name="文本框 98">
                <a:extLst>
                  <a:ext uri="{FF2B5EF4-FFF2-40B4-BE49-F238E27FC236}">
                    <a16:creationId xmlns:a16="http://schemas.microsoft.com/office/drawing/2014/main" id="{93C2F4C9-24D5-962F-1AC6-D8AC85C0CE39}"/>
                  </a:ext>
                </a:extLst>
              </p:cNvPr>
              <p:cNvSpPr txBox="1">
                <a:spLocks noRot="1" noChangeAspect="1" noMove="1" noResize="1" noEditPoints="1" noAdjustHandles="1" noChangeArrowheads="1" noChangeShapeType="1" noTextEdit="1"/>
              </p:cNvSpPr>
              <p:nvPr/>
            </p:nvSpPr>
            <p:spPr>
              <a:xfrm>
                <a:off x="4579085" y="5157235"/>
                <a:ext cx="1633178" cy="276999"/>
              </a:xfrm>
              <a:prstGeom prst="rect">
                <a:avLst/>
              </a:prstGeom>
              <a:blipFill>
                <a:blip r:embed="rId10"/>
                <a:stretch>
                  <a:fillRect/>
                </a:stretch>
              </a:blipFill>
            </p:spPr>
            <p:txBody>
              <a:bodyPr/>
              <a:lstStyle/>
              <a:p>
                <a:r>
                  <a:rPr lang="zh-CN" altLang="en-US">
                    <a:noFill/>
                  </a:rPr>
                  <a:t> </a:t>
                </a:r>
              </a:p>
            </p:txBody>
          </p:sp>
        </mc:Fallback>
      </mc:AlternateContent>
      <p:grpSp>
        <p:nvGrpSpPr>
          <p:cNvPr id="122" name="组合 121">
            <a:extLst>
              <a:ext uri="{FF2B5EF4-FFF2-40B4-BE49-F238E27FC236}">
                <a16:creationId xmlns:a16="http://schemas.microsoft.com/office/drawing/2014/main" id="{F6B021C2-9B21-11B6-67C7-F7C2B7F46794}"/>
              </a:ext>
            </a:extLst>
          </p:cNvPr>
          <p:cNvGrpSpPr/>
          <p:nvPr/>
        </p:nvGrpSpPr>
        <p:grpSpPr>
          <a:xfrm>
            <a:off x="5107008" y="5489970"/>
            <a:ext cx="510338" cy="891228"/>
            <a:chOff x="4717040" y="4855107"/>
            <a:chExt cx="510338" cy="891228"/>
          </a:xfrm>
        </p:grpSpPr>
        <p:sp>
          <p:nvSpPr>
            <p:cNvPr id="100" name="矩形 99">
              <a:extLst>
                <a:ext uri="{FF2B5EF4-FFF2-40B4-BE49-F238E27FC236}">
                  <a16:creationId xmlns:a16="http://schemas.microsoft.com/office/drawing/2014/main" id="{C69A5ABC-215A-87FC-98EA-D033BB31FAD0}"/>
                </a:ext>
              </a:extLst>
            </p:cNvPr>
            <p:cNvSpPr/>
            <p:nvPr/>
          </p:nvSpPr>
          <p:spPr>
            <a:xfrm>
              <a:off x="4717040" y="4855107"/>
              <a:ext cx="441231" cy="81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a:extLst>
                <a:ext uri="{FF2B5EF4-FFF2-40B4-BE49-F238E27FC236}">
                  <a16:creationId xmlns:a16="http://schemas.microsoft.com/office/drawing/2014/main" id="{F333644D-C719-6E6F-11AA-A39DD7380910}"/>
                </a:ext>
              </a:extLst>
            </p:cNvPr>
            <p:cNvSpPr/>
            <p:nvPr/>
          </p:nvSpPr>
          <p:spPr>
            <a:xfrm>
              <a:off x="4751184" y="4890016"/>
              <a:ext cx="441231" cy="81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a:extLst>
                <a:ext uri="{FF2B5EF4-FFF2-40B4-BE49-F238E27FC236}">
                  <a16:creationId xmlns:a16="http://schemas.microsoft.com/office/drawing/2014/main" id="{20DCB9EF-6CE9-504C-D8EB-D00E333B19D2}"/>
                </a:ext>
              </a:extLst>
            </p:cNvPr>
            <p:cNvSpPr/>
            <p:nvPr/>
          </p:nvSpPr>
          <p:spPr>
            <a:xfrm>
              <a:off x="4786147" y="4931602"/>
              <a:ext cx="441231" cy="81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103" name="文本框 102">
                <a:extLst>
                  <a:ext uri="{FF2B5EF4-FFF2-40B4-BE49-F238E27FC236}">
                    <a16:creationId xmlns:a16="http://schemas.microsoft.com/office/drawing/2014/main" id="{D171ADBF-3F98-FDC4-A077-18BAD00636F3}"/>
                  </a:ext>
                </a:extLst>
              </p:cNvPr>
              <p:cNvSpPr txBox="1"/>
              <p:nvPr/>
            </p:nvSpPr>
            <p:spPr>
              <a:xfrm>
                <a:off x="6666500" y="5157235"/>
                <a:ext cx="143557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i="1" smtClean="0">
                          <a:latin typeface="Cambria Math" panose="02040503050406030204" pitchFamily="18" charset="0"/>
                        </a:rPr>
                        <m:t>5</m:t>
                      </m:r>
                      <m:r>
                        <a:rPr lang="en-US" altLang="zh-CN" sz="1200" b="0" i="1" smtClean="0">
                          <a:latin typeface="Cambria Math" panose="02040503050406030204" pitchFamily="18" charset="0"/>
                        </a:rPr>
                        <m:t>12</m:t>
                      </m:r>
                      <m:r>
                        <a:rPr lang="en-US" altLang="zh-CN" sz="1200" b="0" i="1" smtClean="0">
                          <a:latin typeface="Cambria Math" panose="02040503050406030204" pitchFamily="18" charset="0"/>
                          <a:ea typeface="Cambria Math" panose="02040503050406030204" pitchFamily="18" charset="0"/>
                        </a:rPr>
                        <m:t>×64×64</m:t>
                      </m:r>
                    </m:oMath>
                  </m:oMathPara>
                </a14:m>
                <a:endParaRPr lang="zh-CN" altLang="en-US" sz="1200" dirty="0"/>
              </a:p>
            </p:txBody>
          </p:sp>
        </mc:Choice>
        <mc:Fallback xmlns="">
          <p:sp>
            <p:nvSpPr>
              <p:cNvPr id="103" name="文本框 102">
                <a:extLst>
                  <a:ext uri="{FF2B5EF4-FFF2-40B4-BE49-F238E27FC236}">
                    <a16:creationId xmlns:a16="http://schemas.microsoft.com/office/drawing/2014/main" id="{D171ADBF-3F98-FDC4-A077-18BAD00636F3}"/>
                  </a:ext>
                </a:extLst>
              </p:cNvPr>
              <p:cNvSpPr txBox="1">
                <a:spLocks noRot="1" noChangeAspect="1" noMove="1" noResize="1" noEditPoints="1" noAdjustHandles="1" noChangeArrowheads="1" noChangeShapeType="1" noTextEdit="1"/>
              </p:cNvSpPr>
              <p:nvPr/>
            </p:nvSpPr>
            <p:spPr>
              <a:xfrm>
                <a:off x="6666500" y="5157235"/>
                <a:ext cx="1435575" cy="276999"/>
              </a:xfrm>
              <a:prstGeom prst="rect">
                <a:avLst/>
              </a:prstGeom>
              <a:blipFill>
                <a:blip r:embed="rId11"/>
                <a:stretch>
                  <a:fillRect/>
                </a:stretch>
              </a:blipFill>
            </p:spPr>
            <p:txBody>
              <a:bodyPr/>
              <a:lstStyle/>
              <a:p>
                <a:r>
                  <a:rPr lang="zh-CN" altLang="en-US">
                    <a:noFill/>
                  </a:rPr>
                  <a:t> </a:t>
                </a:r>
              </a:p>
            </p:txBody>
          </p:sp>
        </mc:Fallback>
      </mc:AlternateContent>
      <p:grpSp>
        <p:nvGrpSpPr>
          <p:cNvPr id="123" name="组合 122">
            <a:extLst>
              <a:ext uri="{FF2B5EF4-FFF2-40B4-BE49-F238E27FC236}">
                <a16:creationId xmlns:a16="http://schemas.microsoft.com/office/drawing/2014/main" id="{A8CD41DB-8A5B-9B9B-227A-976D2C7BEE27}"/>
              </a:ext>
            </a:extLst>
          </p:cNvPr>
          <p:cNvGrpSpPr/>
          <p:nvPr/>
        </p:nvGrpSpPr>
        <p:grpSpPr>
          <a:xfrm>
            <a:off x="7182771" y="5469177"/>
            <a:ext cx="437997" cy="932814"/>
            <a:chOff x="6792803" y="4866683"/>
            <a:chExt cx="437997" cy="932814"/>
          </a:xfrm>
        </p:grpSpPr>
        <p:sp>
          <p:nvSpPr>
            <p:cNvPr id="104" name="矩形 103">
              <a:extLst>
                <a:ext uri="{FF2B5EF4-FFF2-40B4-BE49-F238E27FC236}">
                  <a16:creationId xmlns:a16="http://schemas.microsoft.com/office/drawing/2014/main" id="{C7494E1D-3E4D-BCD9-21BB-7D774260E9CF}"/>
                </a:ext>
              </a:extLst>
            </p:cNvPr>
            <p:cNvSpPr/>
            <p:nvPr/>
          </p:nvSpPr>
          <p:spPr>
            <a:xfrm>
              <a:off x="6792803" y="4866683"/>
              <a:ext cx="334746" cy="81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a16="http://schemas.microsoft.com/office/drawing/2014/main" id="{6BBF05CC-DFE2-9417-8686-57E77A8A8200}"/>
                </a:ext>
              </a:extLst>
            </p:cNvPr>
            <p:cNvSpPr/>
            <p:nvPr/>
          </p:nvSpPr>
          <p:spPr>
            <a:xfrm>
              <a:off x="6826947" y="4901592"/>
              <a:ext cx="334746" cy="81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a:extLst>
                <a:ext uri="{FF2B5EF4-FFF2-40B4-BE49-F238E27FC236}">
                  <a16:creationId xmlns:a16="http://schemas.microsoft.com/office/drawing/2014/main" id="{FF5C9F51-2260-C587-22BF-72DB0F6F71CC}"/>
                </a:ext>
              </a:extLst>
            </p:cNvPr>
            <p:cNvSpPr/>
            <p:nvPr/>
          </p:nvSpPr>
          <p:spPr>
            <a:xfrm>
              <a:off x="6861910" y="4943178"/>
              <a:ext cx="334746" cy="81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a:extLst>
                <a:ext uri="{FF2B5EF4-FFF2-40B4-BE49-F238E27FC236}">
                  <a16:creationId xmlns:a16="http://schemas.microsoft.com/office/drawing/2014/main" id="{8276B897-CA7C-8452-3660-8B305950DE7D}"/>
                </a:ext>
              </a:extLst>
            </p:cNvPr>
            <p:cNvSpPr/>
            <p:nvPr/>
          </p:nvSpPr>
          <p:spPr>
            <a:xfrm>
              <a:off x="6896054" y="4984764"/>
              <a:ext cx="334746" cy="81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108" name="文本框 107">
                <a:extLst>
                  <a:ext uri="{FF2B5EF4-FFF2-40B4-BE49-F238E27FC236}">
                    <a16:creationId xmlns:a16="http://schemas.microsoft.com/office/drawing/2014/main" id="{CAA3C457-2F9E-DC80-90BD-144F02DFB38B}"/>
                  </a:ext>
                </a:extLst>
              </p:cNvPr>
              <p:cNvSpPr txBox="1"/>
              <p:nvPr/>
            </p:nvSpPr>
            <p:spPr>
              <a:xfrm>
                <a:off x="8747241" y="5157235"/>
                <a:ext cx="153437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i="1" smtClean="0">
                          <a:latin typeface="Cambria Math" panose="02040503050406030204" pitchFamily="18" charset="0"/>
                        </a:rPr>
                        <m:t>1</m:t>
                      </m:r>
                      <m:r>
                        <a:rPr lang="en-US" altLang="zh-CN" sz="1200" b="0" i="1" smtClean="0">
                          <a:latin typeface="Cambria Math" panose="02040503050406030204" pitchFamily="18" charset="0"/>
                        </a:rPr>
                        <m:t>024</m:t>
                      </m:r>
                      <m:r>
                        <a:rPr lang="en-US" altLang="zh-CN" sz="1200" b="0" i="1" smtClean="0">
                          <a:latin typeface="Cambria Math" panose="02040503050406030204" pitchFamily="18" charset="0"/>
                          <a:ea typeface="Cambria Math" panose="02040503050406030204" pitchFamily="18" charset="0"/>
                        </a:rPr>
                        <m:t>×32×32</m:t>
                      </m:r>
                    </m:oMath>
                  </m:oMathPara>
                </a14:m>
                <a:endParaRPr lang="zh-CN" altLang="en-US" sz="1200" dirty="0"/>
              </a:p>
            </p:txBody>
          </p:sp>
        </mc:Choice>
        <mc:Fallback xmlns="">
          <p:sp>
            <p:nvSpPr>
              <p:cNvPr id="108" name="文本框 107">
                <a:extLst>
                  <a:ext uri="{FF2B5EF4-FFF2-40B4-BE49-F238E27FC236}">
                    <a16:creationId xmlns:a16="http://schemas.microsoft.com/office/drawing/2014/main" id="{CAA3C457-2F9E-DC80-90BD-144F02DFB38B}"/>
                  </a:ext>
                </a:extLst>
              </p:cNvPr>
              <p:cNvSpPr txBox="1">
                <a:spLocks noRot="1" noChangeAspect="1" noMove="1" noResize="1" noEditPoints="1" noAdjustHandles="1" noChangeArrowheads="1" noChangeShapeType="1" noTextEdit="1"/>
              </p:cNvSpPr>
              <p:nvPr/>
            </p:nvSpPr>
            <p:spPr>
              <a:xfrm>
                <a:off x="8747241" y="5157235"/>
                <a:ext cx="1534376" cy="276999"/>
              </a:xfrm>
              <a:prstGeom prst="rect">
                <a:avLst/>
              </a:prstGeom>
              <a:blipFill>
                <a:blip r:embed="rId12"/>
                <a:stretch>
                  <a:fillRect/>
                </a:stretch>
              </a:blipFill>
            </p:spPr>
            <p:txBody>
              <a:bodyPr/>
              <a:lstStyle/>
              <a:p>
                <a:r>
                  <a:rPr lang="zh-CN" altLang="en-US">
                    <a:noFill/>
                  </a:rPr>
                  <a:t> </a:t>
                </a:r>
              </a:p>
            </p:txBody>
          </p:sp>
        </mc:Fallback>
      </mc:AlternateContent>
      <p:grpSp>
        <p:nvGrpSpPr>
          <p:cNvPr id="124" name="组合 123">
            <a:extLst>
              <a:ext uri="{FF2B5EF4-FFF2-40B4-BE49-F238E27FC236}">
                <a16:creationId xmlns:a16="http://schemas.microsoft.com/office/drawing/2014/main" id="{6B30D557-3640-1157-61EF-EC2345FDB05B}"/>
              </a:ext>
            </a:extLst>
          </p:cNvPr>
          <p:cNvGrpSpPr/>
          <p:nvPr/>
        </p:nvGrpSpPr>
        <p:grpSpPr>
          <a:xfrm>
            <a:off x="9361635" y="5448384"/>
            <a:ext cx="312634" cy="974401"/>
            <a:chOff x="8971667" y="4841023"/>
            <a:chExt cx="312634" cy="974401"/>
          </a:xfrm>
        </p:grpSpPr>
        <p:sp>
          <p:nvSpPr>
            <p:cNvPr id="109" name="矩形 108">
              <a:extLst>
                <a:ext uri="{FF2B5EF4-FFF2-40B4-BE49-F238E27FC236}">
                  <a16:creationId xmlns:a16="http://schemas.microsoft.com/office/drawing/2014/main" id="{257DD248-9885-26D6-C5C8-A01EAD26A8F2}"/>
                </a:ext>
              </a:extLst>
            </p:cNvPr>
            <p:cNvSpPr/>
            <p:nvPr/>
          </p:nvSpPr>
          <p:spPr>
            <a:xfrm>
              <a:off x="8971667" y="4841023"/>
              <a:ext cx="167374" cy="814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a:extLst>
                <a:ext uri="{FF2B5EF4-FFF2-40B4-BE49-F238E27FC236}">
                  <a16:creationId xmlns:a16="http://schemas.microsoft.com/office/drawing/2014/main" id="{34CA74EC-852E-6C73-4200-BAFD16E587FE}"/>
                </a:ext>
              </a:extLst>
            </p:cNvPr>
            <p:cNvSpPr/>
            <p:nvPr/>
          </p:nvSpPr>
          <p:spPr>
            <a:xfrm>
              <a:off x="9005811" y="4875932"/>
              <a:ext cx="167374" cy="814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a:extLst>
                <a:ext uri="{FF2B5EF4-FFF2-40B4-BE49-F238E27FC236}">
                  <a16:creationId xmlns:a16="http://schemas.microsoft.com/office/drawing/2014/main" id="{509286E8-EE51-4456-5036-C29DE99296AC}"/>
                </a:ext>
              </a:extLst>
            </p:cNvPr>
            <p:cNvSpPr/>
            <p:nvPr/>
          </p:nvSpPr>
          <p:spPr>
            <a:xfrm>
              <a:off x="9040774" y="4917518"/>
              <a:ext cx="167374" cy="814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a:extLst>
                <a:ext uri="{FF2B5EF4-FFF2-40B4-BE49-F238E27FC236}">
                  <a16:creationId xmlns:a16="http://schemas.microsoft.com/office/drawing/2014/main" id="{EDB7431C-0DF7-506A-5AD1-F654FBFFFC48}"/>
                </a:ext>
              </a:extLst>
            </p:cNvPr>
            <p:cNvSpPr/>
            <p:nvPr/>
          </p:nvSpPr>
          <p:spPr>
            <a:xfrm>
              <a:off x="9074918" y="4959104"/>
              <a:ext cx="167374" cy="814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a:extLst>
                <a:ext uri="{FF2B5EF4-FFF2-40B4-BE49-F238E27FC236}">
                  <a16:creationId xmlns:a16="http://schemas.microsoft.com/office/drawing/2014/main" id="{5FDC0514-5C2D-E8ED-2F26-711E21B580AE}"/>
                </a:ext>
              </a:extLst>
            </p:cNvPr>
            <p:cNvSpPr/>
            <p:nvPr/>
          </p:nvSpPr>
          <p:spPr>
            <a:xfrm>
              <a:off x="9116927" y="5000690"/>
              <a:ext cx="167374" cy="814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14" name="直接箭头连接符 113">
            <a:extLst>
              <a:ext uri="{FF2B5EF4-FFF2-40B4-BE49-F238E27FC236}">
                <a16:creationId xmlns:a16="http://schemas.microsoft.com/office/drawing/2014/main" id="{0DEC3EB1-E636-8664-4043-1F9AAA06C28C}"/>
              </a:ext>
            </a:extLst>
          </p:cNvPr>
          <p:cNvCxnSpPr>
            <a:cxnSpLocks/>
          </p:cNvCxnSpPr>
          <p:nvPr/>
        </p:nvCxnSpPr>
        <p:spPr>
          <a:xfrm>
            <a:off x="4002203" y="5906979"/>
            <a:ext cx="778174" cy="0"/>
          </a:xfrm>
          <a:prstGeom prst="straightConnector1">
            <a:avLst/>
          </a:prstGeom>
          <a:ln>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15" name="直接箭头连接符 114">
            <a:extLst>
              <a:ext uri="{FF2B5EF4-FFF2-40B4-BE49-F238E27FC236}">
                <a16:creationId xmlns:a16="http://schemas.microsoft.com/office/drawing/2014/main" id="{8A721A07-FE44-A65C-1F87-D5D99FD88F5C}"/>
              </a:ext>
            </a:extLst>
          </p:cNvPr>
          <p:cNvCxnSpPr>
            <a:cxnSpLocks/>
          </p:cNvCxnSpPr>
          <p:nvPr/>
        </p:nvCxnSpPr>
        <p:spPr>
          <a:xfrm>
            <a:off x="6059046" y="5905688"/>
            <a:ext cx="778174" cy="0"/>
          </a:xfrm>
          <a:prstGeom prst="straightConnector1">
            <a:avLst/>
          </a:prstGeom>
          <a:ln>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16" name="直接箭头连接符 115">
            <a:extLst>
              <a:ext uri="{FF2B5EF4-FFF2-40B4-BE49-F238E27FC236}">
                <a16:creationId xmlns:a16="http://schemas.microsoft.com/office/drawing/2014/main" id="{F96C86FB-D189-F412-D13C-26F10D33B706}"/>
              </a:ext>
            </a:extLst>
          </p:cNvPr>
          <p:cNvCxnSpPr>
            <a:cxnSpLocks/>
          </p:cNvCxnSpPr>
          <p:nvPr/>
        </p:nvCxnSpPr>
        <p:spPr>
          <a:xfrm>
            <a:off x="8061164" y="5892532"/>
            <a:ext cx="778174" cy="0"/>
          </a:xfrm>
          <a:prstGeom prst="straightConnector1">
            <a:avLst/>
          </a:prstGeom>
          <a:ln>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17" name="直接箭头连接符 116">
            <a:extLst>
              <a:ext uri="{FF2B5EF4-FFF2-40B4-BE49-F238E27FC236}">
                <a16:creationId xmlns:a16="http://schemas.microsoft.com/office/drawing/2014/main" id="{D2C8336D-5250-08AA-EBD0-C810375DDAF8}"/>
              </a:ext>
            </a:extLst>
          </p:cNvPr>
          <p:cNvCxnSpPr>
            <a:cxnSpLocks/>
          </p:cNvCxnSpPr>
          <p:nvPr/>
        </p:nvCxnSpPr>
        <p:spPr>
          <a:xfrm flipH="1">
            <a:off x="10223823" y="4899685"/>
            <a:ext cx="673046" cy="6318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0" name="直接箭头连接符 129">
            <a:extLst>
              <a:ext uri="{FF2B5EF4-FFF2-40B4-BE49-F238E27FC236}">
                <a16:creationId xmlns:a16="http://schemas.microsoft.com/office/drawing/2014/main" id="{CE23D0CF-C571-1ECE-372B-DBA8FCC51623}"/>
              </a:ext>
            </a:extLst>
          </p:cNvPr>
          <p:cNvCxnSpPr>
            <a:cxnSpLocks/>
          </p:cNvCxnSpPr>
          <p:nvPr/>
        </p:nvCxnSpPr>
        <p:spPr>
          <a:xfrm>
            <a:off x="9455697" y="3094634"/>
            <a:ext cx="0" cy="1813175"/>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32" name="直接箭头连接符 131">
            <a:extLst>
              <a:ext uri="{FF2B5EF4-FFF2-40B4-BE49-F238E27FC236}">
                <a16:creationId xmlns:a16="http://schemas.microsoft.com/office/drawing/2014/main" id="{173FB830-FB27-56E5-4BB0-4EDE0011E4C4}"/>
              </a:ext>
            </a:extLst>
          </p:cNvPr>
          <p:cNvCxnSpPr>
            <a:cxnSpLocks/>
          </p:cNvCxnSpPr>
          <p:nvPr/>
        </p:nvCxnSpPr>
        <p:spPr>
          <a:xfrm>
            <a:off x="7350144" y="3094634"/>
            <a:ext cx="0" cy="1813175"/>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33" name="直接箭头连接符 132">
            <a:extLst>
              <a:ext uri="{FF2B5EF4-FFF2-40B4-BE49-F238E27FC236}">
                <a16:creationId xmlns:a16="http://schemas.microsoft.com/office/drawing/2014/main" id="{CD2D01D2-1C2A-B154-4910-5C0EE68310CD}"/>
              </a:ext>
            </a:extLst>
          </p:cNvPr>
          <p:cNvCxnSpPr>
            <a:cxnSpLocks/>
          </p:cNvCxnSpPr>
          <p:nvPr/>
        </p:nvCxnSpPr>
        <p:spPr>
          <a:xfrm>
            <a:off x="5327623" y="3094634"/>
            <a:ext cx="0" cy="1813175"/>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34" name="直接箭头连接符 133">
            <a:extLst>
              <a:ext uri="{FF2B5EF4-FFF2-40B4-BE49-F238E27FC236}">
                <a16:creationId xmlns:a16="http://schemas.microsoft.com/office/drawing/2014/main" id="{6C025ECF-AFB9-7915-C587-77EF7553FC4C}"/>
              </a:ext>
            </a:extLst>
          </p:cNvPr>
          <p:cNvCxnSpPr>
            <a:cxnSpLocks/>
          </p:cNvCxnSpPr>
          <p:nvPr/>
        </p:nvCxnSpPr>
        <p:spPr>
          <a:xfrm>
            <a:off x="3305102" y="3094634"/>
            <a:ext cx="0" cy="1813175"/>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35" name="直接箭头连接符 134">
            <a:extLst>
              <a:ext uri="{FF2B5EF4-FFF2-40B4-BE49-F238E27FC236}">
                <a16:creationId xmlns:a16="http://schemas.microsoft.com/office/drawing/2014/main" id="{DEAF3E56-8811-7975-9B97-AE39CBFE7952}"/>
              </a:ext>
            </a:extLst>
          </p:cNvPr>
          <p:cNvCxnSpPr>
            <a:cxnSpLocks/>
          </p:cNvCxnSpPr>
          <p:nvPr/>
        </p:nvCxnSpPr>
        <p:spPr>
          <a:xfrm>
            <a:off x="1282581" y="3094634"/>
            <a:ext cx="0" cy="1813175"/>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 name="文本框 1">
            <a:extLst>
              <a:ext uri="{FF2B5EF4-FFF2-40B4-BE49-F238E27FC236}">
                <a16:creationId xmlns:a16="http://schemas.microsoft.com/office/drawing/2014/main" id="{43A32ECC-CC96-D761-2785-64D16B539489}"/>
              </a:ext>
            </a:extLst>
          </p:cNvPr>
          <p:cNvSpPr txBox="1"/>
          <p:nvPr/>
        </p:nvSpPr>
        <p:spPr>
          <a:xfrm>
            <a:off x="475633" y="924126"/>
            <a:ext cx="3382482" cy="523220"/>
          </a:xfrm>
          <a:prstGeom prst="rect">
            <a:avLst/>
          </a:prstGeom>
          <a:noFill/>
        </p:spPr>
        <p:txBody>
          <a:bodyPr wrap="squar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模型方面的改进</a:t>
            </a:r>
          </a:p>
        </p:txBody>
      </p:sp>
    </p:spTree>
    <p:extLst>
      <p:ext uri="{BB962C8B-B14F-4D97-AF65-F5344CB8AC3E}">
        <p14:creationId xmlns:p14="http://schemas.microsoft.com/office/powerpoint/2010/main" val="13650531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A5B4D47-F81A-987F-3289-45B97D556F53}"/>
              </a:ext>
            </a:extLst>
          </p:cNvPr>
          <p:cNvSpPr/>
          <p:nvPr/>
        </p:nvSpPr>
        <p:spPr>
          <a:xfrm>
            <a:off x="341873" y="2586772"/>
            <a:ext cx="1389980" cy="39583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Input</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206" name="组合 205">
            <a:extLst>
              <a:ext uri="{FF2B5EF4-FFF2-40B4-BE49-F238E27FC236}">
                <a16:creationId xmlns:a16="http://schemas.microsoft.com/office/drawing/2014/main" id="{27B39EA7-8F3B-28DB-6AA4-51A786306116}"/>
              </a:ext>
            </a:extLst>
          </p:cNvPr>
          <p:cNvGrpSpPr/>
          <p:nvPr/>
        </p:nvGrpSpPr>
        <p:grpSpPr>
          <a:xfrm>
            <a:off x="2423389" y="1231946"/>
            <a:ext cx="1389980" cy="1073410"/>
            <a:chOff x="2418924" y="1097471"/>
            <a:chExt cx="1389980" cy="1073410"/>
          </a:xfrm>
        </p:grpSpPr>
        <p:sp>
          <p:nvSpPr>
            <p:cNvPr id="3" name="矩形 2">
              <a:extLst>
                <a:ext uri="{FF2B5EF4-FFF2-40B4-BE49-F238E27FC236}">
                  <a16:creationId xmlns:a16="http://schemas.microsoft.com/office/drawing/2014/main" id="{A7EB8BA6-EE32-135B-86FE-C3C90394EB96}"/>
                </a:ext>
              </a:extLst>
            </p:cNvPr>
            <p:cNvSpPr/>
            <p:nvPr/>
          </p:nvSpPr>
          <p:spPr>
            <a:xfrm>
              <a:off x="2418924" y="1097471"/>
              <a:ext cx="1389980" cy="268761"/>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71BCB0B4-4B34-4BD8-7867-1B265C8883F9}"/>
                </a:ext>
              </a:extLst>
            </p:cNvPr>
            <p:cNvSpPr/>
            <p:nvPr/>
          </p:nvSpPr>
          <p:spPr>
            <a:xfrm>
              <a:off x="2418924" y="1366232"/>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31751A4A-9E48-AB43-0428-9120C2567320}"/>
                </a:ext>
              </a:extLst>
            </p:cNvPr>
            <p:cNvSpPr/>
            <p:nvPr/>
          </p:nvSpPr>
          <p:spPr>
            <a:xfrm>
              <a:off x="2418924" y="1635217"/>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C833A79E-FB34-975A-53EA-21907351A5EC}"/>
                </a:ext>
              </a:extLst>
            </p:cNvPr>
            <p:cNvSpPr/>
            <p:nvPr/>
          </p:nvSpPr>
          <p:spPr>
            <a:xfrm>
              <a:off x="2418924" y="1902120"/>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Maxpool</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grpSp>
        <p:nvGrpSpPr>
          <p:cNvPr id="207" name="组合 206">
            <a:extLst>
              <a:ext uri="{FF2B5EF4-FFF2-40B4-BE49-F238E27FC236}">
                <a16:creationId xmlns:a16="http://schemas.microsoft.com/office/drawing/2014/main" id="{C9924633-0F70-67CD-80B1-613BA87A6438}"/>
              </a:ext>
            </a:extLst>
          </p:cNvPr>
          <p:cNvGrpSpPr/>
          <p:nvPr/>
        </p:nvGrpSpPr>
        <p:grpSpPr>
          <a:xfrm>
            <a:off x="4410680" y="1011876"/>
            <a:ext cx="1389980" cy="1550100"/>
            <a:chOff x="4410828" y="877401"/>
            <a:chExt cx="1389980" cy="1550100"/>
          </a:xfrm>
        </p:grpSpPr>
        <p:sp>
          <p:nvSpPr>
            <p:cNvPr id="11" name="矩形 10">
              <a:extLst>
                <a:ext uri="{FF2B5EF4-FFF2-40B4-BE49-F238E27FC236}">
                  <a16:creationId xmlns:a16="http://schemas.microsoft.com/office/drawing/2014/main" id="{F6C4A90F-FBB8-6CFF-01BB-9E15AECB6904}"/>
                </a:ext>
              </a:extLst>
            </p:cNvPr>
            <p:cNvSpPr/>
            <p:nvPr/>
          </p:nvSpPr>
          <p:spPr>
            <a:xfrm>
              <a:off x="4410828" y="87740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92A5E5E7-88CF-D9A9-CBC1-89C2EDD788A0}"/>
                </a:ext>
              </a:extLst>
            </p:cNvPr>
            <p:cNvSpPr/>
            <p:nvPr/>
          </p:nvSpPr>
          <p:spPr>
            <a:xfrm>
              <a:off x="4410828" y="1100508"/>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E1662FB4-7CE7-A7A7-759A-57A5E18DC681}"/>
                </a:ext>
              </a:extLst>
            </p:cNvPr>
            <p:cNvSpPr/>
            <p:nvPr/>
          </p:nvSpPr>
          <p:spPr>
            <a:xfrm>
              <a:off x="4410828" y="132305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59A8E9AE-6A08-9441-E684-94B514E41A3E}"/>
                </a:ext>
              </a:extLst>
            </p:cNvPr>
            <p:cNvSpPr/>
            <p:nvPr/>
          </p:nvSpPr>
          <p:spPr>
            <a:xfrm>
              <a:off x="4410828" y="1547390"/>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71EC51B7-B107-1A08-8FEB-529E1CAB441C}"/>
                </a:ext>
              </a:extLst>
            </p:cNvPr>
            <p:cNvSpPr/>
            <p:nvPr/>
          </p:nvSpPr>
          <p:spPr>
            <a:xfrm>
              <a:off x="4410828" y="1767460"/>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66E71425-53DF-A47B-63F8-2F4F1D1F8CBD}"/>
                </a:ext>
              </a:extLst>
            </p:cNvPr>
            <p:cNvSpPr/>
            <p:nvPr/>
          </p:nvSpPr>
          <p:spPr>
            <a:xfrm>
              <a:off x="4410828" y="198736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90E25BC7-3DBB-02FE-6712-8CAB78ACC049}"/>
                </a:ext>
              </a:extLst>
            </p:cNvPr>
            <p:cNvSpPr/>
            <p:nvPr/>
          </p:nvSpPr>
          <p:spPr>
            <a:xfrm>
              <a:off x="4410828" y="220743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sp>
        <p:nvSpPr>
          <p:cNvPr id="19" name="椭圆 18">
            <a:extLst>
              <a:ext uri="{FF2B5EF4-FFF2-40B4-BE49-F238E27FC236}">
                <a16:creationId xmlns:a16="http://schemas.microsoft.com/office/drawing/2014/main" id="{5F4D13AF-9399-6CA6-B390-B34EB2C31FBF}"/>
              </a:ext>
            </a:extLst>
          </p:cNvPr>
          <p:cNvSpPr/>
          <p:nvPr/>
        </p:nvSpPr>
        <p:spPr>
          <a:xfrm>
            <a:off x="4996018" y="269909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1" name="直接连接符 20">
            <a:extLst>
              <a:ext uri="{FF2B5EF4-FFF2-40B4-BE49-F238E27FC236}">
                <a16:creationId xmlns:a16="http://schemas.microsoft.com/office/drawing/2014/main" id="{0F656098-9902-344F-0AB6-290B617654AB}"/>
              </a:ext>
            </a:extLst>
          </p:cNvPr>
          <p:cNvCxnSpPr>
            <a:stCxn id="19" idx="2"/>
            <a:endCxn id="19" idx="6"/>
          </p:cNvCxnSpPr>
          <p:nvPr/>
        </p:nvCxnSpPr>
        <p:spPr>
          <a:xfrm>
            <a:off x="4996018" y="2809128"/>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23" name="直接连接符 22">
            <a:extLst>
              <a:ext uri="{FF2B5EF4-FFF2-40B4-BE49-F238E27FC236}">
                <a16:creationId xmlns:a16="http://schemas.microsoft.com/office/drawing/2014/main" id="{42517A69-6BBC-170F-A9EB-088F5035C78B}"/>
              </a:ext>
            </a:extLst>
          </p:cNvPr>
          <p:cNvCxnSpPr>
            <a:stCxn id="19" idx="0"/>
            <a:endCxn id="19" idx="4"/>
          </p:cNvCxnSpPr>
          <p:nvPr/>
        </p:nvCxnSpPr>
        <p:spPr>
          <a:xfrm>
            <a:off x="5105818" y="2699093"/>
            <a:ext cx="0" cy="220070"/>
          </a:xfrm>
          <a:prstGeom prst="line">
            <a:avLst/>
          </a:prstGeom>
        </p:spPr>
        <p:style>
          <a:lnRef idx="2">
            <a:schemeClr val="dk1"/>
          </a:lnRef>
          <a:fillRef idx="0">
            <a:schemeClr val="dk1"/>
          </a:fillRef>
          <a:effectRef idx="1">
            <a:schemeClr val="dk1"/>
          </a:effectRef>
          <a:fontRef idx="minor">
            <a:schemeClr val="tx1"/>
          </a:fontRef>
        </p:style>
      </p:cxnSp>
      <p:sp>
        <p:nvSpPr>
          <p:cNvPr id="31" name="椭圆 30">
            <a:extLst>
              <a:ext uri="{FF2B5EF4-FFF2-40B4-BE49-F238E27FC236}">
                <a16:creationId xmlns:a16="http://schemas.microsoft.com/office/drawing/2014/main" id="{386B0FAD-49D2-42C7-13D6-77DD9B050DF2}"/>
              </a:ext>
            </a:extLst>
          </p:cNvPr>
          <p:cNvSpPr/>
          <p:nvPr/>
        </p:nvSpPr>
        <p:spPr>
          <a:xfrm>
            <a:off x="7064668" y="269909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32" name="直接连接符 31">
            <a:extLst>
              <a:ext uri="{FF2B5EF4-FFF2-40B4-BE49-F238E27FC236}">
                <a16:creationId xmlns:a16="http://schemas.microsoft.com/office/drawing/2014/main" id="{C1B9F20C-AD02-A44E-97D5-125BAD811509}"/>
              </a:ext>
            </a:extLst>
          </p:cNvPr>
          <p:cNvCxnSpPr>
            <a:stCxn id="31" idx="2"/>
            <a:endCxn id="31" idx="6"/>
          </p:cNvCxnSpPr>
          <p:nvPr/>
        </p:nvCxnSpPr>
        <p:spPr>
          <a:xfrm>
            <a:off x="7064668" y="2809128"/>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33" name="直接连接符 32">
            <a:extLst>
              <a:ext uri="{FF2B5EF4-FFF2-40B4-BE49-F238E27FC236}">
                <a16:creationId xmlns:a16="http://schemas.microsoft.com/office/drawing/2014/main" id="{9A41C795-73D3-510C-727F-08E0B63BCCEF}"/>
              </a:ext>
            </a:extLst>
          </p:cNvPr>
          <p:cNvCxnSpPr>
            <a:stCxn id="31" idx="0"/>
            <a:endCxn id="31" idx="4"/>
          </p:cNvCxnSpPr>
          <p:nvPr/>
        </p:nvCxnSpPr>
        <p:spPr>
          <a:xfrm>
            <a:off x="7174468" y="2699093"/>
            <a:ext cx="0" cy="220070"/>
          </a:xfrm>
          <a:prstGeom prst="line">
            <a:avLst/>
          </a:prstGeom>
        </p:spPr>
        <p:style>
          <a:lnRef idx="2">
            <a:schemeClr val="dk1"/>
          </a:lnRef>
          <a:fillRef idx="0">
            <a:schemeClr val="dk1"/>
          </a:fillRef>
          <a:effectRef idx="1">
            <a:schemeClr val="dk1"/>
          </a:effectRef>
          <a:fontRef idx="minor">
            <a:schemeClr val="tx1"/>
          </a:fontRef>
        </p:style>
      </p:cxnSp>
      <p:sp>
        <p:nvSpPr>
          <p:cNvPr id="41" name="椭圆 40">
            <a:extLst>
              <a:ext uri="{FF2B5EF4-FFF2-40B4-BE49-F238E27FC236}">
                <a16:creationId xmlns:a16="http://schemas.microsoft.com/office/drawing/2014/main" id="{3791D35F-626F-DA61-FC46-CB3FF1936033}"/>
              </a:ext>
            </a:extLst>
          </p:cNvPr>
          <p:cNvSpPr/>
          <p:nvPr/>
        </p:nvSpPr>
        <p:spPr>
          <a:xfrm>
            <a:off x="9166413" y="270434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42" name="直接连接符 41">
            <a:extLst>
              <a:ext uri="{FF2B5EF4-FFF2-40B4-BE49-F238E27FC236}">
                <a16:creationId xmlns:a16="http://schemas.microsoft.com/office/drawing/2014/main" id="{FFCAA643-1C86-7DB7-7C2C-20DBCC1B03B9}"/>
              </a:ext>
            </a:extLst>
          </p:cNvPr>
          <p:cNvCxnSpPr>
            <a:stCxn id="41" idx="2"/>
            <a:endCxn id="41" idx="6"/>
          </p:cNvCxnSpPr>
          <p:nvPr/>
        </p:nvCxnSpPr>
        <p:spPr>
          <a:xfrm>
            <a:off x="9166413" y="2814378"/>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43" name="直接连接符 42">
            <a:extLst>
              <a:ext uri="{FF2B5EF4-FFF2-40B4-BE49-F238E27FC236}">
                <a16:creationId xmlns:a16="http://schemas.microsoft.com/office/drawing/2014/main" id="{745A1D7D-0081-60AE-2545-A3453AD04A2E}"/>
              </a:ext>
            </a:extLst>
          </p:cNvPr>
          <p:cNvCxnSpPr>
            <a:stCxn id="41" idx="0"/>
            <a:endCxn id="41" idx="4"/>
          </p:cNvCxnSpPr>
          <p:nvPr/>
        </p:nvCxnSpPr>
        <p:spPr>
          <a:xfrm>
            <a:off x="9276213" y="2704343"/>
            <a:ext cx="0" cy="220070"/>
          </a:xfrm>
          <a:prstGeom prst="line">
            <a:avLst/>
          </a:prstGeom>
        </p:spPr>
        <p:style>
          <a:lnRef idx="2">
            <a:schemeClr val="dk1"/>
          </a:lnRef>
          <a:fillRef idx="0">
            <a:schemeClr val="dk1"/>
          </a:fillRef>
          <a:effectRef idx="1">
            <a:schemeClr val="dk1"/>
          </a:effectRef>
          <a:fontRef idx="minor">
            <a:schemeClr val="tx1"/>
          </a:fontRef>
        </p:style>
      </p:cxnSp>
      <p:sp>
        <p:nvSpPr>
          <p:cNvPr id="44" name="矩形 43">
            <a:extLst>
              <a:ext uri="{FF2B5EF4-FFF2-40B4-BE49-F238E27FC236}">
                <a16:creationId xmlns:a16="http://schemas.microsoft.com/office/drawing/2014/main" id="{59ADCC6F-A5B0-4C16-8FE4-4A942BC06F17}"/>
              </a:ext>
            </a:extLst>
          </p:cNvPr>
          <p:cNvSpPr/>
          <p:nvPr/>
        </p:nvSpPr>
        <p:spPr>
          <a:xfrm>
            <a:off x="10409637" y="2911164"/>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5" name="矩形 44">
            <a:extLst>
              <a:ext uri="{FF2B5EF4-FFF2-40B4-BE49-F238E27FC236}">
                <a16:creationId xmlns:a16="http://schemas.microsoft.com/office/drawing/2014/main" id="{32494D99-C4CC-EF1C-3812-84F118386B46}"/>
              </a:ext>
            </a:extLst>
          </p:cNvPr>
          <p:cNvSpPr/>
          <p:nvPr/>
        </p:nvSpPr>
        <p:spPr>
          <a:xfrm>
            <a:off x="10409637" y="313427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6" name="矩形 45">
            <a:extLst>
              <a:ext uri="{FF2B5EF4-FFF2-40B4-BE49-F238E27FC236}">
                <a16:creationId xmlns:a16="http://schemas.microsoft.com/office/drawing/2014/main" id="{85F8CD3F-D2F2-E43F-8BE4-4725DAC2C1BD}"/>
              </a:ext>
            </a:extLst>
          </p:cNvPr>
          <p:cNvSpPr/>
          <p:nvPr/>
        </p:nvSpPr>
        <p:spPr>
          <a:xfrm>
            <a:off x="10409637" y="3356816"/>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7" name="矩形 46">
            <a:extLst>
              <a:ext uri="{FF2B5EF4-FFF2-40B4-BE49-F238E27FC236}">
                <a16:creationId xmlns:a16="http://schemas.microsoft.com/office/drawing/2014/main" id="{1980EDA9-6E44-B9F9-6838-98A753F42FFD}"/>
              </a:ext>
            </a:extLst>
          </p:cNvPr>
          <p:cNvSpPr/>
          <p:nvPr/>
        </p:nvSpPr>
        <p:spPr>
          <a:xfrm>
            <a:off x="10409637" y="3581153"/>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8" name="矩形 47">
            <a:extLst>
              <a:ext uri="{FF2B5EF4-FFF2-40B4-BE49-F238E27FC236}">
                <a16:creationId xmlns:a16="http://schemas.microsoft.com/office/drawing/2014/main" id="{2C052D45-BE97-494C-41C3-D01E28BF50DB}"/>
              </a:ext>
            </a:extLst>
          </p:cNvPr>
          <p:cNvSpPr/>
          <p:nvPr/>
        </p:nvSpPr>
        <p:spPr>
          <a:xfrm>
            <a:off x="10409637" y="380122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9" name="矩形 48">
            <a:extLst>
              <a:ext uri="{FF2B5EF4-FFF2-40B4-BE49-F238E27FC236}">
                <a16:creationId xmlns:a16="http://schemas.microsoft.com/office/drawing/2014/main" id="{966EB760-117D-4B9F-39B4-A7A1FF2CA2F1}"/>
              </a:ext>
            </a:extLst>
          </p:cNvPr>
          <p:cNvSpPr/>
          <p:nvPr/>
        </p:nvSpPr>
        <p:spPr>
          <a:xfrm>
            <a:off x="10409637" y="402112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0" name="矩形 49">
            <a:extLst>
              <a:ext uri="{FF2B5EF4-FFF2-40B4-BE49-F238E27FC236}">
                <a16:creationId xmlns:a16="http://schemas.microsoft.com/office/drawing/2014/main" id="{40972F6C-AA26-D3A7-C0DA-D3A253B4045D}"/>
              </a:ext>
            </a:extLst>
          </p:cNvPr>
          <p:cNvSpPr/>
          <p:nvPr/>
        </p:nvSpPr>
        <p:spPr>
          <a:xfrm>
            <a:off x="10409637" y="4241194"/>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1" name="椭圆 50">
            <a:extLst>
              <a:ext uri="{FF2B5EF4-FFF2-40B4-BE49-F238E27FC236}">
                <a16:creationId xmlns:a16="http://schemas.microsoft.com/office/drawing/2014/main" id="{9D9602C4-3DD2-83ED-EF50-F9D9C8B2615D}"/>
              </a:ext>
            </a:extLst>
          </p:cNvPr>
          <p:cNvSpPr/>
          <p:nvPr/>
        </p:nvSpPr>
        <p:spPr>
          <a:xfrm>
            <a:off x="10994827" y="4598381"/>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52" name="直接连接符 51">
            <a:extLst>
              <a:ext uri="{FF2B5EF4-FFF2-40B4-BE49-F238E27FC236}">
                <a16:creationId xmlns:a16="http://schemas.microsoft.com/office/drawing/2014/main" id="{6B0ED535-6586-88FA-FF67-CC319C7DB500}"/>
              </a:ext>
            </a:extLst>
          </p:cNvPr>
          <p:cNvCxnSpPr>
            <a:stCxn id="51" idx="2"/>
            <a:endCxn id="51" idx="6"/>
          </p:cNvCxnSpPr>
          <p:nvPr/>
        </p:nvCxnSpPr>
        <p:spPr>
          <a:xfrm>
            <a:off x="10994827" y="4708416"/>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53" name="直接连接符 52">
            <a:extLst>
              <a:ext uri="{FF2B5EF4-FFF2-40B4-BE49-F238E27FC236}">
                <a16:creationId xmlns:a16="http://schemas.microsoft.com/office/drawing/2014/main" id="{F94054D6-86CD-3FA8-AC25-4BFB4B2F59CC}"/>
              </a:ext>
            </a:extLst>
          </p:cNvPr>
          <p:cNvCxnSpPr>
            <a:stCxn id="51" idx="0"/>
            <a:endCxn id="51" idx="4"/>
          </p:cNvCxnSpPr>
          <p:nvPr/>
        </p:nvCxnSpPr>
        <p:spPr>
          <a:xfrm>
            <a:off x="11104627" y="4598381"/>
            <a:ext cx="0" cy="220070"/>
          </a:xfrm>
          <a:prstGeom prst="line">
            <a:avLst/>
          </a:prstGeom>
        </p:spPr>
        <p:style>
          <a:lnRef idx="2">
            <a:schemeClr val="dk1"/>
          </a:lnRef>
          <a:fillRef idx="0">
            <a:schemeClr val="dk1"/>
          </a:fillRef>
          <a:effectRef idx="1">
            <a:schemeClr val="dk1"/>
          </a:effectRef>
          <a:fontRef idx="minor">
            <a:schemeClr val="tx1"/>
          </a:fontRef>
        </p:style>
      </p:cxnSp>
      <p:sp>
        <p:nvSpPr>
          <p:cNvPr id="56" name="矩形 55">
            <a:extLst>
              <a:ext uri="{FF2B5EF4-FFF2-40B4-BE49-F238E27FC236}">
                <a16:creationId xmlns:a16="http://schemas.microsoft.com/office/drawing/2014/main" id="{1BA53731-96FD-1A58-03EE-3E2AA01D7F67}"/>
              </a:ext>
            </a:extLst>
          </p:cNvPr>
          <p:cNvSpPr/>
          <p:nvPr/>
        </p:nvSpPr>
        <p:spPr>
          <a:xfrm>
            <a:off x="8579737" y="3596287"/>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CA-attention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9C5A04C3-24C4-9BCF-5B4D-902083A9918D}"/>
              </a:ext>
            </a:extLst>
          </p:cNvPr>
          <p:cNvSpPr/>
          <p:nvPr/>
        </p:nvSpPr>
        <p:spPr>
          <a:xfrm>
            <a:off x="10409637" y="557555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9" name="矩形 68">
            <a:extLst>
              <a:ext uri="{FF2B5EF4-FFF2-40B4-BE49-F238E27FC236}">
                <a16:creationId xmlns:a16="http://schemas.microsoft.com/office/drawing/2014/main" id="{2C3293D3-4198-AA02-B530-423D1768B74E}"/>
              </a:ext>
            </a:extLst>
          </p:cNvPr>
          <p:cNvSpPr/>
          <p:nvPr/>
        </p:nvSpPr>
        <p:spPr>
          <a:xfrm>
            <a:off x="6479478" y="3596287"/>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CA-attention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77" name="矩形 76">
            <a:extLst>
              <a:ext uri="{FF2B5EF4-FFF2-40B4-BE49-F238E27FC236}">
                <a16:creationId xmlns:a16="http://schemas.microsoft.com/office/drawing/2014/main" id="{ACCDC47F-F54F-219A-BEC4-E4B495C84CE7}"/>
              </a:ext>
            </a:extLst>
          </p:cNvPr>
          <p:cNvSpPr/>
          <p:nvPr/>
        </p:nvSpPr>
        <p:spPr>
          <a:xfrm>
            <a:off x="4410680" y="3596287"/>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CA-attention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85" name="矩形 84">
            <a:extLst>
              <a:ext uri="{FF2B5EF4-FFF2-40B4-BE49-F238E27FC236}">
                <a16:creationId xmlns:a16="http://schemas.microsoft.com/office/drawing/2014/main" id="{076512E0-251C-AE3B-6226-825F111C5522}"/>
              </a:ext>
            </a:extLst>
          </p:cNvPr>
          <p:cNvSpPr/>
          <p:nvPr/>
        </p:nvSpPr>
        <p:spPr>
          <a:xfrm>
            <a:off x="2423389" y="3596287"/>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CA-attention</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20" name="组合 19">
            <a:extLst>
              <a:ext uri="{FF2B5EF4-FFF2-40B4-BE49-F238E27FC236}">
                <a16:creationId xmlns:a16="http://schemas.microsoft.com/office/drawing/2014/main" id="{FC2E67CE-1594-E3B4-AAF8-D552D20D942E}"/>
              </a:ext>
            </a:extLst>
          </p:cNvPr>
          <p:cNvGrpSpPr/>
          <p:nvPr/>
        </p:nvGrpSpPr>
        <p:grpSpPr>
          <a:xfrm>
            <a:off x="8579737" y="4937971"/>
            <a:ext cx="1389981" cy="1755141"/>
            <a:chOff x="8579737" y="4937971"/>
            <a:chExt cx="1389981" cy="1755141"/>
          </a:xfrm>
        </p:grpSpPr>
        <p:sp>
          <p:nvSpPr>
            <p:cNvPr id="55" name="矩形 54">
              <a:extLst>
                <a:ext uri="{FF2B5EF4-FFF2-40B4-BE49-F238E27FC236}">
                  <a16:creationId xmlns:a16="http://schemas.microsoft.com/office/drawing/2014/main" id="{A29D58DF-4B75-E4E6-60B0-E0ABE0C74D3D}"/>
                </a:ext>
              </a:extLst>
            </p:cNvPr>
            <p:cNvSpPr/>
            <p:nvPr/>
          </p:nvSpPr>
          <p:spPr>
            <a:xfrm>
              <a:off x="8579737" y="493797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Concatenate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8" name="矩形 57">
              <a:extLst>
                <a:ext uri="{FF2B5EF4-FFF2-40B4-BE49-F238E27FC236}">
                  <a16:creationId xmlns:a16="http://schemas.microsoft.com/office/drawing/2014/main" id="{DEF4B943-D871-9ED3-EBF2-09303F30F84B}"/>
                </a:ext>
              </a:extLst>
            </p:cNvPr>
            <p:cNvSpPr/>
            <p:nvPr/>
          </p:nvSpPr>
          <p:spPr>
            <a:xfrm>
              <a:off x="8579738" y="515804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9" name="矩形 58">
              <a:extLst>
                <a:ext uri="{FF2B5EF4-FFF2-40B4-BE49-F238E27FC236}">
                  <a16:creationId xmlns:a16="http://schemas.microsoft.com/office/drawing/2014/main" id="{2E4B3F9F-6353-4DEE-3A11-1AAB325B70AA}"/>
                </a:ext>
              </a:extLst>
            </p:cNvPr>
            <p:cNvSpPr/>
            <p:nvPr/>
          </p:nvSpPr>
          <p:spPr>
            <a:xfrm>
              <a:off x="8579738" y="537811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0" name="矩形 59">
              <a:extLst>
                <a:ext uri="{FF2B5EF4-FFF2-40B4-BE49-F238E27FC236}">
                  <a16:creationId xmlns:a16="http://schemas.microsoft.com/office/drawing/2014/main" id="{A74F5E4B-91D5-3A5E-CF1E-63A34EBC3E5A}"/>
                </a:ext>
              </a:extLst>
            </p:cNvPr>
            <p:cNvSpPr/>
            <p:nvPr/>
          </p:nvSpPr>
          <p:spPr>
            <a:xfrm>
              <a:off x="8579738" y="559801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5" name="矩形 64">
              <a:extLst>
                <a:ext uri="{FF2B5EF4-FFF2-40B4-BE49-F238E27FC236}">
                  <a16:creationId xmlns:a16="http://schemas.microsoft.com/office/drawing/2014/main" id="{BDD5896B-F8F6-20B5-FE63-B84EE00BBAE2}"/>
                </a:ext>
              </a:extLst>
            </p:cNvPr>
            <p:cNvSpPr/>
            <p:nvPr/>
          </p:nvSpPr>
          <p:spPr>
            <a:xfrm>
              <a:off x="8579738" y="5817913"/>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6" name="矩形 65">
              <a:extLst>
                <a:ext uri="{FF2B5EF4-FFF2-40B4-BE49-F238E27FC236}">
                  <a16:creationId xmlns:a16="http://schemas.microsoft.com/office/drawing/2014/main" id="{E2C82E3D-8A19-E917-F08E-8BB9A5A8BD01}"/>
                </a:ext>
              </a:extLst>
            </p:cNvPr>
            <p:cNvSpPr/>
            <p:nvPr/>
          </p:nvSpPr>
          <p:spPr>
            <a:xfrm>
              <a:off x="8579738" y="603798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7" name="矩形 66">
              <a:extLst>
                <a:ext uri="{FF2B5EF4-FFF2-40B4-BE49-F238E27FC236}">
                  <a16:creationId xmlns:a16="http://schemas.microsoft.com/office/drawing/2014/main" id="{CC85D192-C36A-0979-62A7-00274D930B51}"/>
                </a:ext>
              </a:extLst>
            </p:cNvPr>
            <p:cNvSpPr/>
            <p:nvPr/>
          </p:nvSpPr>
          <p:spPr>
            <a:xfrm>
              <a:off x="8579738" y="625788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2" name="矩形 91">
              <a:extLst>
                <a:ext uri="{FF2B5EF4-FFF2-40B4-BE49-F238E27FC236}">
                  <a16:creationId xmlns:a16="http://schemas.microsoft.com/office/drawing/2014/main" id="{4155BF28-5ADB-9266-26B0-71A1F599BA46}"/>
                </a:ext>
              </a:extLst>
            </p:cNvPr>
            <p:cNvSpPr/>
            <p:nvPr/>
          </p:nvSpPr>
          <p:spPr>
            <a:xfrm>
              <a:off x="8579738" y="647304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grpSp>
        <p:nvGrpSpPr>
          <p:cNvPr id="57" name="组合 56">
            <a:extLst>
              <a:ext uri="{FF2B5EF4-FFF2-40B4-BE49-F238E27FC236}">
                <a16:creationId xmlns:a16="http://schemas.microsoft.com/office/drawing/2014/main" id="{35B4267A-548F-F51E-AB0D-3A3401776F3B}"/>
              </a:ext>
            </a:extLst>
          </p:cNvPr>
          <p:cNvGrpSpPr/>
          <p:nvPr/>
        </p:nvGrpSpPr>
        <p:grpSpPr>
          <a:xfrm>
            <a:off x="6479478" y="4937971"/>
            <a:ext cx="1389980" cy="1755141"/>
            <a:chOff x="6479478" y="4937971"/>
            <a:chExt cx="1389980" cy="1755141"/>
          </a:xfrm>
        </p:grpSpPr>
        <p:sp>
          <p:nvSpPr>
            <p:cNvPr id="93" name="矩形 92">
              <a:extLst>
                <a:ext uri="{FF2B5EF4-FFF2-40B4-BE49-F238E27FC236}">
                  <a16:creationId xmlns:a16="http://schemas.microsoft.com/office/drawing/2014/main" id="{8674953B-3DD9-ECC7-22E9-E40DE09D7392}"/>
                </a:ext>
              </a:extLst>
            </p:cNvPr>
            <p:cNvSpPr/>
            <p:nvPr/>
          </p:nvSpPr>
          <p:spPr>
            <a:xfrm>
              <a:off x="6479478" y="493797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Concatenate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4" name="矩形 93">
              <a:extLst>
                <a:ext uri="{FF2B5EF4-FFF2-40B4-BE49-F238E27FC236}">
                  <a16:creationId xmlns:a16="http://schemas.microsoft.com/office/drawing/2014/main" id="{BB2AE170-BBE0-6D7D-F30C-F799EAF90B40}"/>
                </a:ext>
              </a:extLst>
            </p:cNvPr>
            <p:cNvSpPr/>
            <p:nvPr/>
          </p:nvSpPr>
          <p:spPr>
            <a:xfrm>
              <a:off x="6479478" y="515804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5" name="矩形 94">
              <a:extLst>
                <a:ext uri="{FF2B5EF4-FFF2-40B4-BE49-F238E27FC236}">
                  <a16:creationId xmlns:a16="http://schemas.microsoft.com/office/drawing/2014/main" id="{D795CDFC-69F6-11F9-C137-D328F7E04290}"/>
                </a:ext>
              </a:extLst>
            </p:cNvPr>
            <p:cNvSpPr/>
            <p:nvPr/>
          </p:nvSpPr>
          <p:spPr>
            <a:xfrm>
              <a:off x="6479478" y="537811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6" name="矩形 95">
              <a:extLst>
                <a:ext uri="{FF2B5EF4-FFF2-40B4-BE49-F238E27FC236}">
                  <a16:creationId xmlns:a16="http://schemas.microsoft.com/office/drawing/2014/main" id="{B1D48A78-E7D5-E9B6-7EF9-E6FA2A7089F7}"/>
                </a:ext>
              </a:extLst>
            </p:cNvPr>
            <p:cNvSpPr/>
            <p:nvPr/>
          </p:nvSpPr>
          <p:spPr>
            <a:xfrm>
              <a:off x="6479478" y="559801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7" name="矩形 96">
              <a:extLst>
                <a:ext uri="{FF2B5EF4-FFF2-40B4-BE49-F238E27FC236}">
                  <a16:creationId xmlns:a16="http://schemas.microsoft.com/office/drawing/2014/main" id="{28EE96FF-BF10-6D7C-02A0-447294D09B6D}"/>
                </a:ext>
              </a:extLst>
            </p:cNvPr>
            <p:cNvSpPr/>
            <p:nvPr/>
          </p:nvSpPr>
          <p:spPr>
            <a:xfrm>
              <a:off x="6479478" y="5817913"/>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8" name="矩形 97">
              <a:extLst>
                <a:ext uri="{FF2B5EF4-FFF2-40B4-BE49-F238E27FC236}">
                  <a16:creationId xmlns:a16="http://schemas.microsoft.com/office/drawing/2014/main" id="{2314121A-7F91-A768-895D-9E3FD9826FDB}"/>
                </a:ext>
              </a:extLst>
            </p:cNvPr>
            <p:cNvSpPr/>
            <p:nvPr/>
          </p:nvSpPr>
          <p:spPr>
            <a:xfrm>
              <a:off x="6479478" y="603798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9" name="矩形 98">
              <a:extLst>
                <a:ext uri="{FF2B5EF4-FFF2-40B4-BE49-F238E27FC236}">
                  <a16:creationId xmlns:a16="http://schemas.microsoft.com/office/drawing/2014/main" id="{F9EF77BB-7CDF-9653-FB43-62FD997956D2}"/>
                </a:ext>
              </a:extLst>
            </p:cNvPr>
            <p:cNvSpPr/>
            <p:nvPr/>
          </p:nvSpPr>
          <p:spPr>
            <a:xfrm>
              <a:off x="6479478" y="625788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0" name="矩形 99">
              <a:extLst>
                <a:ext uri="{FF2B5EF4-FFF2-40B4-BE49-F238E27FC236}">
                  <a16:creationId xmlns:a16="http://schemas.microsoft.com/office/drawing/2014/main" id="{501F50C6-92B9-95BE-A3DA-312344B4E8C2}"/>
                </a:ext>
              </a:extLst>
            </p:cNvPr>
            <p:cNvSpPr/>
            <p:nvPr/>
          </p:nvSpPr>
          <p:spPr>
            <a:xfrm>
              <a:off x="6479478" y="647304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grpSp>
        <p:nvGrpSpPr>
          <p:cNvPr id="54" name="组合 53">
            <a:extLst>
              <a:ext uri="{FF2B5EF4-FFF2-40B4-BE49-F238E27FC236}">
                <a16:creationId xmlns:a16="http://schemas.microsoft.com/office/drawing/2014/main" id="{3BF9A017-F609-82FE-0C86-9E43EA798A28}"/>
              </a:ext>
            </a:extLst>
          </p:cNvPr>
          <p:cNvGrpSpPr/>
          <p:nvPr/>
        </p:nvGrpSpPr>
        <p:grpSpPr>
          <a:xfrm>
            <a:off x="4410680" y="4935941"/>
            <a:ext cx="1389980" cy="1755141"/>
            <a:chOff x="4410680" y="4935941"/>
            <a:chExt cx="1389980" cy="1755141"/>
          </a:xfrm>
        </p:grpSpPr>
        <p:sp>
          <p:nvSpPr>
            <p:cNvPr id="101" name="矩形 100">
              <a:extLst>
                <a:ext uri="{FF2B5EF4-FFF2-40B4-BE49-F238E27FC236}">
                  <a16:creationId xmlns:a16="http://schemas.microsoft.com/office/drawing/2014/main" id="{5E9B9840-8744-0E7D-568D-76B4A0DE3F09}"/>
                </a:ext>
              </a:extLst>
            </p:cNvPr>
            <p:cNvSpPr/>
            <p:nvPr/>
          </p:nvSpPr>
          <p:spPr>
            <a:xfrm>
              <a:off x="4410680" y="493594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Concatenate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2" name="矩形 101">
              <a:extLst>
                <a:ext uri="{FF2B5EF4-FFF2-40B4-BE49-F238E27FC236}">
                  <a16:creationId xmlns:a16="http://schemas.microsoft.com/office/drawing/2014/main" id="{33656D82-F57D-C8C1-4ADE-9A21D5AED3E2}"/>
                </a:ext>
              </a:extLst>
            </p:cNvPr>
            <p:cNvSpPr/>
            <p:nvPr/>
          </p:nvSpPr>
          <p:spPr>
            <a:xfrm>
              <a:off x="4410680" y="515601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3" name="矩形 102">
              <a:extLst>
                <a:ext uri="{FF2B5EF4-FFF2-40B4-BE49-F238E27FC236}">
                  <a16:creationId xmlns:a16="http://schemas.microsoft.com/office/drawing/2014/main" id="{BE9938C1-3213-418C-36DD-839229F3E70F}"/>
                </a:ext>
              </a:extLst>
            </p:cNvPr>
            <p:cNvSpPr/>
            <p:nvPr/>
          </p:nvSpPr>
          <p:spPr>
            <a:xfrm>
              <a:off x="4410680" y="537608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4" name="矩形 103">
              <a:extLst>
                <a:ext uri="{FF2B5EF4-FFF2-40B4-BE49-F238E27FC236}">
                  <a16:creationId xmlns:a16="http://schemas.microsoft.com/office/drawing/2014/main" id="{60B5A2EF-6AEA-A84B-A0C7-B60EA07F7C28}"/>
                </a:ext>
              </a:extLst>
            </p:cNvPr>
            <p:cNvSpPr/>
            <p:nvPr/>
          </p:nvSpPr>
          <p:spPr>
            <a:xfrm>
              <a:off x="4410680" y="559598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5" name="矩形 104">
              <a:extLst>
                <a:ext uri="{FF2B5EF4-FFF2-40B4-BE49-F238E27FC236}">
                  <a16:creationId xmlns:a16="http://schemas.microsoft.com/office/drawing/2014/main" id="{1C45D6A3-AE6E-3B7E-3FF3-185B8B70BBCB}"/>
                </a:ext>
              </a:extLst>
            </p:cNvPr>
            <p:cNvSpPr/>
            <p:nvPr/>
          </p:nvSpPr>
          <p:spPr>
            <a:xfrm>
              <a:off x="4410680" y="5815883"/>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6" name="矩形 105">
              <a:extLst>
                <a:ext uri="{FF2B5EF4-FFF2-40B4-BE49-F238E27FC236}">
                  <a16:creationId xmlns:a16="http://schemas.microsoft.com/office/drawing/2014/main" id="{CAA0175E-9632-BB8E-A6A7-B4B4F2FFB2EA}"/>
                </a:ext>
              </a:extLst>
            </p:cNvPr>
            <p:cNvSpPr/>
            <p:nvPr/>
          </p:nvSpPr>
          <p:spPr>
            <a:xfrm>
              <a:off x="4410680" y="603595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7" name="矩形 106">
              <a:extLst>
                <a:ext uri="{FF2B5EF4-FFF2-40B4-BE49-F238E27FC236}">
                  <a16:creationId xmlns:a16="http://schemas.microsoft.com/office/drawing/2014/main" id="{C205F5EF-A8D0-BA9D-7B8B-DF1840B1D682}"/>
                </a:ext>
              </a:extLst>
            </p:cNvPr>
            <p:cNvSpPr/>
            <p:nvPr/>
          </p:nvSpPr>
          <p:spPr>
            <a:xfrm>
              <a:off x="4410680" y="625585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8" name="矩形 107">
              <a:extLst>
                <a:ext uri="{FF2B5EF4-FFF2-40B4-BE49-F238E27FC236}">
                  <a16:creationId xmlns:a16="http://schemas.microsoft.com/office/drawing/2014/main" id="{F964D2DE-CB9F-851A-B3BE-2ADCCAF5C04E}"/>
                </a:ext>
              </a:extLst>
            </p:cNvPr>
            <p:cNvSpPr/>
            <p:nvPr/>
          </p:nvSpPr>
          <p:spPr>
            <a:xfrm>
              <a:off x="4410680" y="647101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grpSp>
        <p:nvGrpSpPr>
          <p:cNvPr id="22" name="组合 21">
            <a:extLst>
              <a:ext uri="{FF2B5EF4-FFF2-40B4-BE49-F238E27FC236}">
                <a16:creationId xmlns:a16="http://schemas.microsoft.com/office/drawing/2014/main" id="{8474F3BB-AC51-4652-C5C9-E2AB47976756}"/>
              </a:ext>
            </a:extLst>
          </p:cNvPr>
          <p:cNvGrpSpPr/>
          <p:nvPr/>
        </p:nvGrpSpPr>
        <p:grpSpPr>
          <a:xfrm>
            <a:off x="2423389" y="4933911"/>
            <a:ext cx="1389981" cy="1755141"/>
            <a:chOff x="2423389" y="4933911"/>
            <a:chExt cx="1389981" cy="1755141"/>
          </a:xfrm>
        </p:grpSpPr>
        <p:sp>
          <p:nvSpPr>
            <p:cNvPr id="117" name="矩形 116">
              <a:extLst>
                <a:ext uri="{FF2B5EF4-FFF2-40B4-BE49-F238E27FC236}">
                  <a16:creationId xmlns:a16="http://schemas.microsoft.com/office/drawing/2014/main" id="{F9066A28-E350-3D74-34B3-B68317F0ACB3}"/>
                </a:ext>
              </a:extLst>
            </p:cNvPr>
            <p:cNvSpPr/>
            <p:nvPr/>
          </p:nvSpPr>
          <p:spPr>
            <a:xfrm>
              <a:off x="2423390" y="493391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Concatenate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18" name="矩形 117">
              <a:extLst>
                <a:ext uri="{FF2B5EF4-FFF2-40B4-BE49-F238E27FC236}">
                  <a16:creationId xmlns:a16="http://schemas.microsoft.com/office/drawing/2014/main" id="{14091BBA-41FB-F55C-5871-20FDCA404BC9}"/>
                </a:ext>
              </a:extLst>
            </p:cNvPr>
            <p:cNvSpPr/>
            <p:nvPr/>
          </p:nvSpPr>
          <p:spPr>
            <a:xfrm>
              <a:off x="2423389" y="515398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19" name="矩形 118">
              <a:extLst>
                <a:ext uri="{FF2B5EF4-FFF2-40B4-BE49-F238E27FC236}">
                  <a16:creationId xmlns:a16="http://schemas.microsoft.com/office/drawing/2014/main" id="{599DE8E2-5734-95ED-6919-43C98CD66354}"/>
                </a:ext>
              </a:extLst>
            </p:cNvPr>
            <p:cNvSpPr/>
            <p:nvPr/>
          </p:nvSpPr>
          <p:spPr>
            <a:xfrm>
              <a:off x="2423389" y="537405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0" name="矩形 119">
              <a:extLst>
                <a:ext uri="{FF2B5EF4-FFF2-40B4-BE49-F238E27FC236}">
                  <a16:creationId xmlns:a16="http://schemas.microsoft.com/office/drawing/2014/main" id="{6969222B-6B37-9060-5E91-B24C01778720}"/>
                </a:ext>
              </a:extLst>
            </p:cNvPr>
            <p:cNvSpPr/>
            <p:nvPr/>
          </p:nvSpPr>
          <p:spPr>
            <a:xfrm>
              <a:off x="2423389" y="559395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1" name="矩形 120">
              <a:extLst>
                <a:ext uri="{FF2B5EF4-FFF2-40B4-BE49-F238E27FC236}">
                  <a16:creationId xmlns:a16="http://schemas.microsoft.com/office/drawing/2014/main" id="{58670CB0-CB9A-C259-7156-BB78FB262F30}"/>
                </a:ext>
              </a:extLst>
            </p:cNvPr>
            <p:cNvSpPr/>
            <p:nvPr/>
          </p:nvSpPr>
          <p:spPr>
            <a:xfrm>
              <a:off x="2423389" y="5813853"/>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2" name="矩形 121">
              <a:extLst>
                <a:ext uri="{FF2B5EF4-FFF2-40B4-BE49-F238E27FC236}">
                  <a16:creationId xmlns:a16="http://schemas.microsoft.com/office/drawing/2014/main" id="{66BDC2F2-096C-6D99-19D9-A0BFA070846F}"/>
                </a:ext>
              </a:extLst>
            </p:cNvPr>
            <p:cNvSpPr/>
            <p:nvPr/>
          </p:nvSpPr>
          <p:spPr>
            <a:xfrm>
              <a:off x="2423389" y="603392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3" name="矩形 122">
              <a:extLst>
                <a:ext uri="{FF2B5EF4-FFF2-40B4-BE49-F238E27FC236}">
                  <a16:creationId xmlns:a16="http://schemas.microsoft.com/office/drawing/2014/main" id="{590E23C9-99CF-F23C-8903-022DF5E18575}"/>
                </a:ext>
              </a:extLst>
            </p:cNvPr>
            <p:cNvSpPr/>
            <p:nvPr/>
          </p:nvSpPr>
          <p:spPr>
            <a:xfrm>
              <a:off x="2423389" y="625382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4" name="矩形 123">
              <a:extLst>
                <a:ext uri="{FF2B5EF4-FFF2-40B4-BE49-F238E27FC236}">
                  <a16:creationId xmlns:a16="http://schemas.microsoft.com/office/drawing/2014/main" id="{004D4DAE-2F00-F096-8EBA-CB4F1C10B771}"/>
                </a:ext>
              </a:extLst>
            </p:cNvPr>
            <p:cNvSpPr/>
            <p:nvPr/>
          </p:nvSpPr>
          <p:spPr>
            <a:xfrm>
              <a:off x="2423389" y="646898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sp>
        <p:nvSpPr>
          <p:cNvPr id="126" name="矩形 125">
            <a:extLst>
              <a:ext uri="{FF2B5EF4-FFF2-40B4-BE49-F238E27FC236}">
                <a16:creationId xmlns:a16="http://schemas.microsoft.com/office/drawing/2014/main" id="{9C1C1D81-DC6D-8E7B-B9B7-5075AF71D119}"/>
              </a:ext>
            </a:extLst>
          </p:cNvPr>
          <p:cNvSpPr/>
          <p:nvPr/>
        </p:nvSpPr>
        <p:spPr>
          <a:xfrm>
            <a:off x="341873" y="5645540"/>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Sigmod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7" name="矩形 126">
            <a:extLst>
              <a:ext uri="{FF2B5EF4-FFF2-40B4-BE49-F238E27FC236}">
                <a16:creationId xmlns:a16="http://schemas.microsoft.com/office/drawing/2014/main" id="{2770E8BE-DF12-8AB3-C620-26CBC791E3B9}"/>
              </a:ext>
            </a:extLst>
          </p:cNvPr>
          <p:cNvSpPr/>
          <p:nvPr/>
        </p:nvSpPr>
        <p:spPr>
          <a:xfrm>
            <a:off x="341873" y="5914301"/>
            <a:ext cx="1389980" cy="268761"/>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8" name="矩形 127">
            <a:extLst>
              <a:ext uri="{FF2B5EF4-FFF2-40B4-BE49-F238E27FC236}">
                <a16:creationId xmlns:a16="http://schemas.microsoft.com/office/drawing/2014/main" id="{BADFA52A-FF23-A8FD-268B-D80DA38FC503}"/>
              </a:ext>
            </a:extLst>
          </p:cNvPr>
          <p:cNvSpPr/>
          <p:nvPr/>
        </p:nvSpPr>
        <p:spPr>
          <a:xfrm>
            <a:off x="341873" y="4263348"/>
            <a:ext cx="1389980" cy="39583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output</a:t>
            </a:r>
            <a:endParaRPr lang="zh-CN" altLang="en-US" sz="1400" dirty="0">
              <a:solidFill>
                <a:schemeClr val="tx1"/>
              </a:solidFill>
              <a:latin typeface="微软雅黑" panose="020B0503020204020204" pitchFamily="34" charset="-122"/>
              <a:ea typeface="微软雅黑" panose="020B0503020204020204" pitchFamily="34" charset="-122"/>
            </a:endParaRPr>
          </a:p>
        </p:txBody>
      </p:sp>
      <p:cxnSp>
        <p:nvCxnSpPr>
          <p:cNvPr id="132" name="连接符: 肘形 131">
            <a:extLst>
              <a:ext uri="{FF2B5EF4-FFF2-40B4-BE49-F238E27FC236}">
                <a16:creationId xmlns:a16="http://schemas.microsoft.com/office/drawing/2014/main" id="{B992D10F-942E-7F6D-C835-85DB02FA732E}"/>
              </a:ext>
            </a:extLst>
          </p:cNvPr>
          <p:cNvCxnSpPr>
            <a:cxnSpLocks/>
            <a:stCxn id="2" idx="0"/>
            <a:endCxn id="3" idx="1"/>
          </p:cNvCxnSpPr>
          <p:nvPr/>
        </p:nvCxnSpPr>
        <p:spPr>
          <a:xfrm rot="5400000" flipH="1" flipV="1">
            <a:off x="1119904" y="1283287"/>
            <a:ext cx="1220445" cy="1386526"/>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5" name="连接符: 肘形 134">
            <a:extLst>
              <a:ext uri="{FF2B5EF4-FFF2-40B4-BE49-F238E27FC236}">
                <a16:creationId xmlns:a16="http://schemas.microsoft.com/office/drawing/2014/main" id="{CA89AB18-2FCA-25CE-01E1-AD93F0E7A4AB}"/>
              </a:ext>
            </a:extLst>
          </p:cNvPr>
          <p:cNvCxnSpPr>
            <a:stCxn id="6" idx="2"/>
            <a:endCxn id="11" idx="1"/>
          </p:cNvCxnSpPr>
          <p:nvPr/>
        </p:nvCxnSpPr>
        <p:spPr>
          <a:xfrm rot="5400000" flipH="1" flipV="1">
            <a:off x="3172806" y="1067483"/>
            <a:ext cx="1183445" cy="1292301"/>
          </a:xfrm>
          <a:prstGeom prst="bentConnector4">
            <a:avLst>
              <a:gd name="adj1" fmla="val -42657"/>
              <a:gd name="adj2" fmla="val 7689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8" name="直接连接符 137">
            <a:extLst>
              <a:ext uri="{FF2B5EF4-FFF2-40B4-BE49-F238E27FC236}">
                <a16:creationId xmlns:a16="http://schemas.microsoft.com/office/drawing/2014/main" id="{C65F91F7-E7EC-2EDC-0153-DD7535BD3F67}"/>
              </a:ext>
            </a:extLst>
          </p:cNvPr>
          <p:cNvCxnSpPr>
            <a:stCxn id="18" idx="2"/>
            <a:endCxn id="19" idx="0"/>
          </p:cNvCxnSpPr>
          <p:nvPr/>
        </p:nvCxnSpPr>
        <p:spPr>
          <a:xfrm>
            <a:off x="5105670" y="2561976"/>
            <a:ext cx="148" cy="137117"/>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0" name="直接连接符 139">
            <a:extLst>
              <a:ext uri="{FF2B5EF4-FFF2-40B4-BE49-F238E27FC236}">
                <a16:creationId xmlns:a16="http://schemas.microsoft.com/office/drawing/2014/main" id="{E666E86F-5CE0-E3A6-F729-CD7DACDCCA61}"/>
              </a:ext>
            </a:extLst>
          </p:cNvPr>
          <p:cNvCxnSpPr>
            <a:endCxn id="19" idx="2"/>
          </p:cNvCxnSpPr>
          <p:nvPr/>
        </p:nvCxnSpPr>
        <p:spPr>
          <a:xfrm>
            <a:off x="4110990" y="2809128"/>
            <a:ext cx="885028" cy="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0" name="连接符: 肘形 149">
            <a:extLst>
              <a:ext uri="{FF2B5EF4-FFF2-40B4-BE49-F238E27FC236}">
                <a16:creationId xmlns:a16="http://schemas.microsoft.com/office/drawing/2014/main" id="{FAC03057-66C8-17AA-891E-2171F9B13527}"/>
              </a:ext>
            </a:extLst>
          </p:cNvPr>
          <p:cNvCxnSpPr>
            <a:stCxn id="19" idx="6"/>
            <a:endCxn id="24" idx="1"/>
          </p:cNvCxnSpPr>
          <p:nvPr/>
        </p:nvCxnSpPr>
        <p:spPr>
          <a:xfrm flipV="1">
            <a:off x="5215618" y="1121911"/>
            <a:ext cx="1263860" cy="1687217"/>
          </a:xfrm>
          <a:prstGeom prst="bentConnector3">
            <a:avLst>
              <a:gd name="adj1" fmla="val 717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4" name="组合 13">
            <a:extLst>
              <a:ext uri="{FF2B5EF4-FFF2-40B4-BE49-F238E27FC236}">
                <a16:creationId xmlns:a16="http://schemas.microsoft.com/office/drawing/2014/main" id="{45098EBB-2801-22EB-D268-82A67D5878E6}"/>
              </a:ext>
            </a:extLst>
          </p:cNvPr>
          <p:cNvGrpSpPr/>
          <p:nvPr/>
        </p:nvGrpSpPr>
        <p:grpSpPr>
          <a:xfrm>
            <a:off x="6479478" y="1011876"/>
            <a:ext cx="1389980" cy="1550100"/>
            <a:chOff x="6479478" y="1011876"/>
            <a:chExt cx="1389980" cy="1550100"/>
          </a:xfrm>
        </p:grpSpPr>
        <p:sp>
          <p:nvSpPr>
            <p:cNvPr id="24" name="矩形 23">
              <a:extLst>
                <a:ext uri="{FF2B5EF4-FFF2-40B4-BE49-F238E27FC236}">
                  <a16:creationId xmlns:a16="http://schemas.microsoft.com/office/drawing/2014/main" id="{C31A679A-3151-4214-B21C-C7D20F4812B5}"/>
                </a:ext>
              </a:extLst>
            </p:cNvPr>
            <p:cNvSpPr/>
            <p:nvPr/>
          </p:nvSpPr>
          <p:spPr>
            <a:xfrm>
              <a:off x="6479478" y="1011876"/>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BE94791D-7F46-1CF8-6673-EFC6D439179C}"/>
                </a:ext>
              </a:extLst>
            </p:cNvPr>
            <p:cNvSpPr/>
            <p:nvPr/>
          </p:nvSpPr>
          <p:spPr>
            <a:xfrm>
              <a:off x="6479478" y="123498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DCC81F5E-CF4E-8B3D-0425-9BCDC07A2805}"/>
                </a:ext>
              </a:extLst>
            </p:cNvPr>
            <p:cNvSpPr/>
            <p:nvPr/>
          </p:nvSpPr>
          <p:spPr>
            <a:xfrm>
              <a:off x="6479478" y="1457528"/>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7" name="矩形 26">
              <a:extLst>
                <a:ext uri="{FF2B5EF4-FFF2-40B4-BE49-F238E27FC236}">
                  <a16:creationId xmlns:a16="http://schemas.microsoft.com/office/drawing/2014/main" id="{0809E437-E62E-ABFD-5BCE-AAE124844182}"/>
                </a:ext>
              </a:extLst>
            </p:cNvPr>
            <p:cNvSpPr/>
            <p:nvPr/>
          </p:nvSpPr>
          <p:spPr>
            <a:xfrm>
              <a:off x="6479478" y="1681865"/>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22F6D704-56F0-72E7-09A7-09A579B7E552}"/>
                </a:ext>
              </a:extLst>
            </p:cNvPr>
            <p:cNvSpPr/>
            <p:nvPr/>
          </p:nvSpPr>
          <p:spPr>
            <a:xfrm>
              <a:off x="6479478" y="1901935"/>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C94A7873-8F04-F4B4-35BE-FD7815FE6B3F}"/>
                </a:ext>
              </a:extLst>
            </p:cNvPr>
            <p:cNvSpPr/>
            <p:nvPr/>
          </p:nvSpPr>
          <p:spPr>
            <a:xfrm>
              <a:off x="6479478" y="2121836"/>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321425DF-5B58-2E18-FD6F-C526E2CAC416}"/>
                </a:ext>
              </a:extLst>
            </p:cNvPr>
            <p:cNvSpPr/>
            <p:nvPr/>
          </p:nvSpPr>
          <p:spPr>
            <a:xfrm>
              <a:off x="6479478" y="2341906"/>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cxnSp>
        <p:nvCxnSpPr>
          <p:cNvPr id="152" name="直接连接符 151">
            <a:extLst>
              <a:ext uri="{FF2B5EF4-FFF2-40B4-BE49-F238E27FC236}">
                <a16:creationId xmlns:a16="http://schemas.microsoft.com/office/drawing/2014/main" id="{F7306007-145B-FE29-7BDB-FF329D85F199}"/>
              </a:ext>
            </a:extLst>
          </p:cNvPr>
          <p:cNvCxnSpPr/>
          <p:nvPr/>
        </p:nvCxnSpPr>
        <p:spPr>
          <a:xfrm>
            <a:off x="7182869" y="2561976"/>
            <a:ext cx="0" cy="137117"/>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直接连接符 152">
            <a:extLst>
              <a:ext uri="{FF2B5EF4-FFF2-40B4-BE49-F238E27FC236}">
                <a16:creationId xmlns:a16="http://schemas.microsoft.com/office/drawing/2014/main" id="{DABA15E1-08F0-AA7A-9F16-472ABBDBDD06}"/>
              </a:ext>
            </a:extLst>
          </p:cNvPr>
          <p:cNvCxnSpPr>
            <a:cxnSpLocks/>
          </p:cNvCxnSpPr>
          <p:nvPr/>
        </p:nvCxnSpPr>
        <p:spPr>
          <a:xfrm>
            <a:off x="6115050" y="2809128"/>
            <a:ext cx="958019" cy="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6" name="连接符: 肘形 155">
            <a:extLst>
              <a:ext uri="{FF2B5EF4-FFF2-40B4-BE49-F238E27FC236}">
                <a16:creationId xmlns:a16="http://schemas.microsoft.com/office/drawing/2014/main" id="{FE09170C-2943-0FD3-71B4-E1984A5B665A}"/>
              </a:ext>
            </a:extLst>
          </p:cNvPr>
          <p:cNvCxnSpPr>
            <a:stCxn id="31" idx="6"/>
            <a:endCxn id="34" idx="1"/>
          </p:cNvCxnSpPr>
          <p:nvPr/>
        </p:nvCxnSpPr>
        <p:spPr>
          <a:xfrm flipV="1">
            <a:off x="7284268" y="1127161"/>
            <a:ext cx="1295469" cy="1681967"/>
          </a:xfrm>
          <a:prstGeom prst="bentConnector3">
            <a:avLst>
              <a:gd name="adj1" fmla="val 63333"/>
            </a:avLst>
          </a:prstGeom>
          <a:ln>
            <a:tailEnd type="arrow"/>
          </a:ln>
        </p:spPr>
        <p:style>
          <a:lnRef idx="2">
            <a:schemeClr val="accent1"/>
          </a:lnRef>
          <a:fillRef idx="0">
            <a:schemeClr val="accent1"/>
          </a:fillRef>
          <a:effectRef idx="1">
            <a:schemeClr val="accent1"/>
          </a:effectRef>
          <a:fontRef idx="minor">
            <a:schemeClr val="tx1"/>
          </a:fontRef>
        </p:style>
      </p:cxnSp>
      <p:grpSp>
        <p:nvGrpSpPr>
          <p:cNvPr id="202" name="组合 201">
            <a:extLst>
              <a:ext uri="{FF2B5EF4-FFF2-40B4-BE49-F238E27FC236}">
                <a16:creationId xmlns:a16="http://schemas.microsoft.com/office/drawing/2014/main" id="{05591F6E-09DF-481D-F486-279781A00D4E}"/>
              </a:ext>
            </a:extLst>
          </p:cNvPr>
          <p:cNvGrpSpPr/>
          <p:nvPr/>
        </p:nvGrpSpPr>
        <p:grpSpPr>
          <a:xfrm>
            <a:off x="8579737" y="1017126"/>
            <a:ext cx="1389980" cy="1550100"/>
            <a:chOff x="8581223" y="882651"/>
            <a:chExt cx="1389980" cy="1550100"/>
          </a:xfrm>
        </p:grpSpPr>
        <p:sp>
          <p:nvSpPr>
            <p:cNvPr id="34" name="矩形 33">
              <a:extLst>
                <a:ext uri="{FF2B5EF4-FFF2-40B4-BE49-F238E27FC236}">
                  <a16:creationId xmlns:a16="http://schemas.microsoft.com/office/drawing/2014/main" id="{EB45C197-589A-79BE-24DD-DB79D9B979F0}"/>
                </a:ext>
              </a:extLst>
            </p:cNvPr>
            <p:cNvSpPr/>
            <p:nvPr/>
          </p:nvSpPr>
          <p:spPr>
            <a:xfrm>
              <a:off x="8581223" y="88265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5" name="矩形 34">
              <a:extLst>
                <a:ext uri="{FF2B5EF4-FFF2-40B4-BE49-F238E27FC236}">
                  <a16:creationId xmlns:a16="http://schemas.microsoft.com/office/drawing/2014/main" id="{89CF9E0D-AB4A-FF64-08A7-85978D6802C0}"/>
                </a:ext>
              </a:extLst>
            </p:cNvPr>
            <p:cNvSpPr/>
            <p:nvPr/>
          </p:nvSpPr>
          <p:spPr>
            <a:xfrm>
              <a:off x="8581223" y="1105758"/>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6" name="矩形 35">
              <a:extLst>
                <a:ext uri="{FF2B5EF4-FFF2-40B4-BE49-F238E27FC236}">
                  <a16:creationId xmlns:a16="http://schemas.microsoft.com/office/drawing/2014/main" id="{DCAC2D18-C28D-5CC5-210D-85BAD7E90174}"/>
                </a:ext>
              </a:extLst>
            </p:cNvPr>
            <p:cNvSpPr/>
            <p:nvPr/>
          </p:nvSpPr>
          <p:spPr>
            <a:xfrm>
              <a:off x="8581223" y="132830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7" name="矩形 36">
              <a:extLst>
                <a:ext uri="{FF2B5EF4-FFF2-40B4-BE49-F238E27FC236}">
                  <a16:creationId xmlns:a16="http://schemas.microsoft.com/office/drawing/2014/main" id="{9BEFD39E-49A0-8981-3FD9-71668A14B5A3}"/>
                </a:ext>
              </a:extLst>
            </p:cNvPr>
            <p:cNvSpPr/>
            <p:nvPr/>
          </p:nvSpPr>
          <p:spPr>
            <a:xfrm>
              <a:off x="8581223" y="1552640"/>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8" name="矩形 37">
              <a:extLst>
                <a:ext uri="{FF2B5EF4-FFF2-40B4-BE49-F238E27FC236}">
                  <a16:creationId xmlns:a16="http://schemas.microsoft.com/office/drawing/2014/main" id="{2BA0A5D0-AC37-DF68-9013-BF3ADB0C5113}"/>
                </a:ext>
              </a:extLst>
            </p:cNvPr>
            <p:cNvSpPr/>
            <p:nvPr/>
          </p:nvSpPr>
          <p:spPr>
            <a:xfrm>
              <a:off x="8581223" y="1772710"/>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9" name="矩形 38">
              <a:extLst>
                <a:ext uri="{FF2B5EF4-FFF2-40B4-BE49-F238E27FC236}">
                  <a16:creationId xmlns:a16="http://schemas.microsoft.com/office/drawing/2014/main" id="{D1D2E39E-1E8A-C8B3-8763-724A48FEDCB5}"/>
                </a:ext>
              </a:extLst>
            </p:cNvPr>
            <p:cNvSpPr/>
            <p:nvPr/>
          </p:nvSpPr>
          <p:spPr>
            <a:xfrm>
              <a:off x="8581223" y="199261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0" name="矩形 39">
              <a:extLst>
                <a:ext uri="{FF2B5EF4-FFF2-40B4-BE49-F238E27FC236}">
                  <a16:creationId xmlns:a16="http://schemas.microsoft.com/office/drawing/2014/main" id="{BAEDF84D-1FB9-49FE-CB1B-D776FD521949}"/>
                </a:ext>
              </a:extLst>
            </p:cNvPr>
            <p:cNvSpPr/>
            <p:nvPr/>
          </p:nvSpPr>
          <p:spPr>
            <a:xfrm>
              <a:off x="8581223" y="221268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cxnSp>
        <p:nvCxnSpPr>
          <p:cNvPr id="158" name="直接连接符 157">
            <a:extLst>
              <a:ext uri="{FF2B5EF4-FFF2-40B4-BE49-F238E27FC236}">
                <a16:creationId xmlns:a16="http://schemas.microsoft.com/office/drawing/2014/main" id="{C5FA6579-7305-A0B5-95B7-D0899B2915BF}"/>
              </a:ext>
            </a:extLst>
          </p:cNvPr>
          <p:cNvCxnSpPr>
            <a:cxnSpLocks/>
          </p:cNvCxnSpPr>
          <p:nvPr/>
        </p:nvCxnSpPr>
        <p:spPr>
          <a:xfrm>
            <a:off x="9276213" y="2564549"/>
            <a:ext cx="0" cy="137117"/>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1D23E956-2DDB-4AC6-87D9-E757A5516C31}"/>
              </a:ext>
            </a:extLst>
          </p:cNvPr>
          <p:cNvCxnSpPr>
            <a:cxnSpLocks/>
            <a:endCxn id="41" idx="2"/>
          </p:cNvCxnSpPr>
          <p:nvPr/>
        </p:nvCxnSpPr>
        <p:spPr>
          <a:xfrm>
            <a:off x="8088630" y="2809128"/>
            <a:ext cx="1077783" cy="525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3" name="连接符: 肘形 162">
            <a:extLst>
              <a:ext uri="{FF2B5EF4-FFF2-40B4-BE49-F238E27FC236}">
                <a16:creationId xmlns:a16="http://schemas.microsoft.com/office/drawing/2014/main" id="{6FB7A734-0A4E-167B-5FF3-2141B5DAED6B}"/>
              </a:ext>
            </a:extLst>
          </p:cNvPr>
          <p:cNvCxnSpPr>
            <a:stCxn id="41" idx="6"/>
            <a:endCxn id="44" idx="0"/>
          </p:cNvCxnSpPr>
          <p:nvPr/>
        </p:nvCxnSpPr>
        <p:spPr>
          <a:xfrm>
            <a:off x="9386013" y="2814378"/>
            <a:ext cx="1718614" cy="96786"/>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AFF08A02-4868-3629-A176-9EBA1FF47878}"/>
              </a:ext>
            </a:extLst>
          </p:cNvPr>
          <p:cNvCxnSpPr>
            <a:cxnSpLocks/>
            <a:stCxn id="50" idx="2"/>
            <a:endCxn id="51" idx="0"/>
          </p:cNvCxnSpPr>
          <p:nvPr/>
        </p:nvCxnSpPr>
        <p:spPr>
          <a:xfrm>
            <a:off x="11104627" y="4461264"/>
            <a:ext cx="0" cy="137117"/>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83691EC2-1014-1A1F-D6C6-FCD791FC00E5}"/>
              </a:ext>
            </a:extLst>
          </p:cNvPr>
          <p:cNvCxnSpPr>
            <a:cxnSpLocks/>
            <a:stCxn id="51" idx="4"/>
            <a:endCxn id="61" idx="0"/>
          </p:cNvCxnSpPr>
          <p:nvPr/>
        </p:nvCxnSpPr>
        <p:spPr>
          <a:xfrm>
            <a:off x="11104627" y="4818451"/>
            <a:ext cx="0" cy="757103"/>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4" name="连接符: 肘形 193">
            <a:extLst>
              <a:ext uri="{FF2B5EF4-FFF2-40B4-BE49-F238E27FC236}">
                <a16:creationId xmlns:a16="http://schemas.microsoft.com/office/drawing/2014/main" id="{8306C8A9-E6CE-C846-87C8-5D70C00F95B1}"/>
              </a:ext>
            </a:extLst>
          </p:cNvPr>
          <p:cNvCxnSpPr>
            <a:stCxn id="61" idx="1"/>
            <a:endCxn id="55" idx="3"/>
          </p:cNvCxnSpPr>
          <p:nvPr/>
        </p:nvCxnSpPr>
        <p:spPr>
          <a:xfrm rot="10800000">
            <a:off x="9969717" y="5048007"/>
            <a:ext cx="439920" cy="637583"/>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B58AAE4D-01DD-5032-6201-FD75E9B9AB7D}"/>
              </a:ext>
            </a:extLst>
          </p:cNvPr>
          <p:cNvCxnSpPr>
            <a:stCxn id="41" idx="4"/>
            <a:endCxn id="56" idx="0"/>
          </p:cNvCxnSpPr>
          <p:nvPr/>
        </p:nvCxnSpPr>
        <p:spPr>
          <a:xfrm flipH="1">
            <a:off x="9274727" y="2924413"/>
            <a:ext cx="1486" cy="671874"/>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8" name="直接连接符 197">
            <a:extLst>
              <a:ext uri="{FF2B5EF4-FFF2-40B4-BE49-F238E27FC236}">
                <a16:creationId xmlns:a16="http://schemas.microsoft.com/office/drawing/2014/main" id="{904FD4E2-F19E-BD7D-6190-3AD75DD3D77C}"/>
              </a:ext>
            </a:extLst>
          </p:cNvPr>
          <p:cNvCxnSpPr>
            <a:stCxn id="56" idx="2"/>
            <a:endCxn id="55" idx="0"/>
          </p:cNvCxnSpPr>
          <p:nvPr/>
        </p:nvCxnSpPr>
        <p:spPr>
          <a:xfrm>
            <a:off x="9274727" y="3816357"/>
            <a:ext cx="0" cy="1121614"/>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5" name="连接符: 肘形 214">
            <a:extLst>
              <a:ext uri="{FF2B5EF4-FFF2-40B4-BE49-F238E27FC236}">
                <a16:creationId xmlns:a16="http://schemas.microsoft.com/office/drawing/2014/main" id="{8B65E4CB-7415-421B-F474-551CDC1D26F6}"/>
              </a:ext>
            </a:extLst>
          </p:cNvPr>
          <p:cNvCxnSpPr>
            <a:cxnSpLocks/>
            <a:stCxn id="92" idx="1"/>
            <a:endCxn id="93" idx="3"/>
          </p:cNvCxnSpPr>
          <p:nvPr/>
        </p:nvCxnSpPr>
        <p:spPr>
          <a:xfrm rot="10800000">
            <a:off x="7869458" y="5048007"/>
            <a:ext cx="710280" cy="153507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9" name="连接符: 肘形 218">
            <a:extLst>
              <a:ext uri="{FF2B5EF4-FFF2-40B4-BE49-F238E27FC236}">
                <a16:creationId xmlns:a16="http://schemas.microsoft.com/office/drawing/2014/main" id="{10384A38-F60B-4CB0-E36B-08C2F78B33C4}"/>
              </a:ext>
            </a:extLst>
          </p:cNvPr>
          <p:cNvCxnSpPr>
            <a:cxnSpLocks/>
            <a:stCxn id="100" idx="1"/>
            <a:endCxn id="101" idx="3"/>
          </p:cNvCxnSpPr>
          <p:nvPr/>
        </p:nvCxnSpPr>
        <p:spPr>
          <a:xfrm rot="10800000">
            <a:off x="5800660" y="5045977"/>
            <a:ext cx="678818" cy="153710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1" name="连接符: 肘形 220">
            <a:extLst>
              <a:ext uri="{FF2B5EF4-FFF2-40B4-BE49-F238E27FC236}">
                <a16:creationId xmlns:a16="http://schemas.microsoft.com/office/drawing/2014/main" id="{F9F37D25-831D-717E-D263-2FA1BDA20E5E}"/>
              </a:ext>
            </a:extLst>
          </p:cNvPr>
          <p:cNvCxnSpPr>
            <a:cxnSpLocks/>
            <a:stCxn id="108" idx="1"/>
            <a:endCxn id="117" idx="3"/>
          </p:cNvCxnSpPr>
          <p:nvPr/>
        </p:nvCxnSpPr>
        <p:spPr>
          <a:xfrm rot="10800000">
            <a:off x="3813370" y="5043947"/>
            <a:ext cx="597310" cy="153710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3" name="连接符: 肘形 222">
            <a:extLst>
              <a:ext uri="{FF2B5EF4-FFF2-40B4-BE49-F238E27FC236}">
                <a16:creationId xmlns:a16="http://schemas.microsoft.com/office/drawing/2014/main" id="{6FD473B9-E4E6-1A33-F83F-4D178501CCFC}"/>
              </a:ext>
            </a:extLst>
          </p:cNvPr>
          <p:cNvCxnSpPr>
            <a:stCxn id="124" idx="1"/>
            <a:endCxn id="127" idx="2"/>
          </p:cNvCxnSpPr>
          <p:nvPr/>
        </p:nvCxnSpPr>
        <p:spPr>
          <a:xfrm rot="10800000">
            <a:off x="1036863" y="6183063"/>
            <a:ext cx="1386526" cy="395955"/>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9" name="直接连接符 228">
            <a:extLst>
              <a:ext uri="{FF2B5EF4-FFF2-40B4-BE49-F238E27FC236}">
                <a16:creationId xmlns:a16="http://schemas.microsoft.com/office/drawing/2014/main" id="{1B6AD484-8D12-F640-7D18-4852C4034389}"/>
              </a:ext>
            </a:extLst>
          </p:cNvPr>
          <p:cNvCxnSpPr>
            <a:stCxn id="126" idx="0"/>
            <a:endCxn id="128" idx="2"/>
          </p:cNvCxnSpPr>
          <p:nvPr/>
        </p:nvCxnSpPr>
        <p:spPr>
          <a:xfrm flipV="1">
            <a:off x="1036863" y="4659179"/>
            <a:ext cx="0" cy="986361"/>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1" name="直接连接符 230">
            <a:extLst>
              <a:ext uri="{FF2B5EF4-FFF2-40B4-BE49-F238E27FC236}">
                <a16:creationId xmlns:a16="http://schemas.microsoft.com/office/drawing/2014/main" id="{1513F571-7BC5-F7F3-C141-1CABB2ACD143}"/>
              </a:ext>
            </a:extLst>
          </p:cNvPr>
          <p:cNvCxnSpPr>
            <a:stCxn id="31" idx="4"/>
            <a:endCxn id="69" idx="0"/>
          </p:cNvCxnSpPr>
          <p:nvPr/>
        </p:nvCxnSpPr>
        <p:spPr>
          <a:xfrm>
            <a:off x="7174468" y="2919163"/>
            <a:ext cx="0" cy="677124"/>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3" name="直接连接符 232">
            <a:extLst>
              <a:ext uri="{FF2B5EF4-FFF2-40B4-BE49-F238E27FC236}">
                <a16:creationId xmlns:a16="http://schemas.microsoft.com/office/drawing/2014/main" id="{4192E9FD-5CD7-7D14-D55E-3FC4EFAFE1D1}"/>
              </a:ext>
            </a:extLst>
          </p:cNvPr>
          <p:cNvCxnSpPr>
            <a:stCxn id="69" idx="2"/>
            <a:endCxn id="93" idx="0"/>
          </p:cNvCxnSpPr>
          <p:nvPr/>
        </p:nvCxnSpPr>
        <p:spPr>
          <a:xfrm>
            <a:off x="7174468" y="3816357"/>
            <a:ext cx="0" cy="1121614"/>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5" name="直接连接符 234">
            <a:extLst>
              <a:ext uri="{FF2B5EF4-FFF2-40B4-BE49-F238E27FC236}">
                <a16:creationId xmlns:a16="http://schemas.microsoft.com/office/drawing/2014/main" id="{CA622CBD-D9F3-BD5A-3B61-498B824CE4C2}"/>
              </a:ext>
            </a:extLst>
          </p:cNvPr>
          <p:cNvCxnSpPr>
            <a:stCxn id="19" idx="4"/>
            <a:endCxn id="77" idx="0"/>
          </p:cNvCxnSpPr>
          <p:nvPr/>
        </p:nvCxnSpPr>
        <p:spPr>
          <a:xfrm flipH="1">
            <a:off x="5105670" y="2919163"/>
            <a:ext cx="148" cy="677124"/>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7" name="直接连接符 236">
            <a:extLst>
              <a:ext uri="{FF2B5EF4-FFF2-40B4-BE49-F238E27FC236}">
                <a16:creationId xmlns:a16="http://schemas.microsoft.com/office/drawing/2014/main" id="{3864D723-3CCC-6045-8BA6-67B0D6C1CE9B}"/>
              </a:ext>
            </a:extLst>
          </p:cNvPr>
          <p:cNvCxnSpPr>
            <a:stCxn id="77" idx="2"/>
            <a:endCxn id="101" idx="0"/>
          </p:cNvCxnSpPr>
          <p:nvPr/>
        </p:nvCxnSpPr>
        <p:spPr>
          <a:xfrm>
            <a:off x="5105670" y="3816357"/>
            <a:ext cx="0" cy="1119584"/>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9" name="直接连接符 238">
            <a:extLst>
              <a:ext uri="{FF2B5EF4-FFF2-40B4-BE49-F238E27FC236}">
                <a16:creationId xmlns:a16="http://schemas.microsoft.com/office/drawing/2014/main" id="{7DBB69C3-3DD6-C502-22C0-C4A6829226D8}"/>
              </a:ext>
            </a:extLst>
          </p:cNvPr>
          <p:cNvCxnSpPr>
            <a:stCxn id="6" idx="2"/>
            <a:endCxn id="85" idx="0"/>
          </p:cNvCxnSpPr>
          <p:nvPr/>
        </p:nvCxnSpPr>
        <p:spPr>
          <a:xfrm>
            <a:off x="3118379" y="2305356"/>
            <a:ext cx="0" cy="1290931"/>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1" name="直接连接符 240">
            <a:extLst>
              <a:ext uri="{FF2B5EF4-FFF2-40B4-BE49-F238E27FC236}">
                <a16:creationId xmlns:a16="http://schemas.microsoft.com/office/drawing/2014/main" id="{541DE169-E61B-2A51-CC02-469C26F3353B}"/>
              </a:ext>
            </a:extLst>
          </p:cNvPr>
          <p:cNvCxnSpPr>
            <a:cxnSpLocks/>
            <a:stCxn id="85" idx="2"/>
            <a:endCxn id="117" idx="0"/>
          </p:cNvCxnSpPr>
          <p:nvPr/>
        </p:nvCxnSpPr>
        <p:spPr>
          <a:xfrm>
            <a:off x="3118379" y="3816357"/>
            <a:ext cx="1" cy="1117554"/>
          </a:xfrm>
          <a:prstGeom prst="line">
            <a:avLst/>
          </a:prstGeom>
          <a:ln>
            <a:tailEnd type="arrow"/>
          </a:ln>
        </p:spPr>
        <p:style>
          <a:lnRef idx="2">
            <a:schemeClr val="accent1"/>
          </a:lnRef>
          <a:fillRef idx="0">
            <a:schemeClr val="accent1"/>
          </a:fillRef>
          <a:effectRef idx="1">
            <a:schemeClr val="accent1"/>
          </a:effectRef>
          <a:fontRef idx="minor">
            <a:schemeClr val="tx1"/>
          </a:fontRef>
        </p:style>
      </p:cxnSp>
      <p:sp>
        <p:nvSpPr>
          <p:cNvPr id="245" name="矩形: 圆角 244">
            <a:extLst>
              <a:ext uri="{FF2B5EF4-FFF2-40B4-BE49-F238E27FC236}">
                <a16:creationId xmlns:a16="http://schemas.microsoft.com/office/drawing/2014/main" id="{CF27E30B-02FB-5B5B-A19E-B74B198DED30}"/>
              </a:ext>
            </a:extLst>
          </p:cNvPr>
          <p:cNvSpPr/>
          <p:nvPr/>
        </p:nvSpPr>
        <p:spPr>
          <a:xfrm>
            <a:off x="2265829" y="1048871"/>
            <a:ext cx="1674159" cy="1454300"/>
          </a:xfrm>
          <a:prstGeom prst="roundRect">
            <a:avLst>
              <a:gd name="adj" fmla="val 3012"/>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8" name="矩形: 圆角 247">
            <a:extLst>
              <a:ext uri="{FF2B5EF4-FFF2-40B4-BE49-F238E27FC236}">
                <a16:creationId xmlns:a16="http://schemas.microsoft.com/office/drawing/2014/main" id="{9CA26FA4-72F5-AEAC-C464-E140CDABAD4F}"/>
              </a:ext>
            </a:extLst>
          </p:cNvPr>
          <p:cNvSpPr/>
          <p:nvPr/>
        </p:nvSpPr>
        <p:spPr>
          <a:xfrm>
            <a:off x="4260835" y="921625"/>
            <a:ext cx="1674159" cy="2060978"/>
          </a:xfrm>
          <a:prstGeom prst="roundRect">
            <a:avLst>
              <a:gd name="adj" fmla="val 3012"/>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9" name="矩形: 圆角 248">
            <a:extLst>
              <a:ext uri="{FF2B5EF4-FFF2-40B4-BE49-F238E27FC236}">
                <a16:creationId xmlns:a16="http://schemas.microsoft.com/office/drawing/2014/main" id="{3DC5E265-6938-A98F-D1A3-3C3711B09A01}"/>
              </a:ext>
            </a:extLst>
          </p:cNvPr>
          <p:cNvSpPr/>
          <p:nvPr/>
        </p:nvSpPr>
        <p:spPr>
          <a:xfrm>
            <a:off x="6330557" y="915403"/>
            <a:ext cx="1674159" cy="2060978"/>
          </a:xfrm>
          <a:prstGeom prst="roundRect">
            <a:avLst>
              <a:gd name="adj" fmla="val 3012"/>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50" name="矩形: 圆角 249">
            <a:extLst>
              <a:ext uri="{FF2B5EF4-FFF2-40B4-BE49-F238E27FC236}">
                <a16:creationId xmlns:a16="http://schemas.microsoft.com/office/drawing/2014/main" id="{32FAE502-55CA-766D-062E-3A0DF634F6D8}"/>
              </a:ext>
            </a:extLst>
          </p:cNvPr>
          <p:cNvSpPr/>
          <p:nvPr/>
        </p:nvSpPr>
        <p:spPr>
          <a:xfrm>
            <a:off x="8468354" y="915401"/>
            <a:ext cx="1674159" cy="2067201"/>
          </a:xfrm>
          <a:prstGeom prst="roundRect">
            <a:avLst>
              <a:gd name="adj" fmla="val 3012"/>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52" name="文本框 251">
            <a:extLst>
              <a:ext uri="{FF2B5EF4-FFF2-40B4-BE49-F238E27FC236}">
                <a16:creationId xmlns:a16="http://schemas.microsoft.com/office/drawing/2014/main" id="{3E7F801B-6750-0EA6-0E51-17B8EC52ABD0}"/>
              </a:ext>
            </a:extLst>
          </p:cNvPr>
          <p:cNvSpPr txBox="1"/>
          <p:nvPr/>
        </p:nvSpPr>
        <p:spPr>
          <a:xfrm>
            <a:off x="2790669" y="731781"/>
            <a:ext cx="646331"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conv1</a:t>
            </a:r>
            <a:endParaRPr lang="zh-CN" altLang="en-US" sz="1400" dirty="0">
              <a:latin typeface="Times New Roman" panose="02020603050405020304" pitchFamily="18" charset="0"/>
              <a:cs typeface="Times New Roman" panose="02020603050405020304" pitchFamily="18" charset="0"/>
            </a:endParaRPr>
          </a:p>
        </p:txBody>
      </p:sp>
      <p:sp>
        <p:nvSpPr>
          <p:cNvPr id="253" name="文本框 252">
            <a:extLst>
              <a:ext uri="{FF2B5EF4-FFF2-40B4-BE49-F238E27FC236}">
                <a16:creationId xmlns:a16="http://schemas.microsoft.com/office/drawing/2014/main" id="{C3F2571B-3CA9-C515-1798-FF91B86B4CBA}"/>
              </a:ext>
            </a:extLst>
          </p:cNvPr>
          <p:cNvSpPr txBox="1"/>
          <p:nvPr/>
        </p:nvSpPr>
        <p:spPr>
          <a:xfrm>
            <a:off x="4698606" y="631939"/>
            <a:ext cx="798616"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conv2_x</a:t>
            </a:r>
            <a:endParaRPr lang="zh-CN" altLang="en-US" sz="1400" dirty="0">
              <a:latin typeface="Times New Roman" panose="02020603050405020304" pitchFamily="18" charset="0"/>
              <a:cs typeface="Times New Roman" panose="02020603050405020304" pitchFamily="18" charset="0"/>
            </a:endParaRPr>
          </a:p>
        </p:txBody>
      </p:sp>
      <p:sp>
        <p:nvSpPr>
          <p:cNvPr id="254" name="文本框 253">
            <a:extLst>
              <a:ext uri="{FF2B5EF4-FFF2-40B4-BE49-F238E27FC236}">
                <a16:creationId xmlns:a16="http://schemas.microsoft.com/office/drawing/2014/main" id="{654E15CC-9110-8FDC-840E-4893F0D745C0}"/>
              </a:ext>
            </a:extLst>
          </p:cNvPr>
          <p:cNvSpPr txBox="1"/>
          <p:nvPr/>
        </p:nvSpPr>
        <p:spPr>
          <a:xfrm>
            <a:off x="6783560" y="631939"/>
            <a:ext cx="798616"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conv3_x</a:t>
            </a:r>
            <a:endParaRPr lang="zh-CN" altLang="en-US" sz="1400" dirty="0">
              <a:latin typeface="Times New Roman" panose="02020603050405020304" pitchFamily="18" charset="0"/>
              <a:cs typeface="Times New Roman" panose="02020603050405020304" pitchFamily="18" charset="0"/>
            </a:endParaRPr>
          </a:p>
        </p:txBody>
      </p:sp>
      <p:sp>
        <p:nvSpPr>
          <p:cNvPr id="255" name="文本框 254">
            <a:extLst>
              <a:ext uri="{FF2B5EF4-FFF2-40B4-BE49-F238E27FC236}">
                <a16:creationId xmlns:a16="http://schemas.microsoft.com/office/drawing/2014/main" id="{394019AB-0602-0624-B86D-9A42DD9641D2}"/>
              </a:ext>
            </a:extLst>
          </p:cNvPr>
          <p:cNvSpPr txBox="1"/>
          <p:nvPr/>
        </p:nvSpPr>
        <p:spPr>
          <a:xfrm>
            <a:off x="8906125" y="631939"/>
            <a:ext cx="798616"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conv4_x</a:t>
            </a:r>
            <a:endParaRPr lang="zh-CN"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6" name="文本框 255">
                <a:extLst>
                  <a:ext uri="{FF2B5EF4-FFF2-40B4-BE49-F238E27FC236}">
                    <a16:creationId xmlns:a16="http://schemas.microsoft.com/office/drawing/2014/main" id="{BD6757B8-DE1D-3291-F280-FDC3C0E10F71}"/>
                  </a:ext>
                </a:extLst>
              </p:cNvPr>
              <p:cNvSpPr txBox="1"/>
              <p:nvPr/>
            </p:nvSpPr>
            <p:spPr>
              <a:xfrm>
                <a:off x="5457519" y="2532800"/>
                <a:ext cx="505075" cy="307777"/>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400" b="0" i="1" dirty="0" smtClean="0">
                          <a:latin typeface="Cambria Math" panose="02040503050406030204" pitchFamily="18" charset="0"/>
                          <a:ea typeface="Cambria Math" panose="02040503050406030204" pitchFamily="18" charset="0"/>
                          <a:cs typeface="Times New Roman" panose="02020603050405020304" pitchFamily="18" charset="0"/>
                        </a:rPr>
                        <m:t>3</m:t>
                      </m:r>
                    </m:oMath>
                  </m:oMathPara>
                </a14:m>
                <a:endParaRPr lang="zh-CN" altLang="en-US" sz="14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256" name="文本框 255">
                <a:extLst>
                  <a:ext uri="{FF2B5EF4-FFF2-40B4-BE49-F238E27FC236}">
                    <a16:creationId xmlns:a16="http://schemas.microsoft.com/office/drawing/2014/main" id="{BD6757B8-DE1D-3291-F280-FDC3C0E10F71}"/>
                  </a:ext>
                </a:extLst>
              </p:cNvPr>
              <p:cNvSpPr txBox="1">
                <a:spLocks noRot="1" noChangeAspect="1" noMove="1" noResize="1" noEditPoints="1" noAdjustHandles="1" noChangeArrowheads="1" noChangeShapeType="1" noTextEdit="1"/>
              </p:cNvSpPr>
              <p:nvPr/>
            </p:nvSpPr>
            <p:spPr>
              <a:xfrm>
                <a:off x="5457519" y="2532800"/>
                <a:ext cx="505075" cy="30777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7" name="文本框 256">
                <a:extLst>
                  <a:ext uri="{FF2B5EF4-FFF2-40B4-BE49-F238E27FC236}">
                    <a16:creationId xmlns:a16="http://schemas.microsoft.com/office/drawing/2014/main" id="{E3D7397A-35BF-F74D-21AB-F03A7A901561}"/>
                  </a:ext>
                </a:extLst>
              </p:cNvPr>
              <p:cNvSpPr txBox="1"/>
              <p:nvPr/>
            </p:nvSpPr>
            <p:spPr>
              <a:xfrm>
                <a:off x="7563588" y="2547895"/>
                <a:ext cx="497059" cy="33855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400" b="0" i="1" dirty="0" smtClean="0">
                          <a:latin typeface="Cambria Math" panose="02040503050406030204" pitchFamily="18" charset="0"/>
                          <a:ea typeface="Cambria Math" panose="02040503050406030204" pitchFamily="18" charset="0"/>
                          <a:cs typeface="Times New Roman" panose="02020603050405020304" pitchFamily="18" charset="0"/>
                        </a:rPr>
                        <m:t>4</m:t>
                      </m:r>
                    </m:oMath>
                  </m:oMathPara>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257" name="文本框 256">
                <a:extLst>
                  <a:ext uri="{FF2B5EF4-FFF2-40B4-BE49-F238E27FC236}">
                    <a16:creationId xmlns:a16="http://schemas.microsoft.com/office/drawing/2014/main" id="{E3D7397A-35BF-F74D-21AB-F03A7A901561}"/>
                  </a:ext>
                </a:extLst>
              </p:cNvPr>
              <p:cNvSpPr txBox="1">
                <a:spLocks noRot="1" noChangeAspect="1" noMove="1" noResize="1" noEditPoints="1" noAdjustHandles="1" noChangeArrowheads="1" noChangeShapeType="1" noTextEdit="1"/>
              </p:cNvSpPr>
              <p:nvPr/>
            </p:nvSpPr>
            <p:spPr>
              <a:xfrm>
                <a:off x="7563588" y="2547895"/>
                <a:ext cx="497059" cy="33855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8" name="文本框 257">
                <a:extLst>
                  <a:ext uri="{FF2B5EF4-FFF2-40B4-BE49-F238E27FC236}">
                    <a16:creationId xmlns:a16="http://schemas.microsoft.com/office/drawing/2014/main" id="{5C7A0038-747F-95DA-4CF9-A02C7C3F25F8}"/>
                  </a:ext>
                </a:extLst>
              </p:cNvPr>
              <p:cNvSpPr txBox="1"/>
              <p:nvPr/>
            </p:nvSpPr>
            <p:spPr>
              <a:xfrm>
                <a:off x="9681027" y="2545204"/>
                <a:ext cx="497059" cy="307777"/>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400" b="0" i="1" dirty="0" smtClean="0">
                          <a:latin typeface="Cambria Math" panose="02040503050406030204" pitchFamily="18" charset="0"/>
                          <a:ea typeface="Cambria Math" panose="02040503050406030204" pitchFamily="18" charset="0"/>
                          <a:cs typeface="Times New Roman" panose="02020603050405020304" pitchFamily="18" charset="0"/>
                        </a:rPr>
                        <m:t>6</m:t>
                      </m:r>
                    </m:oMath>
                  </m:oMathPara>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258" name="文本框 257">
                <a:extLst>
                  <a:ext uri="{FF2B5EF4-FFF2-40B4-BE49-F238E27FC236}">
                    <a16:creationId xmlns:a16="http://schemas.microsoft.com/office/drawing/2014/main" id="{5C7A0038-747F-95DA-4CF9-A02C7C3F25F8}"/>
                  </a:ext>
                </a:extLst>
              </p:cNvPr>
              <p:cNvSpPr txBox="1">
                <a:spLocks noRot="1" noChangeAspect="1" noMove="1" noResize="1" noEditPoints="1" noAdjustHandles="1" noChangeArrowheads="1" noChangeShapeType="1" noTextEdit="1"/>
              </p:cNvSpPr>
              <p:nvPr/>
            </p:nvSpPr>
            <p:spPr>
              <a:xfrm>
                <a:off x="9681027" y="2545204"/>
                <a:ext cx="497059" cy="307777"/>
              </a:xfrm>
              <a:prstGeom prst="rect">
                <a:avLst/>
              </a:prstGeom>
              <a:blipFill>
                <a:blip r:embed="rId5"/>
                <a:stretch>
                  <a:fillRect/>
                </a:stretch>
              </a:blipFill>
            </p:spPr>
            <p:txBody>
              <a:bodyPr/>
              <a:lstStyle/>
              <a:p>
                <a:r>
                  <a:rPr lang="zh-CN" altLang="en-US">
                    <a:noFill/>
                  </a:rPr>
                  <a:t> </a:t>
                </a:r>
              </a:p>
            </p:txBody>
          </p:sp>
        </mc:Fallback>
      </mc:AlternateContent>
      <p:cxnSp>
        <p:nvCxnSpPr>
          <p:cNvPr id="271" name="连接符: 肘形 270">
            <a:extLst>
              <a:ext uri="{FF2B5EF4-FFF2-40B4-BE49-F238E27FC236}">
                <a16:creationId xmlns:a16="http://schemas.microsoft.com/office/drawing/2014/main" id="{6D508C97-0ACE-74B8-6205-BAD1D0832272}"/>
              </a:ext>
            </a:extLst>
          </p:cNvPr>
          <p:cNvCxnSpPr>
            <a:endCxn id="51" idx="6"/>
          </p:cNvCxnSpPr>
          <p:nvPr/>
        </p:nvCxnSpPr>
        <p:spPr>
          <a:xfrm rot="16200000" flipH="1">
            <a:off x="10209883" y="3703872"/>
            <a:ext cx="1899288" cy="109800"/>
          </a:xfrm>
          <a:prstGeom prst="bentConnector4">
            <a:avLst>
              <a:gd name="adj1" fmla="val 262"/>
              <a:gd name="adj2" fmla="val 739858"/>
            </a:avLst>
          </a:prstGeom>
          <a:ln>
            <a:tailEnd type="arrow"/>
          </a:ln>
        </p:spPr>
        <p:style>
          <a:lnRef idx="2">
            <a:schemeClr val="accent1"/>
          </a:lnRef>
          <a:fillRef idx="0">
            <a:schemeClr val="accent1"/>
          </a:fillRef>
          <a:effectRef idx="1">
            <a:schemeClr val="accent1"/>
          </a:effectRef>
          <a:fontRef idx="minor">
            <a:schemeClr val="tx1"/>
          </a:fontRef>
        </p:style>
      </p:cxnSp>
      <p:sp>
        <p:nvSpPr>
          <p:cNvPr id="279" name="矩形: 圆角 278">
            <a:extLst>
              <a:ext uri="{FF2B5EF4-FFF2-40B4-BE49-F238E27FC236}">
                <a16:creationId xmlns:a16="http://schemas.microsoft.com/office/drawing/2014/main" id="{EBFF24C0-AFD8-5165-417D-0FA838EA89BE}"/>
              </a:ext>
            </a:extLst>
          </p:cNvPr>
          <p:cNvSpPr/>
          <p:nvPr/>
        </p:nvSpPr>
        <p:spPr>
          <a:xfrm>
            <a:off x="10292077" y="2661403"/>
            <a:ext cx="1734151" cy="2231381"/>
          </a:xfrm>
          <a:prstGeom prst="roundRect">
            <a:avLst>
              <a:gd name="adj" fmla="val 3012"/>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0" name="文本框 279">
            <a:extLst>
              <a:ext uri="{FF2B5EF4-FFF2-40B4-BE49-F238E27FC236}">
                <a16:creationId xmlns:a16="http://schemas.microsoft.com/office/drawing/2014/main" id="{4FA538D1-6A15-1008-C85C-F95AD9632CB2}"/>
              </a:ext>
            </a:extLst>
          </p:cNvPr>
          <p:cNvSpPr txBox="1"/>
          <p:nvPr/>
        </p:nvSpPr>
        <p:spPr>
          <a:xfrm>
            <a:off x="10727443" y="2372861"/>
            <a:ext cx="803425"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conv5_x</a:t>
            </a:r>
            <a:endParaRPr lang="zh-CN"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81" name="文本框 280">
                <a:extLst>
                  <a:ext uri="{FF2B5EF4-FFF2-40B4-BE49-F238E27FC236}">
                    <a16:creationId xmlns:a16="http://schemas.microsoft.com/office/drawing/2014/main" id="{BF11CD73-557B-5A39-365B-E37BCB12F5B5}"/>
                  </a:ext>
                </a:extLst>
              </p:cNvPr>
              <p:cNvSpPr txBox="1"/>
              <p:nvPr/>
            </p:nvSpPr>
            <p:spPr>
              <a:xfrm>
                <a:off x="10323619" y="4569767"/>
                <a:ext cx="497059" cy="307777"/>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400" b="0" i="1" dirty="0" smtClean="0">
                          <a:latin typeface="Cambria Math" panose="02040503050406030204" pitchFamily="18" charset="0"/>
                          <a:ea typeface="Cambria Math" panose="02040503050406030204" pitchFamily="18" charset="0"/>
                          <a:cs typeface="Times New Roman" panose="02020603050405020304" pitchFamily="18" charset="0"/>
                        </a:rPr>
                        <m:t>3</m:t>
                      </m:r>
                    </m:oMath>
                  </m:oMathPara>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281" name="文本框 280">
                <a:extLst>
                  <a:ext uri="{FF2B5EF4-FFF2-40B4-BE49-F238E27FC236}">
                    <a16:creationId xmlns:a16="http://schemas.microsoft.com/office/drawing/2014/main" id="{BF11CD73-557B-5A39-365B-E37BCB12F5B5}"/>
                  </a:ext>
                </a:extLst>
              </p:cNvPr>
              <p:cNvSpPr txBox="1">
                <a:spLocks noRot="1" noChangeAspect="1" noMove="1" noResize="1" noEditPoints="1" noAdjustHandles="1" noChangeArrowheads="1" noChangeShapeType="1" noTextEdit="1"/>
              </p:cNvSpPr>
              <p:nvPr/>
            </p:nvSpPr>
            <p:spPr>
              <a:xfrm>
                <a:off x="10323619" y="4569767"/>
                <a:ext cx="497059" cy="307777"/>
              </a:xfrm>
              <a:prstGeom prst="rect">
                <a:avLst/>
              </a:prstGeom>
              <a:blipFill>
                <a:blip r:embed="rId6"/>
                <a:stretch>
                  <a:fillRect/>
                </a:stretch>
              </a:blipFill>
            </p:spPr>
            <p:txBody>
              <a:bodyPr/>
              <a:lstStyle/>
              <a:p>
                <a:r>
                  <a:rPr lang="zh-CN" altLang="en-US">
                    <a:noFill/>
                  </a:rPr>
                  <a:t> </a:t>
                </a:r>
              </a:p>
            </p:txBody>
          </p:sp>
        </mc:Fallback>
      </mc:AlternateContent>
      <p:sp>
        <p:nvSpPr>
          <p:cNvPr id="282" name="矩形: 圆角 281">
            <a:extLst>
              <a:ext uri="{FF2B5EF4-FFF2-40B4-BE49-F238E27FC236}">
                <a16:creationId xmlns:a16="http://schemas.microsoft.com/office/drawing/2014/main" id="{459B46FD-B392-8CC7-A6B6-BA2881EBAC56}"/>
              </a:ext>
            </a:extLst>
          </p:cNvPr>
          <p:cNvSpPr/>
          <p:nvPr/>
        </p:nvSpPr>
        <p:spPr>
          <a:xfrm>
            <a:off x="2049486" y="697231"/>
            <a:ext cx="8176553" cy="2434003"/>
          </a:xfrm>
          <a:prstGeom prst="roundRect">
            <a:avLst>
              <a:gd name="adj" fmla="val 1694"/>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3" name="文本框 282">
            <a:extLst>
              <a:ext uri="{FF2B5EF4-FFF2-40B4-BE49-F238E27FC236}">
                <a16:creationId xmlns:a16="http://schemas.microsoft.com/office/drawing/2014/main" id="{6778F345-3DA4-12D0-D6EA-3B0BB80AEDFF}"/>
              </a:ext>
            </a:extLst>
          </p:cNvPr>
          <p:cNvSpPr txBox="1"/>
          <p:nvPr/>
        </p:nvSpPr>
        <p:spPr>
          <a:xfrm>
            <a:off x="2053947" y="2809188"/>
            <a:ext cx="912429" cy="307777"/>
          </a:xfrm>
          <a:prstGeom prst="rect">
            <a:avLst/>
          </a:prstGeom>
          <a:noFill/>
        </p:spPr>
        <p:txBody>
          <a:bodyPr wrap="none" rtlCol="0">
            <a:spAutoFit/>
          </a:bodyPr>
          <a:lstStyle/>
          <a:p>
            <a:pPr algn="ctr"/>
            <a:r>
              <a:rPr lang="en-US" altLang="zh-CN" sz="1400" b="1" dirty="0">
                <a:latin typeface="Times New Roman" panose="02020603050405020304" pitchFamily="18" charset="0"/>
                <a:cs typeface="Times New Roman" panose="02020603050405020304" pitchFamily="18" charset="0"/>
              </a:rPr>
              <a:t>Encoding</a:t>
            </a:r>
            <a:endParaRPr lang="zh-CN" altLang="en-US" sz="1400" b="1" dirty="0">
              <a:latin typeface="Times New Roman" panose="02020603050405020304" pitchFamily="18" charset="0"/>
              <a:cs typeface="Times New Roman" panose="02020603050405020304" pitchFamily="18" charset="0"/>
            </a:endParaRPr>
          </a:p>
        </p:txBody>
      </p:sp>
      <p:sp>
        <p:nvSpPr>
          <p:cNvPr id="284" name="矩形: 圆角 283">
            <a:extLst>
              <a:ext uri="{FF2B5EF4-FFF2-40B4-BE49-F238E27FC236}">
                <a16:creationId xmlns:a16="http://schemas.microsoft.com/office/drawing/2014/main" id="{80D5E9F2-208E-085E-26B5-08FF5E2C6947}"/>
              </a:ext>
            </a:extLst>
          </p:cNvPr>
          <p:cNvSpPr/>
          <p:nvPr/>
        </p:nvSpPr>
        <p:spPr>
          <a:xfrm>
            <a:off x="2049486" y="4568417"/>
            <a:ext cx="8176553" cy="2215045"/>
          </a:xfrm>
          <a:prstGeom prst="roundRect">
            <a:avLst>
              <a:gd name="adj" fmla="val 1694"/>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5" name="文本框 284">
            <a:extLst>
              <a:ext uri="{FF2B5EF4-FFF2-40B4-BE49-F238E27FC236}">
                <a16:creationId xmlns:a16="http://schemas.microsoft.com/office/drawing/2014/main" id="{A47C18B0-3CC1-CEBA-27BB-1220FF7FAF83}"/>
              </a:ext>
            </a:extLst>
          </p:cNvPr>
          <p:cNvSpPr txBox="1"/>
          <p:nvPr/>
        </p:nvSpPr>
        <p:spPr>
          <a:xfrm>
            <a:off x="2058756" y="4586920"/>
            <a:ext cx="902812" cy="307777"/>
          </a:xfrm>
          <a:prstGeom prst="rect">
            <a:avLst/>
          </a:prstGeom>
          <a:noFill/>
        </p:spPr>
        <p:txBody>
          <a:bodyPr wrap="none" rtlCol="0">
            <a:spAutoFit/>
          </a:bodyPr>
          <a:lstStyle/>
          <a:p>
            <a:pPr algn="ctr"/>
            <a:r>
              <a:rPr lang="en-US" altLang="zh-CN" sz="1400" b="1" dirty="0">
                <a:latin typeface="Times New Roman" panose="02020603050405020304" pitchFamily="18" charset="0"/>
                <a:cs typeface="Times New Roman" panose="02020603050405020304" pitchFamily="18" charset="0"/>
              </a:rPr>
              <a:t>Decoding</a:t>
            </a:r>
            <a:endParaRPr lang="zh-CN" altLang="en-US" sz="1400" b="1"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600C106B-577A-31C0-37CE-C032743B30C5}"/>
              </a:ext>
            </a:extLst>
          </p:cNvPr>
          <p:cNvSpPr txBox="1"/>
          <p:nvPr/>
        </p:nvSpPr>
        <p:spPr>
          <a:xfrm>
            <a:off x="9704741" y="59698"/>
            <a:ext cx="2447999" cy="52322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模型网络结构</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89F836D-E8BE-7147-0974-7497B7551781}"/>
                  </a:ext>
                </a:extLst>
              </p:cNvPr>
              <p:cNvSpPr txBox="1"/>
              <p:nvPr/>
            </p:nvSpPr>
            <p:spPr>
              <a:xfrm>
                <a:off x="820673" y="1089327"/>
                <a:ext cx="143557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(1</m:t>
                      </m:r>
                      <m:r>
                        <a:rPr lang="en-US" altLang="zh-CN" sz="1200" b="0" i="1" smtClean="0">
                          <a:latin typeface="Cambria Math" panose="02040503050406030204" pitchFamily="18" charset="0"/>
                          <a:ea typeface="Cambria Math" panose="02040503050406030204" pitchFamily="18" charset="0"/>
                        </a:rPr>
                        <m:t>, 512, 512)</m:t>
                      </m:r>
                    </m:oMath>
                  </m:oMathPara>
                </a14:m>
                <a:endParaRPr lang="zh-CN" altLang="en-US" sz="1200" dirty="0"/>
              </a:p>
            </p:txBody>
          </p:sp>
        </mc:Choice>
        <mc:Fallback xmlns="">
          <p:sp>
            <p:nvSpPr>
              <p:cNvPr id="9" name="文本框 8">
                <a:extLst>
                  <a:ext uri="{FF2B5EF4-FFF2-40B4-BE49-F238E27FC236}">
                    <a16:creationId xmlns:a16="http://schemas.microsoft.com/office/drawing/2014/main" id="{789F836D-E8BE-7147-0974-7497B7551781}"/>
                  </a:ext>
                </a:extLst>
              </p:cNvPr>
              <p:cNvSpPr txBox="1">
                <a:spLocks noRot="1" noChangeAspect="1" noMove="1" noResize="1" noEditPoints="1" noAdjustHandles="1" noChangeArrowheads="1" noChangeShapeType="1" noTextEdit="1"/>
              </p:cNvSpPr>
              <p:nvPr/>
            </p:nvSpPr>
            <p:spPr>
              <a:xfrm>
                <a:off x="820673" y="1089327"/>
                <a:ext cx="1435575" cy="276999"/>
              </a:xfrm>
              <a:prstGeom prst="rect">
                <a:avLst/>
              </a:prstGeom>
              <a:blipFill>
                <a:blip r:embed="rId7"/>
                <a:stretch>
                  <a:fillRect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277C5DD-9E8C-C1FD-B906-7157313C7CA3}"/>
                  </a:ext>
                </a:extLst>
              </p:cNvPr>
              <p:cNvSpPr txBox="1"/>
              <p:nvPr/>
            </p:nvSpPr>
            <p:spPr>
              <a:xfrm>
                <a:off x="2839848" y="3235806"/>
                <a:ext cx="143557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(64</m:t>
                      </m:r>
                      <m:r>
                        <a:rPr lang="en-US" altLang="zh-CN" sz="1200" b="0" i="1" smtClean="0">
                          <a:latin typeface="Cambria Math" panose="02040503050406030204" pitchFamily="18" charset="0"/>
                          <a:ea typeface="Cambria Math" panose="02040503050406030204" pitchFamily="18" charset="0"/>
                        </a:rPr>
                        <m:t>,</m:t>
                      </m:r>
                      <m:sSup>
                        <m:sSupPr>
                          <m:ctrlPr>
                            <a:rPr lang="en-US" altLang="zh-CN" sz="1200" b="0" i="1" smtClean="0">
                              <a:latin typeface="Cambria Math" panose="02040503050406030204" pitchFamily="18" charset="0"/>
                              <a:ea typeface="Cambria Math" panose="02040503050406030204" pitchFamily="18" charset="0"/>
                            </a:rPr>
                          </m:ctrlPr>
                        </m:sSupPr>
                        <m:e>
                          <m:r>
                            <a:rPr lang="en-US" altLang="zh-CN" sz="1200" b="0" i="1" smtClean="0">
                              <a:latin typeface="Cambria Math" panose="02040503050406030204" pitchFamily="18" charset="0"/>
                              <a:ea typeface="Cambria Math" panose="02040503050406030204" pitchFamily="18" charset="0"/>
                            </a:rPr>
                            <m:t>256</m:t>
                          </m:r>
                        </m:e>
                        <m:sup>
                          <m:r>
                            <a:rPr lang="en-US" altLang="zh-CN" sz="1200" b="0" i="1" smtClean="0">
                              <a:latin typeface="Cambria Math" panose="02040503050406030204" pitchFamily="18" charset="0"/>
                              <a:ea typeface="Cambria Math" panose="02040503050406030204" pitchFamily="18" charset="0"/>
                            </a:rPr>
                            <m:t>2</m:t>
                          </m:r>
                        </m:sup>
                      </m:sSup>
                      <m:r>
                        <a:rPr lang="en-US" altLang="zh-CN" sz="1200" b="0" i="1" smtClean="0">
                          <a:latin typeface="Cambria Math" panose="02040503050406030204" pitchFamily="18" charset="0"/>
                          <a:ea typeface="Cambria Math" panose="02040503050406030204" pitchFamily="18" charset="0"/>
                        </a:rPr>
                        <m:t>)</m:t>
                      </m:r>
                    </m:oMath>
                  </m:oMathPara>
                </a14:m>
                <a:endParaRPr lang="zh-CN" altLang="en-US" sz="1200" dirty="0"/>
              </a:p>
            </p:txBody>
          </p:sp>
        </mc:Choice>
        <mc:Fallback xmlns="">
          <p:sp>
            <p:nvSpPr>
              <p:cNvPr id="10" name="文本框 9">
                <a:extLst>
                  <a:ext uri="{FF2B5EF4-FFF2-40B4-BE49-F238E27FC236}">
                    <a16:creationId xmlns:a16="http://schemas.microsoft.com/office/drawing/2014/main" id="{E277C5DD-9E8C-C1FD-B906-7157313C7CA3}"/>
                  </a:ext>
                </a:extLst>
              </p:cNvPr>
              <p:cNvSpPr txBox="1">
                <a:spLocks noRot="1" noChangeAspect="1" noMove="1" noResize="1" noEditPoints="1" noAdjustHandles="1" noChangeArrowheads="1" noChangeShapeType="1" noTextEdit="1"/>
              </p:cNvSpPr>
              <p:nvPr/>
            </p:nvSpPr>
            <p:spPr>
              <a:xfrm>
                <a:off x="2839848" y="3235806"/>
                <a:ext cx="1435575" cy="276999"/>
              </a:xfrm>
              <a:prstGeom prst="rect">
                <a:avLst/>
              </a:prstGeom>
              <a:blipFill>
                <a:blip r:embed="rId8"/>
                <a:stretch>
                  <a:fillRect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BDA08315-00DB-4B56-49EC-5D94044B4269}"/>
                  </a:ext>
                </a:extLst>
              </p:cNvPr>
              <p:cNvSpPr txBox="1"/>
              <p:nvPr/>
            </p:nvSpPr>
            <p:spPr>
              <a:xfrm>
                <a:off x="4838748" y="3248567"/>
                <a:ext cx="143557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(256</m:t>
                      </m:r>
                      <m:r>
                        <a:rPr lang="en-US" altLang="zh-CN" sz="1200" b="0" i="1" smtClean="0">
                          <a:latin typeface="Cambria Math" panose="02040503050406030204" pitchFamily="18" charset="0"/>
                          <a:ea typeface="Cambria Math" panose="02040503050406030204" pitchFamily="18" charset="0"/>
                        </a:rPr>
                        <m:t>,</m:t>
                      </m:r>
                      <m:sSup>
                        <m:sSupPr>
                          <m:ctrlPr>
                            <a:rPr lang="en-US" altLang="zh-CN" sz="1200" b="0" i="1" smtClean="0">
                              <a:latin typeface="Cambria Math" panose="02040503050406030204" pitchFamily="18" charset="0"/>
                              <a:ea typeface="Cambria Math" panose="02040503050406030204" pitchFamily="18" charset="0"/>
                            </a:rPr>
                          </m:ctrlPr>
                        </m:sSupPr>
                        <m:e>
                          <m:r>
                            <a:rPr lang="en-US" altLang="zh-CN" sz="1200" b="0" i="1" smtClean="0">
                              <a:latin typeface="Cambria Math" panose="02040503050406030204" pitchFamily="18" charset="0"/>
                              <a:ea typeface="Cambria Math" panose="02040503050406030204" pitchFamily="18" charset="0"/>
                            </a:rPr>
                            <m:t>128</m:t>
                          </m:r>
                        </m:e>
                        <m:sup>
                          <m:r>
                            <a:rPr lang="en-US" altLang="zh-CN" sz="1200" b="0" i="1" smtClean="0">
                              <a:latin typeface="Cambria Math" panose="02040503050406030204" pitchFamily="18" charset="0"/>
                              <a:ea typeface="Cambria Math" panose="02040503050406030204" pitchFamily="18" charset="0"/>
                            </a:rPr>
                            <m:t>2</m:t>
                          </m:r>
                        </m:sup>
                      </m:sSup>
                      <m:r>
                        <a:rPr lang="en-US" altLang="zh-CN" sz="1200" b="0" i="1" smtClean="0">
                          <a:latin typeface="Cambria Math" panose="02040503050406030204" pitchFamily="18" charset="0"/>
                          <a:ea typeface="Cambria Math" panose="02040503050406030204" pitchFamily="18" charset="0"/>
                        </a:rPr>
                        <m:t>)</m:t>
                      </m:r>
                    </m:oMath>
                  </m:oMathPara>
                </a14:m>
                <a:endParaRPr lang="zh-CN" altLang="en-US" sz="1200" dirty="0"/>
              </a:p>
            </p:txBody>
          </p:sp>
        </mc:Choice>
        <mc:Fallback xmlns="">
          <p:sp>
            <p:nvSpPr>
              <p:cNvPr id="62" name="文本框 61">
                <a:extLst>
                  <a:ext uri="{FF2B5EF4-FFF2-40B4-BE49-F238E27FC236}">
                    <a16:creationId xmlns:a16="http://schemas.microsoft.com/office/drawing/2014/main" id="{BDA08315-00DB-4B56-49EC-5D94044B4269}"/>
                  </a:ext>
                </a:extLst>
              </p:cNvPr>
              <p:cNvSpPr txBox="1">
                <a:spLocks noRot="1" noChangeAspect="1" noMove="1" noResize="1" noEditPoints="1" noAdjustHandles="1" noChangeArrowheads="1" noChangeShapeType="1" noTextEdit="1"/>
              </p:cNvSpPr>
              <p:nvPr/>
            </p:nvSpPr>
            <p:spPr>
              <a:xfrm>
                <a:off x="4838748" y="3248567"/>
                <a:ext cx="1435575" cy="276999"/>
              </a:xfrm>
              <a:prstGeom prst="rect">
                <a:avLst/>
              </a:prstGeom>
              <a:blipFill>
                <a:blip r:embed="rId9"/>
                <a:stretch>
                  <a:fillRect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97CBC518-D15F-349F-6087-7262E6F883DF}"/>
                  </a:ext>
                </a:extLst>
              </p:cNvPr>
              <p:cNvSpPr txBox="1"/>
              <p:nvPr/>
            </p:nvSpPr>
            <p:spPr>
              <a:xfrm>
                <a:off x="6889326" y="3227540"/>
                <a:ext cx="143557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(512</m:t>
                      </m:r>
                      <m:r>
                        <a:rPr lang="en-US" altLang="zh-CN" sz="1200" b="0" i="1" smtClean="0">
                          <a:latin typeface="Cambria Math" panose="02040503050406030204" pitchFamily="18" charset="0"/>
                          <a:ea typeface="Cambria Math" panose="02040503050406030204" pitchFamily="18" charset="0"/>
                        </a:rPr>
                        <m:t>,</m:t>
                      </m:r>
                      <m:sSup>
                        <m:sSupPr>
                          <m:ctrlPr>
                            <a:rPr lang="en-US" altLang="zh-CN" sz="1200" b="0" i="1" smtClean="0">
                              <a:latin typeface="Cambria Math" panose="02040503050406030204" pitchFamily="18" charset="0"/>
                              <a:ea typeface="Cambria Math" panose="02040503050406030204" pitchFamily="18" charset="0"/>
                            </a:rPr>
                          </m:ctrlPr>
                        </m:sSupPr>
                        <m:e>
                          <m:r>
                            <a:rPr lang="en-US" altLang="zh-CN" sz="1200" b="0" i="1" smtClean="0">
                              <a:latin typeface="Cambria Math" panose="02040503050406030204" pitchFamily="18" charset="0"/>
                              <a:ea typeface="Cambria Math" panose="02040503050406030204" pitchFamily="18" charset="0"/>
                            </a:rPr>
                            <m:t>64</m:t>
                          </m:r>
                        </m:e>
                        <m:sup>
                          <m:r>
                            <a:rPr lang="en-US" altLang="zh-CN" sz="1200" b="0" i="1" smtClean="0">
                              <a:latin typeface="Cambria Math" panose="02040503050406030204" pitchFamily="18" charset="0"/>
                              <a:ea typeface="Cambria Math" panose="02040503050406030204" pitchFamily="18" charset="0"/>
                            </a:rPr>
                            <m:t>2</m:t>
                          </m:r>
                        </m:sup>
                      </m:sSup>
                      <m:r>
                        <a:rPr lang="en-US" altLang="zh-CN" sz="1200" b="0" i="1" smtClean="0">
                          <a:latin typeface="Cambria Math" panose="02040503050406030204" pitchFamily="18" charset="0"/>
                          <a:ea typeface="Cambria Math" panose="02040503050406030204" pitchFamily="18" charset="0"/>
                        </a:rPr>
                        <m:t>)</m:t>
                      </m:r>
                    </m:oMath>
                  </m:oMathPara>
                </a14:m>
                <a:endParaRPr lang="zh-CN" altLang="en-US" sz="1200" dirty="0"/>
              </a:p>
            </p:txBody>
          </p:sp>
        </mc:Choice>
        <mc:Fallback xmlns="">
          <p:sp>
            <p:nvSpPr>
              <p:cNvPr id="63" name="文本框 62">
                <a:extLst>
                  <a:ext uri="{FF2B5EF4-FFF2-40B4-BE49-F238E27FC236}">
                    <a16:creationId xmlns:a16="http://schemas.microsoft.com/office/drawing/2014/main" id="{97CBC518-D15F-349F-6087-7262E6F883DF}"/>
                  </a:ext>
                </a:extLst>
              </p:cNvPr>
              <p:cNvSpPr txBox="1">
                <a:spLocks noRot="1" noChangeAspect="1" noMove="1" noResize="1" noEditPoints="1" noAdjustHandles="1" noChangeArrowheads="1" noChangeShapeType="1" noTextEdit="1"/>
              </p:cNvSpPr>
              <p:nvPr/>
            </p:nvSpPr>
            <p:spPr>
              <a:xfrm>
                <a:off x="6889326" y="3227540"/>
                <a:ext cx="1435575" cy="276999"/>
              </a:xfrm>
              <a:prstGeom prst="rect">
                <a:avLst/>
              </a:prstGeom>
              <a:blipFill>
                <a:blip r:embed="rId10"/>
                <a:stretch>
                  <a:fillRect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C38F836B-64D0-1BE9-B922-727770FA6379}"/>
                  </a:ext>
                </a:extLst>
              </p:cNvPr>
              <p:cNvSpPr txBox="1"/>
              <p:nvPr/>
            </p:nvSpPr>
            <p:spPr>
              <a:xfrm>
                <a:off x="8986953" y="3220329"/>
                <a:ext cx="143557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(1024</m:t>
                      </m:r>
                      <m:r>
                        <a:rPr lang="en-US" altLang="zh-CN" sz="1200" b="0" i="1" smtClean="0">
                          <a:latin typeface="Cambria Math" panose="02040503050406030204" pitchFamily="18" charset="0"/>
                          <a:ea typeface="Cambria Math" panose="02040503050406030204" pitchFamily="18" charset="0"/>
                        </a:rPr>
                        <m:t>,</m:t>
                      </m:r>
                      <m:sSup>
                        <m:sSupPr>
                          <m:ctrlPr>
                            <a:rPr lang="en-US" altLang="zh-CN" sz="1200" b="0" i="1" smtClean="0">
                              <a:latin typeface="Cambria Math" panose="02040503050406030204" pitchFamily="18" charset="0"/>
                              <a:ea typeface="Cambria Math" panose="02040503050406030204" pitchFamily="18" charset="0"/>
                            </a:rPr>
                          </m:ctrlPr>
                        </m:sSupPr>
                        <m:e>
                          <m:r>
                            <a:rPr lang="en-US" altLang="zh-CN" sz="1200" b="0" i="1" smtClean="0">
                              <a:latin typeface="Cambria Math" panose="02040503050406030204" pitchFamily="18" charset="0"/>
                              <a:ea typeface="Cambria Math" panose="02040503050406030204" pitchFamily="18" charset="0"/>
                            </a:rPr>
                            <m:t>32</m:t>
                          </m:r>
                        </m:e>
                        <m:sup>
                          <m:r>
                            <a:rPr lang="en-US" altLang="zh-CN" sz="1200" b="0" i="1" smtClean="0">
                              <a:latin typeface="Cambria Math" panose="02040503050406030204" pitchFamily="18" charset="0"/>
                              <a:ea typeface="Cambria Math" panose="02040503050406030204" pitchFamily="18" charset="0"/>
                            </a:rPr>
                            <m:t>2</m:t>
                          </m:r>
                        </m:sup>
                      </m:sSup>
                      <m:r>
                        <a:rPr lang="en-US" altLang="zh-CN" sz="1200" b="0" i="1" smtClean="0">
                          <a:latin typeface="Cambria Math" panose="02040503050406030204" pitchFamily="18" charset="0"/>
                          <a:ea typeface="Cambria Math" panose="02040503050406030204" pitchFamily="18" charset="0"/>
                        </a:rPr>
                        <m:t>)</m:t>
                      </m:r>
                    </m:oMath>
                  </m:oMathPara>
                </a14:m>
                <a:endParaRPr lang="zh-CN" altLang="en-US" sz="1200" dirty="0"/>
              </a:p>
            </p:txBody>
          </p:sp>
        </mc:Choice>
        <mc:Fallback xmlns="">
          <p:sp>
            <p:nvSpPr>
              <p:cNvPr id="64" name="文本框 63">
                <a:extLst>
                  <a:ext uri="{FF2B5EF4-FFF2-40B4-BE49-F238E27FC236}">
                    <a16:creationId xmlns:a16="http://schemas.microsoft.com/office/drawing/2014/main" id="{C38F836B-64D0-1BE9-B922-727770FA6379}"/>
                  </a:ext>
                </a:extLst>
              </p:cNvPr>
              <p:cNvSpPr txBox="1">
                <a:spLocks noRot="1" noChangeAspect="1" noMove="1" noResize="1" noEditPoints="1" noAdjustHandles="1" noChangeArrowheads="1" noChangeShapeType="1" noTextEdit="1"/>
              </p:cNvSpPr>
              <p:nvPr/>
            </p:nvSpPr>
            <p:spPr>
              <a:xfrm>
                <a:off x="8986953" y="3220329"/>
                <a:ext cx="1435575" cy="276999"/>
              </a:xfrm>
              <a:prstGeom prst="rect">
                <a:avLst/>
              </a:prstGeom>
              <a:blipFill>
                <a:blip r:embed="rId11"/>
                <a:stretch>
                  <a:fillRect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1B5CE17C-1B4E-DEE6-2FA4-1F49D0179A41}"/>
                  </a:ext>
                </a:extLst>
              </p:cNvPr>
              <p:cNvSpPr txBox="1"/>
              <p:nvPr/>
            </p:nvSpPr>
            <p:spPr>
              <a:xfrm>
                <a:off x="10825176" y="4988811"/>
                <a:ext cx="143557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(2048</m:t>
                      </m:r>
                      <m:r>
                        <a:rPr lang="en-US" altLang="zh-CN" sz="1200" b="0" i="1" smtClean="0">
                          <a:latin typeface="Cambria Math" panose="02040503050406030204" pitchFamily="18" charset="0"/>
                          <a:ea typeface="Cambria Math" panose="02040503050406030204" pitchFamily="18" charset="0"/>
                        </a:rPr>
                        <m:t>,</m:t>
                      </m:r>
                      <m:sSup>
                        <m:sSupPr>
                          <m:ctrlPr>
                            <a:rPr lang="en-US" altLang="zh-CN" sz="1200" b="0" i="1" smtClean="0">
                              <a:latin typeface="Cambria Math" panose="02040503050406030204" pitchFamily="18" charset="0"/>
                              <a:ea typeface="Cambria Math" panose="02040503050406030204" pitchFamily="18" charset="0"/>
                            </a:rPr>
                          </m:ctrlPr>
                        </m:sSupPr>
                        <m:e>
                          <m:r>
                            <a:rPr lang="en-US" altLang="zh-CN" sz="1200" b="0" i="1" smtClean="0">
                              <a:latin typeface="Cambria Math" panose="02040503050406030204" pitchFamily="18" charset="0"/>
                              <a:ea typeface="Cambria Math" panose="02040503050406030204" pitchFamily="18" charset="0"/>
                            </a:rPr>
                            <m:t>16</m:t>
                          </m:r>
                        </m:e>
                        <m:sup>
                          <m:r>
                            <a:rPr lang="en-US" altLang="zh-CN" sz="1200" b="0" i="1" smtClean="0">
                              <a:latin typeface="Cambria Math" panose="02040503050406030204" pitchFamily="18" charset="0"/>
                              <a:ea typeface="Cambria Math" panose="02040503050406030204" pitchFamily="18" charset="0"/>
                            </a:rPr>
                            <m:t>2</m:t>
                          </m:r>
                        </m:sup>
                      </m:sSup>
                      <m:r>
                        <a:rPr lang="en-US" altLang="zh-CN" sz="1200" b="0" i="1" smtClean="0">
                          <a:latin typeface="Cambria Math" panose="02040503050406030204" pitchFamily="18" charset="0"/>
                          <a:ea typeface="Cambria Math" panose="02040503050406030204" pitchFamily="18" charset="0"/>
                        </a:rPr>
                        <m:t>)</m:t>
                      </m:r>
                    </m:oMath>
                  </m:oMathPara>
                </a14:m>
                <a:endParaRPr lang="zh-CN" altLang="en-US" sz="1200" dirty="0"/>
              </a:p>
            </p:txBody>
          </p:sp>
        </mc:Choice>
        <mc:Fallback xmlns="">
          <p:sp>
            <p:nvSpPr>
              <p:cNvPr id="68" name="文本框 67">
                <a:extLst>
                  <a:ext uri="{FF2B5EF4-FFF2-40B4-BE49-F238E27FC236}">
                    <a16:creationId xmlns:a16="http://schemas.microsoft.com/office/drawing/2014/main" id="{1B5CE17C-1B4E-DEE6-2FA4-1F49D0179A41}"/>
                  </a:ext>
                </a:extLst>
              </p:cNvPr>
              <p:cNvSpPr txBox="1">
                <a:spLocks noRot="1" noChangeAspect="1" noMove="1" noResize="1" noEditPoints="1" noAdjustHandles="1" noChangeArrowheads="1" noChangeShapeType="1" noTextEdit="1"/>
              </p:cNvSpPr>
              <p:nvPr/>
            </p:nvSpPr>
            <p:spPr>
              <a:xfrm>
                <a:off x="10825176" y="4988811"/>
                <a:ext cx="1435575" cy="276999"/>
              </a:xfrm>
              <a:prstGeom prst="rect">
                <a:avLst/>
              </a:prstGeom>
              <a:blipFill>
                <a:blip r:embed="rId12"/>
                <a:stretch>
                  <a:fillRect b="-86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916102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99661-C61C-0B36-3502-B8F55CC586B5}"/>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0415634A-A79A-97D9-A48E-2F32B5E43A53}"/>
              </a:ext>
            </a:extLst>
          </p:cNvPr>
          <p:cNvSpPr/>
          <p:nvPr/>
        </p:nvSpPr>
        <p:spPr>
          <a:xfrm>
            <a:off x="341873" y="2586772"/>
            <a:ext cx="1389980" cy="395831"/>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Input</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grpSp>
        <p:nvGrpSpPr>
          <p:cNvPr id="206" name="组合 205">
            <a:extLst>
              <a:ext uri="{FF2B5EF4-FFF2-40B4-BE49-F238E27FC236}">
                <a16:creationId xmlns:a16="http://schemas.microsoft.com/office/drawing/2014/main" id="{9A500BBA-7D73-EDC5-C4D8-466C91342931}"/>
              </a:ext>
            </a:extLst>
          </p:cNvPr>
          <p:cNvGrpSpPr/>
          <p:nvPr/>
        </p:nvGrpSpPr>
        <p:grpSpPr>
          <a:xfrm>
            <a:off x="2423389" y="1231946"/>
            <a:ext cx="1389980" cy="1073410"/>
            <a:chOff x="2418924" y="1097471"/>
            <a:chExt cx="1389980" cy="1073410"/>
          </a:xfrm>
        </p:grpSpPr>
        <p:sp>
          <p:nvSpPr>
            <p:cNvPr id="3" name="矩形 2">
              <a:extLst>
                <a:ext uri="{FF2B5EF4-FFF2-40B4-BE49-F238E27FC236}">
                  <a16:creationId xmlns:a16="http://schemas.microsoft.com/office/drawing/2014/main" id="{8F143EB9-968F-2405-3012-76AFAC72DC7D}"/>
                </a:ext>
              </a:extLst>
            </p:cNvPr>
            <p:cNvSpPr/>
            <p:nvPr/>
          </p:nvSpPr>
          <p:spPr>
            <a:xfrm>
              <a:off x="2418924" y="1097471"/>
              <a:ext cx="1389980" cy="268761"/>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FE201E97-9629-A0FC-6FC5-3BBDCEA466E8}"/>
                </a:ext>
              </a:extLst>
            </p:cNvPr>
            <p:cNvSpPr/>
            <p:nvPr/>
          </p:nvSpPr>
          <p:spPr>
            <a:xfrm>
              <a:off x="2418924" y="1366232"/>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949C90C4-A36B-27A9-4A9A-F35496C04D0D}"/>
                </a:ext>
              </a:extLst>
            </p:cNvPr>
            <p:cNvSpPr/>
            <p:nvPr/>
          </p:nvSpPr>
          <p:spPr>
            <a:xfrm>
              <a:off x="2418924" y="1635217"/>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CAEA97D6-BC9D-08DA-BFA7-1FDE494B9F1D}"/>
                </a:ext>
              </a:extLst>
            </p:cNvPr>
            <p:cNvSpPr/>
            <p:nvPr/>
          </p:nvSpPr>
          <p:spPr>
            <a:xfrm>
              <a:off x="2418924" y="1902120"/>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Maxpool</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grpSp>
        <p:nvGrpSpPr>
          <p:cNvPr id="207" name="组合 206">
            <a:extLst>
              <a:ext uri="{FF2B5EF4-FFF2-40B4-BE49-F238E27FC236}">
                <a16:creationId xmlns:a16="http://schemas.microsoft.com/office/drawing/2014/main" id="{94912DA2-AA12-0C7F-8C72-ABCD3A777546}"/>
              </a:ext>
            </a:extLst>
          </p:cNvPr>
          <p:cNvGrpSpPr/>
          <p:nvPr/>
        </p:nvGrpSpPr>
        <p:grpSpPr>
          <a:xfrm>
            <a:off x="4410680" y="1011876"/>
            <a:ext cx="1389980" cy="1550100"/>
            <a:chOff x="4410828" y="877401"/>
            <a:chExt cx="1389980" cy="1550100"/>
          </a:xfrm>
        </p:grpSpPr>
        <p:sp>
          <p:nvSpPr>
            <p:cNvPr id="11" name="矩形 10">
              <a:extLst>
                <a:ext uri="{FF2B5EF4-FFF2-40B4-BE49-F238E27FC236}">
                  <a16:creationId xmlns:a16="http://schemas.microsoft.com/office/drawing/2014/main" id="{F232A5C2-0878-71CF-6602-389B631BA5C0}"/>
                </a:ext>
              </a:extLst>
            </p:cNvPr>
            <p:cNvSpPr/>
            <p:nvPr/>
          </p:nvSpPr>
          <p:spPr>
            <a:xfrm>
              <a:off x="4410828" y="87740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AF74BBB7-3C14-F75A-70F8-A59FC93AA4C1}"/>
                </a:ext>
              </a:extLst>
            </p:cNvPr>
            <p:cNvSpPr/>
            <p:nvPr/>
          </p:nvSpPr>
          <p:spPr>
            <a:xfrm>
              <a:off x="4410828" y="1100508"/>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4A5DFFC1-0FE9-0927-9C91-5170706EA374}"/>
                </a:ext>
              </a:extLst>
            </p:cNvPr>
            <p:cNvSpPr/>
            <p:nvPr/>
          </p:nvSpPr>
          <p:spPr>
            <a:xfrm>
              <a:off x="4410828" y="132305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80C6E2D9-36C0-868D-1641-022E22BB7DD5}"/>
                </a:ext>
              </a:extLst>
            </p:cNvPr>
            <p:cNvSpPr/>
            <p:nvPr/>
          </p:nvSpPr>
          <p:spPr>
            <a:xfrm>
              <a:off x="4410828" y="1547390"/>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6AF381A2-8CA6-087C-0B98-067DFCC5B8A7}"/>
                </a:ext>
              </a:extLst>
            </p:cNvPr>
            <p:cNvSpPr/>
            <p:nvPr/>
          </p:nvSpPr>
          <p:spPr>
            <a:xfrm>
              <a:off x="4410828" y="1767460"/>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552698CE-5E27-DE0C-4BC9-5D74F8032F94}"/>
                </a:ext>
              </a:extLst>
            </p:cNvPr>
            <p:cNvSpPr/>
            <p:nvPr/>
          </p:nvSpPr>
          <p:spPr>
            <a:xfrm>
              <a:off x="4410828" y="198736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51BCA8E1-255B-C22E-FCD0-B7AE6DB0E99A}"/>
                </a:ext>
              </a:extLst>
            </p:cNvPr>
            <p:cNvSpPr/>
            <p:nvPr/>
          </p:nvSpPr>
          <p:spPr>
            <a:xfrm>
              <a:off x="4410828" y="220743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sp>
        <p:nvSpPr>
          <p:cNvPr id="19" name="椭圆 18">
            <a:extLst>
              <a:ext uri="{FF2B5EF4-FFF2-40B4-BE49-F238E27FC236}">
                <a16:creationId xmlns:a16="http://schemas.microsoft.com/office/drawing/2014/main" id="{DDB59BA1-9922-7B4C-5BB8-E17580B853F3}"/>
              </a:ext>
            </a:extLst>
          </p:cNvPr>
          <p:cNvSpPr/>
          <p:nvPr/>
        </p:nvSpPr>
        <p:spPr>
          <a:xfrm>
            <a:off x="4996018" y="269909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1" name="直接连接符 20">
            <a:extLst>
              <a:ext uri="{FF2B5EF4-FFF2-40B4-BE49-F238E27FC236}">
                <a16:creationId xmlns:a16="http://schemas.microsoft.com/office/drawing/2014/main" id="{B5F90791-6519-668C-5F53-469C03112DA8}"/>
              </a:ext>
            </a:extLst>
          </p:cNvPr>
          <p:cNvCxnSpPr>
            <a:stCxn id="19" idx="2"/>
            <a:endCxn id="19" idx="6"/>
          </p:cNvCxnSpPr>
          <p:nvPr/>
        </p:nvCxnSpPr>
        <p:spPr>
          <a:xfrm>
            <a:off x="4996018" y="2809128"/>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23" name="直接连接符 22">
            <a:extLst>
              <a:ext uri="{FF2B5EF4-FFF2-40B4-BE49-F238E27FC236}">
                <a16:creationId xmlns:a16="http://schemas.microsoft.com/office/drawing/2014/main" id="{D19D9095-9BAC-453F-BDD5-3709535DE5DC}"/>
              </a:ext>
            </a:extLst>
          </p:cNvPr>
          <p:cNvCxnSpPr>
            <a:stCxn id="19" idx="0"/>
            <a:endCxn id="19" idx="4"/>
          </p:cNvCxnSpPr>
          <p:nvPr/>
        </p:nvCxnSpPr>
        <p:spPr>
          <a:xfrm>
            <a:off x="5105818" y="2699093"/>
            <a:ext cx="0" cy="220070"/>
          </a:xfrm>
          <a:prstGeom prst="line">
            <a:avLst/>
          </a:prstGeom>
        </p:spPr>
        <p:style>
          <a:lnRef idx="2">
            <a:schemeClr val="dk1"/>
          </a:lnRef>
          <a:fillRef idx="0">
            <a:schemeClr val="dk1"/>
          </a:fillRef>
          <a:effectRef idx="1">
            <a:schemeClr val="dk1"/>
          </a:effectRef>
          <a:fontRef idx="minor">
            <a:schemeClr val="tx1"/>
          </a:fontRef>
        </p:style>
      </p:cxnSp>
      <p:sp>
        <p:nvSpPr>
          <p:cNvPr id="31" name="椭圆 30">
            <a:extLst>
              <a:ext uri="{FF2B5EF4-FFF2-40B4-BE49-F238E27FC236}">
                <a16:creationId xmlns:a16="http://schemas.microsoft.com/office/drawing/2014/main" id="{5B8FB2D2-C7C7-59A5-145F-7F669B981330}"/>
              </a:ext>
            </a:extLst>
          </p:cNvPr>
          <p:cNvSpPr/>
          <p:nvPr/>
        </p:nvSpPr>
        <p:spPr>
          <a:xfrm>
            <a:off x="7064668" y="269909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32" name="直接连接符 31">
            <a:extLst>
              <a:ext uri="{FF2B5EF4-FFF2-40B4-BE49-F238E27FC236}">
                <a16:creationId xmlns:a16="http://schemas.microsoft.com/office/drawing/2014/main" id="{04F9E8E1-0DFF-1B9A-21FC-460D7143B664}"/>
              </a:ext>
            </a:extLst>
          </p:cNvPr>
          <p:cNvCxnSpPr>
            <a:stCxn id="31" idx="2"/>
            <a:endCxn id="31" idx="6"/>
          </p:cNvCxnSpPr>
          <p:nvPr/>
        </p:nvCxnSpPr>
        <p:spPr>
          <a:xfrm>
            <a:off x="7064668" y="2809128"/>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33" name="直接连接符 32">
            <a:extLst>
              <a:ext uri="{FF2B5EF4-FFF2-40B4-BE49-F238E27FC236}">
                <a16:creationId xmlns:a16="http://schemas.microsoft.com/office/drawing/2014/main" id="{DFD1C050-29C2-03E6-88BF-EC5D94135DC0}"/>
              </a:ext>
            </a:extLst>
          </p:cNvPr>
          <p:cNvCxnSpPr>
            <a:stCxn id="31" idx="0"/>
            <a:endCxn id="31" idx="4"/>
          </p:cNvCxnSpPr>
          <p:nvPr/>
        </p:nvCxnSpPr>
        <p:spPr>
          <a:xfrm>
            <a:off x="7174468" y="2699093"/>
            <a:ext cx="0" cy="220070"/>
          </a:xfrm>
          <a:prstGeom prst="line">
            <a:avLst/>
          </a:prstGeom>
        </p:spPr>
        <p:style>
          <a:lnRef idx="2">
            <a:schemeClr val="dk1"/>
          </a:lnRef>
          <a:fillRef idx="0">
            <a:schemeClr val="dk1"/>
          </a:fillRef>
          <a:effectRef idx="1">
            <a:schemeClr val="dk1"/>
          </a:effectRef>
          <a:fontRef idx="minor">
            <a:schemeClr val="tx1"/>
          </a:fontRef>
        </p:style>
      </p:cxnSp>
      <p:sp>
        <p:nvSpPr>
          <p:cNvPr id="41" name="椭圆 40">
            <a:extLst>
              <a:ext uri="{FF2B5EF4-FFF2-40B4-BE49-F238E27FC236}">
                <a16:creationId xmlns:a16="http://schemas.microsoft.com/office/drawing/2014/main" id="{1782CCE6-2AD2-AEDB-C5B1-16B3FED3DD77}"/>
              </a:ext>
            </a:extLst>
          </p:cNvPr>
          <p:cNvSpPr/>
          <p:nvPr/>
        </p:nvSpPr>
        <p:spPr>
          <a:xfrm>
            <a:off x="9166413" y="270434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42" name="直接连接符 41">
            <a:extLst>
              <a:ext uri="{FF2B5EF4-FFF2-40B4-BE49-F238E27FC236}">
                <a16:creationId xmlns:a16="http://schemas.microsoft.com/office/drawing/2014/main" id="{25418624-1C71-55C8-AFF2-D00165E55EDA}"/>
              </a:ext>
            </a:extLst>
          </p:cNvPr>
          <p:cNvCxnSpPr>
            <a:stCxn id="41" idx="2"/>
            <a:endCxn id="41" idx="6"/>
          </p:cNvCxnSpPr>
          <p:nvPr/>
        </p:nvCxnSpPr>
        <p:spPr>
          <a:xfrm>
            <a:off x="9166413" y="2814378"/>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43" name="直接连接符 42">
            <a:extLst>
              <a:ext uri="{FF2B5EF4-FFF2-40B4-BE49-F238E27FC236}">
                <a16:creationId xmlns:a16="http://schemas.microsoft.com/office/drawing/2014/main" id="{C66C7241-CD7C-7BEA-C60C-F883A7952355}"/>
              </a:ext>
            </a:extLst>
          </p:cNvPr>
          <p:cNvCxnSpPr>
            <a:stCxn id="41" idx="0"/>
            <a:endCxn id="41" idx="4"/>
          </p:cNvCxnSpPr>
          <p:nvPr/>
        </p:nvCxnSpPr>
        <p:spPr>
          <a:xfrm>
            <a:off x="9276213" y="2704343"/>
            <a:ext cx="0" cy="220070"/>
          </a:xfrm>
          <a:prstGeom prst="line">
            <a:avLst/>
          </a:prstGeom>
        </p:spPr>
        <p:style>
          <a:lnRef idx="2">
            <a:schemeClr val="dk1"/>
          </a:lnRef>
          <a:fillRef idx="0">
            <a:schemeClr val="dk1"/>
          </a:fillRef>
          <a:effectRef idx="1">
            <a:schemeClr val="dk1"/>
          </a:effectRef>
          <a:fontRef idx="minor">
            <a:schemeClr val="tx1"/>
          </a:fontRef>
        </p:style>
      </p:cxnSp>
      <p:sp>
        <p:nvSpPr>
          <p:cNvPr id="44" name="矩形 43">
            <a:extLst>
              <a:ext uri="{FF2B5EF4-FFF2-40B4-BE49-F238E27FC236}">
                <a16:creationId xmlns:a16="http://schemas.microsoft.com/office/drawing/2014/main" id="{17A493DB-7F20-4B69-EE18-9575236F1B86}"/>
              </a:ext>
            </a:extLst>
          </p:cNvPr>
          <p:cNvSpPr/>
          <p:nvPr/>
        </p:nvSpPr>
        <p:spPr>
          <a:xfrm>
            <a:off x="10409637" y="2911164"/>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45" name="矩形 44">
            <a:extLst>
              <a:ext uri="{FF2B5EF4-FFF2-40B4-BE49-F238E27FC236}">
                <a16:creationId xmlns:a16="http://schemas.microsoft.com/office/drawing/2014/main" id="{60339EDE-5B4B-8723-0A66-89F338225A0C}"/>
              </a:ext>
            </a:extLst>
          </p:cNvPr>
          <p:cNvSpPr/>
          <p:nvPr/>
        </p:nvSpPr>
        <p:spPr>
          <a:xfrm>
            <a:off x="10409637" y="313427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46" name="矩形 45">
            <a:extLst>
              <a:ext uri="{FF2B5EF4-FFF2-40B4-BE49-F238E27FC236}">
                <a16:creationId xmlns:a16="http://schemas.microsoft.com/office/drawing/2014/main" id="{1A6D8766-21AC-B237-6153-E6A0611215C5}"/>
              </a:ext>
            </a:extLst>
          </p:cNvPr>
          <p:cNvSpPr/>
          <p:nvPr/>
        </p:nvSpPr>
        <p:spPr>
          <a:xfrm>
            <a:off x="10409637" y="3356816"/>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47" name="矩形 46">
            <a:extLst>
              <a:ext uri="{FF2B5EF4-FFF2-40B4-BE49-F238E27FC236}">
                <a16:creationId xmlns:a16="http://schemas.microsoft.com/office/drawing/2014/main" id="{95829804-DDD9-1BAA-0910-49BFB29F2F85}"/>
              </a:ext>
            </a:extLst>
          </p:cNvPr>
          <p:cNvSpPr/>
          <p:nvPr/>
        </p:nvSpPr>
        <p:spPr>
          <a:xfrm>
            <a:off x="10409637" y="358115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48" name="矩形 47">
            <a:extLst>
              <a:ext uri="{FF2B5EF4-FFF2-40B4-BE49-F238E27FC236}">
                <a16:creationId xmlns:a16="http://schemas.microsoft.com/office/drawing/2014/main" id="{D449E4DA-6C56-603B-9A1D-649D9B88622F}"/>
              </a:ext>
            </a:extLst>
          </p:cNvPr>
          <p:cNvSpPr/>
          <p:nvPr/>
        </p:nvSpPr>
        <p:spPr>
          <a:xfrm>
            <a:off x="10409637" y="380122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49" name="矩形 48">
            <a:extLst>
              <a:ext uri="{FF2B5EF4-FFF2-40B4-BE49-F238E27FC236}">
                <a16:creationId xmlns:a16="http://schemas.microsoft.com/office/drawing/2014/main" id="{FBE0F89B-B89D-C457-1C25-31300127AB16}"/>
              </a:ext>
            </a:extLst>
          </p:cNvPr>
          <p:cNvSpPr/>
          <p:nvPr/>
        </p:nvSpPr>
        <p:spPr>
          <a:xfrm>
            <a:off x="10409637" y="4021124"/>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50" name="矩形 49">
            <a:extLst>
              <a:ext uri="{FF2B5EF4-FFF2-40B4-BE49-F238E27FC236}">
                <a16:creationId xmlns:a16="http://schemas.microsoft.com/office/drawing/2014/main" id="{56C6C49D-92E7-CB69-C3CE-77D5F7990F14}"/>
              </a:ext>
            </a:extLst>
          </p:cNvPr>
          <p:cNvSpPr/>
          <p:nvPr/>
        </p:nvSpPr>
        <p:spPr>
          <a:xfrm>
            <a:off x="10409637" y="4241194"/>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51" name="椭圆 50">
            <a:extLst>
              <a:ext uri="{FF2B5EF4-FFF2-40B4-BE49-F238E27FC236}">
                <a16:creationId xmlns:a16="http://schemas.microsoft.com/office/drawing/2014/main" id="{0AABB799-88AE-204F-C00F-55728A0410CD}"/>
              </a:ext>
            </a:extLst>
          </p:cNvPr>
          <p:cNvSpPr/>
          <p:nvPr/>
        </p:nvSpPr>
        <p:spPr>
          <a:xfrm>
            <a:off x="10994827" y="4598381"/>
            <a:ext cx="219600" cy="220070"/>
          </a:xfrm>
          <a:prstGeom prst="ellipse">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alpha val="10000"/>
                </a:schemeClr>
              </a:solidFill>
              <a:latin typeface="微软雅黑" panose="020B0503020204020204" pitchFamily="34" charset="-122"/>
              <a:ea typeface="微软雅黑" panose="020B0503020204020204" pitchFamily="34" charset="-122"/>
            </a:endParaRPr>
          </a:p>
        </p:txBody>
      </p:sp>
      <p:cxnSp>
        <p:nvCxnSpPr>
          <p:cNvPr id="52" name="直接连接符 51">
            <a:extLst>
              <a:ext uri="{FF2B5EF4-FFF2-40B4-BE49-F238E27FC236}">
                <a16:creationId xmlns:a16="http://schemas.microsoft.com/office/drawing/2014/main" id="{6971E3BD-29DC-6D9B-B3B4-63C5536DF6D6}"/>
              </a:ext>
            </a:extLst>
          </p:cNvPr>
          <p:cNvCxnSpPr>
            <a:stCxn id="51" idx="2"/>
            <a:endCxn id="51" idx="6"/>
          </p:cNvCxnSpPr>
          <p:nvPr/>
        </p:nvCxnSpPr>
        <p:spPr>
          <a:xfrm>
            <a:off x="10994827" y="4708416"/>
            <a:ext cx="219600" cy="0"/>
          </a:xfrm>
          <a:prstGeom prst="line">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cxnSp>
      <p:cxnSp>
        <p:nvCxnSpPr>
          <p:cNvPr id="53" name="直接连接符 52">
            <a:extLst>
              <a:ext uri="{FF2B5EF4-FFF2-40B4-BE49-F238E27FC236}">
                <a16:creationId xmlns:a16="http://schemas.microsoft.com/office/drawing/2014/main" id="{C31DD2AD-0678-3CC2-5E91-FB771BEEACF7}"/>
              </a:ext>
            </a:extLst>
          </p:cNvPr>
          <p:cNvCxnSpPr>
            <a:stCxn id="51" idx="0"/>
            <a:endCxn id="51" idx="4"/>
          </p:cNvCxnSpPr>
          <p:nvPr/>
        </p:nvCxnSpPr>
        <p:spPr>
          <a:xfrm>
            <a:off x="11104627" y="4598381"/>
            <a:ext cx="0" cy="220070"/>
          </a:xfrm>
          <a:prstGeom prst="line">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cxnSp>
      <p:sp>
        <p:nvSpPr>
          <p:cNvPr id="56" name="矩形 55">
            <a:extLst>
              <a:ext uri="{FF2B5EF4-FFF2-40B4-BE49-F238E27FC236}">
                <a16:creationId xmlns:a16="http://schemas.microsoft.com/office/drawing/2014/main" id="{6397017B-06FE-A7AD-5E58-8A69D25CF09D}"/>
              </a:ext>
            </a:extLst>
          </p:cNvPr>
          <p:cNvSpPr/>
          <p:nvPr/>
        </p:nvSpPr>
        <p:spPr>
          <a:xfrm>
            <a:off x="8579737" y="3596287"/>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CA-attention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64C268E4-9135-ED83-CB05-B84D353908BA}"/>
              </a:ext>
            </a:extLst>
          </p:cNvPr>
          <p:cNvSpPr/>
          <p:nvPr/>
        </p:nvSpPr>
        <p:spPr>
          <a:xfrm>
            <a:off x="10409637" y="5575554"/>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UpSampling</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69" name="矩形 68">
            <a:extLst>
              <a:ext uri="{FF2B5EF4-FFF2-40B4-BE49-F238E27FC236}">
                <a16:creationId xmlns:a16="http://schemas.microsoft.com/office/drawing/2014/main" id="{5594AC09-5A88-11F5-FFC9-14EABAA4E13D}"/>
              </a:ext>
            </a:extLst>
          </p:cNvPr>
          <p:cNvSpPr/>
          <p:nvPr/>
        </p:nvSpPr>
        <p:spPr>
          <a:xfrm>
            <a:off x="6479478" y="3596287"/>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CA-attention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77" name="矩形 76">
            <a:extLst>
              <a:ext uri="{FF2B5EF4-FFF2-40B4-BE49-F238E27FC236}">
                <a16:creationId xmlns:a16="http://schemas.microsoft.com/office/drawing/2014/main" id="{8DB378C4-6FCE-1219-226C-102674252717}"/>
              </a:ext>
            </a:extLst>
          </p:cNvPr>
          <p:cNvSpPr/>
          <p:nvPr/>
        </p:nvSpPr>
        <p:spPr>
          <a:xfrm>
            <a:off x="4410680" y="3596287"/>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CA-attention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85" name="矩形 84">
            <a:extLst>
              <a:ext uri="{FF2B5EF4-FFF2-40B4-BE49-F238E27FC236}">
                <a16:creationId xmlns:a16="http://schemas.microsoft.com/office/drawing/2014/main" id="{EC68265D-9EBF-525B-9846-CDCFE76CBFAF}"/>
              </a:ext>
            </a:extLst>
          </p:cNvPr>
          <p:cNvSpPr/>
          <p:nvPr/>
        </p:nvSpPr>
        <p:spPr>
          <a:xfrm>
            <a:off x="2423389" y="3596287"/>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CA-attention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grpSp>
        <p:nvGrpSpPr>
          <p:cNvPr id="20" name="组合 19">
            <a:extLst>
              <a:ext uri="{FF2B5EF4-FFF2-40B4-BE49-F238E27FC236}">
                <a16:creationId xmlns:a16="http://schemas.microsoft.com/office/drawing/2014/main" id="{1DECDCF0-3B3C-512F-DA67-FD1EB8A6BBFB}"/>
              </a:ext>
            </a:extLst>
          </p:cNvPr>
          <p:cNvGrpSpPr/>
          <p:nvPr/>
        </p:nvGrpSpPr>
        <p:grpSpPr>
          <a:xfrm>
            <a:off x="8579737" y="4937971"/>
            <a:ext cx="1389981" cy="1755141"/>
            <a:chOff x="8579737" y="4937971"/>
            <a:chExt cx="1389981" cy="1755141"/>
          </a:xfrm>
        </p:grpSpPr>
        <p:sp>
          <p:nvSpPr>
            <p:cNvPr id="55" name="矩形 54">
              <a:extLst>
                <a:ext uri="{FF2B5EF4-FFF2-40B4-BE49-F238E27FC236}">
                  <a16:creationId xmlns:a16="http://schemas.microsoft.com/office/drawing/2014/main" id="{3C367FDF-4656-692A-3E4F-14E0DE07D09D}"/>
                </a:ext>
              </a:extLst>
            </p:cNvPr>
            <p:cNvSpPr/>
            <p:nvPr/>
          </p:nvSpPr>
          <p:spPr>
            <a:xfrm>
              <a:off x="8579737" y="493797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Concatenate</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58" name="矩形 57">
              <a:extLst>
                <a:ext uri="{FF2B5EF4-FFF2-40B4-BE49-F238E27FC236}">
                  <a16:creationId xmlns:a16="http://schemas.microsoft.com/office/drawing/2014/main" id="{B0C68E57-F4A5-0B11-6D9C-4D0CA3E03C3B}"/>
                </a:ext>
              </a:extLst>
            </p:cNvPr>
            <p:cNvSpPr/>
            <p:nvPr/>
          </p:nvSpPr>
          <p:spPr>
            <a:xfrm>
              <a:off x="8579738" y="515804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59" name="矩形 58">
              <a:extLst>
                <a:ext uri="{FF2B5EF4-FFF2-40B4-BE49-F238E27FC236}">
                  <a16:creationId xmlns:a16="http://schemas.microsoft.com/office/drawing/2014/main" id="{EAC9FC2E-A6B0-850D-54A5-46E5101748DB}"/>
                </a:ext>
              </a:extLst>
            </p:cNvPr>
            <p:cNvSpPr/>
            <p:nvPr/>
          </p:nvSpPr>
          <p:spPr>
            <a:xfrm>
              <a:off x="8579738" y="537811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60" name="矩形 59">
              <a:extLst>
                <a:ext uri="{FF2B5EF4-FFF2-40B4-BE49-F238E27FC236}">
                  <a16:creationId xmlns:a16="http://schemas.microsoft.com/office/drawing/2014/main" id="{BAE9B984-FD28-DC0B-6B88-17035A259D79}"/>
                </a:ext>
              </a:extLst>
            </p:cNvPr>
            <p:cNvSpPr/>
            <p:nvPr/>
          </p:nvSpPr>
          <p:spPr>
            <a:xfrm>
              <a:off x="8579738" y="5598012"/>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65" name="矩形 64">
              <a:extLst>
                <a:ext uri="{FF2B5EF4-FFF2-40B4-BE49-F238E27FC236}">
                  <a16:creationId xmlns:a16="http://schemas.microsoft.com/office/drawing/2014/main" id="{AEC7F2BD-2D2C-58CA-762C-9EF411493D25}"/>
                </a:ext>
              </a:extLst>
            </p:cNvPr>
            <p:cNvSpPr/>
            <p:nvPr/>
          </p:nvSpPr>
          <p:spPr>
            <a:xfrm>
              <a:off x="8579738" y="581791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66" name="矩形 65">
              <a:extLst>
                <a:ext uri="{FF2B5EF4-FFF2-40B4-BE49-F238E27FC236}">
                  <a16:creationId xmlns:a16="http://schemas.microsoft.com/office/drawing/2014/main" id="{46E9FFBB-85B6-B523-E631-D3D30917A7C9}"/>
                </a:ext>
              </a:extLst>
            </p:cNvPr>
            <p:cNvSpPr/>
            <p:nvPr/>
          </p:nvSpPr>
          <p:spPr>
            <a:xfrm>
              <a:off x="8579738" y="603798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67" name="矩形 66">
              <a:extLst>
                <a:ext uri="{FF2B5EF4-FFF2-40B4-BE49-F238E27FC236}">
                  <a16:creationId xmlns:a16="http://schemas.microsoft.com/office/drawing/2014/main" id="{0927EBCF-7389-F02B-9A24-DE16AC941B9E}"/>
                </a:ext>
              </a:extLst>
            </p:cNvPr>
            <p:cNvSpPr/>
            <p:nvPr/>
          </p:nvSpPr>
          <p:spPr>
            <a:xfrm>
              <a:off x="8579738" y="6257884"/>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92" name="矩形 91">
              <a:extLst>
                <a:ext uri="{FF2B5EF4-FFF2-40B4-BE49-F238E27FC236}">
                  <a16:creationId xmlns:a16="http://schemas.microsoft.com/office/drawing/2014/main" id="{6679B81A-41A9-9347-551F-5FEA584832CB}"/>
                </a:ext>
              </a:extLst>
            </p:cNvPr>
            <p:cNvSpPr/>
            <p:nvPr/>
          </p:nvSpPr>
          <p:spPr>
            <a:xfrm>
              <a:off x="8579738" y="6473042"/>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UpSampling</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grpSp>
      <p:grpSp>
        <p:nvGrpSpPr>
          <p:cNvPr id="57" name="组合 56">
            <a:extLst>
              <a:ext uri="{FF2B5EF4-FFF2-40B4-BE49-F238E27FC236}">
                <a16:creationId xmlns:a16="http://schemas.microsoft.com/office/drawing/2014/main" id="{62CECF2E-C34F-5D11-D209-135F0961D316}"/>
              </a:ext>
            </a:extLst>
          </p:cNvPr>
          <p:cNvGrpSpPr/>
          <p:nvPr/>
        </p:nvGrpSpPr>
        <p:grpSpPr>
          <a:xfrm>
            <a:off x="6479478" y="4937971"/>
            <a:ext cx="1389980" cy="1755141"/>
            <a:chOff x="6479478" y="4937971"/>
            <a:chExt cx="1389980" cy="1755141"/>
          </a:xfrm>
        </p:grpSpPr>
        <p:sp>
          <p:nvSpPr>
            <p:cNvPr id="93" name="矩形 92">
              <a:extLst>
                <a:ext uri="{FF2B5EF4-FFF2-40B4-BE49-F238E27FC236}">
                  <a16:creationId xmlns:a16="http://schemas.microsoft.com/office/drawing/2014/main" id="{737943B3-3E4F-76C6-6779-A323B1813D4D}"/>
                </a:ext>
              </a:extLst>
            </p:cNvPr>
            <p:cNvSpPr/>
            <p:nvPr/>
          </p:nvSpPr>
          <p:spPr>
            <a:xfrm>
              <a:off x="6479478" y="493797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Concatenate</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94" name="矩形 93">
              <a:extLst>
                <a:ext uri="{FF2B5EF4-FFF2-40B4-BE49-F238E27FC236}">
                  <a16:creationId xmlns:a16="http://schemas.microsoft.com/office/drawing/2014/main" id="{7232F956-3B79-9764-199F-F52191D54DD8}"/>
                </a:ext>
              </a:extLst>
            </p:cNvPr>
            <p:cNvSpPr/>
            <p:nvPr/>
          </p:nvSpPr>
          <p:spPr>
            <a:xfrm>
              <a:off x="6479478" y="515804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95" name="矩形 94">
              <a:extLst>
                <a:ext uri="{FF2B5EF4-FFF2-40B4-BE49-F238E27FC236}">
                  <a16:creationId xmlns:a16="http://schemas.microsoft.com/office/drawing/2014/main" id="{A880C55E-BE2E-C348-E6BA-8B38FEA38520}"/>
                </a:ext>
              </a:extLst>
            </p:cNvPr>
            <p:cNvSpPr/>
            <p:nvPr/>
          </p:nvSpPr>
          <p:spPr>
            <a:xfrm>
              <a:off x="6479478" y="537811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96" name="矩形 95">
              <a:extLst>
                <a:ext uri="{FF2B5EF4-FFF2-40B4-BE49-F238E27FC236}">
                  <a16:creationId xmlns:a16="http://schemas.microsoft.com/office/drawing/2014/main" id="{235FC7FD-670D-4F43-5EF6-D8F9095B011A}"/>
                </a:ext>
              </a:extLst>
            </p:cNvPr>
            <p:cNvSpPr/>
            <p:nvPr/>
          </p:nvSpPr>
          <p:spPr>
            <a:xfrm>
              <a:off x="6479478" y="5598012"/>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97" name="矩形 96">
              <a:extLst>
                <a:ext uri="{FF2B5EF4-FFF2-40B4-BE49-F238E27FC236}">
                  <a16:creationId xmlns:a16="http://schemas.microsoft.com/office/drawing/2014/main" id="{D186514E-7742-989F-0ADD-E913E5DFD887}"/>
                </a:ext>
              </a:extLst>
            </p:cNvPr>
            <p:cNvSpPr/>
            <p:nvPr/>
          </p:nvSpPr>
          <p:spPr>
            <a:xfrm>
              <a:off x="6479478" y="581791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98" name="矩形 97">
              <a:extLst>
                <a:ext uri="{FF2B5EF4-FFF2-40B4-BE49-F238E27FC236}">
                  <a16:creationId xmlns:a16="http://schemas.microsoft.com/office/drawing/2014/main" id="{7DF6D28A-5176-E851-B032-0E7699A7F529}"/>
                </a:ext>
              </a:extLst>
            </p:cNvPr>
            <p:cNvSpPr/>
            <p:nvPr/>
          </p:nvSpPr>
          <p:spPr>
            <a:xfrm>
              <a:off x="6479478" y="603798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99" name="矩形 98">
              <a:extLst>
                <a:ext uri="{FF2B5EF4-FFF2-40B4-BE49-F238E27FC236}">
                  <a16:creationId xmlns:a16="http://schemas.microsoft.com/office/drawing/2014/main" id="{A0C73D43-B38E-FDA1-CDC7-7CC2D5A5E648}"/>
                </a:ext>
              </a:extLst>
            </p:cNvPr>
            <p:cNvSpPr/>
            <p:nvPr/>
          </p:nvSpPr>
          <p:spPr>
            <a:xfrm>
              <a:off x="6479478" y="6257884"/>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00" name="矩形 99">
              <a:extLst>
                <a:ext uri="{FF2B5EF4-FFF2-40B4-BE49-F238E27FC236}">
                  <a16:creationId xmlns:a16="http://schemas.microsoft.com/office/drawing/2014/main" id="{89E79927-519C-57B0-12C7-5F5A6E091B14}"/>
                </a:ext>
              </a:extLst>
            </p:cNvPr>
            <p:cNvSpPr/>
            <p:nvPr/>
          </p:nvSpPr>
          <p:spPr>
            <a:xfrm>
              <a:off x="6479478" y="6473042"/>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UpSampling</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grpSp>
      <p:grpSp>
        <p:nvGrpSpPr>
          <p:cNvPr id="54" name="组合 53">
            <a:extLst>
              <a:ext uri="{FF2B5EF4-FFF2-40B4-BE49-F238E27FC236}">
                <a16:creationId xmlns:a16="http://schemas.microsoft.com/office/drawing/2014/main" id="{EB3937B9-6FC1-2A25-43B8-252EC1D4C290}"/>
              </a:ext>
            </a:extLst>
          </p:cNvPr>
          <p:cNvGrpSpPr/>
          <p:nvPr/>
        </p:nvGrpSpPr>
        <p:grpSpPr>
          <a:xfrm>
            <a:off x="4410680" y="4935941"/>
            <a:ext cx="1389980" cy="1755141"/>
            <a:chOff x="4410680" y="4935941"/>
            <a:chExt cx="1389980" cy="1755141"/>
          </a:xfrm>
        </p:grpSpPr>
        <p:sp>
          <p:nvSpPr>
            <p:cNvPr id="101" name="矩形 100">
              <a:extLst>
                <a:ext uri="{FF2B5EF4-FFF2-40B4-BE49-F238E27FC236}">
                  <a16:creationId xmlns:a16="http://schemas.microsoft.com/office/drawing/2014/main" id="{920F6ECD-B14E-5AA2-377E-FCCC8736679A}"/>
                </a:ext>
              </a:extLst>
            </p:cNvPr>
            <p:cNvSpPr/>
            <p:nvPr/>
          </p:nvSpPr>
          <p:spPr>
            <a:xfrm>
              <a:off x="4410680" y="493594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Concatenate</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02" name="矩形 101">
              <a:extLst>
                <a:ext uri="{FF2B5EF4-FFF2-40B4-BE49-F238E27FC236}">
                  <a16:creationId xmlns:a16="http://schemas.microsoft.com/office/drawing/2014/main" id="{181FC0D8-6FE6-B9E0-7C6B-0461952250EB}"/>
                </a:ext>
              </a:extLst>
            </p:cNvPr>
            <p:cNvSpPr/>
            <p:nvPr/>
          </p:nvSpPr>
          <p:spPr>
            <a:xfrm>
              <a:off x="4410680" y="515601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03" name="矩形 102">
              <a:extLst>
                <a:ext uri="{FF2B5EF4-FFF2-40B4-BE49-F238E27FC236}">
                  <a16:creationId xmlns:a16="http://schemas.microsoft.com/office/drawing/2014/main" id="{347A67C9-02BB-43A7-F7F0-0DF42BC65C91}"/>
                </a:ext>
              </a:extLst>
            </p:cNvPr>
            <p:cNvSpPr/>
            <p:nvPr/>
          </p:nvSpPr>
          <p:spPr>
            <a:xfrm>
              <a:off x="4410680" y="537608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04" name="矩形 103">
              <a:extLst>
                <a:ext uri="{FF2B5EF4-FFF2-40B4-BE49-F238E27FC236}">
                  <a16:creationId xmlns:a16="http://schemas.microsoft.com/office/drawing/2014/main" id="{12E394FF-DCD2-98D0-301D-AB5F3F899162}"/>
                </a:ext>
              </a:extLst>
            </p:cNvPr>
            <p:cNvSpPr/>
            <p:nvPr/>
          </p:nvSpPr>
          <p:spPr>
            <a:xfrm>
              <a:off x="4410680" y="5595982"/>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05" name="矩形 104">
              <a:extLst>
                <a:ext uri="{FF2B5EF4-FFF2-40B4-BE49-F238E27FC236}">
                  <a16:creationId xmlns:a16="http://schemas.microsoft.com/office/drawing/2014/main" id="{D532BD83-423A-6702-EF1E-6AC6CB639438}"/>
                </a:ext>
              </a:extLst>
            </p:cNvPr>
            <p:cNvSpPr/>
            <p:nvPr/>
          </p:nvSpPr>
          <p:spPr>
            <a:xfrm>
              <a:off x="4410680" y="581588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06" name="矩形 105">
              <a:extLst>
                <a:ext uri="{FF2B5EF4-FFF2-40B4-BE49-F238E27FC236}">
                  <a16:creationId xmlns:a16="http://schemas.microsoft.com/office/drawing/2014/main" id="{2EBFAAB4-EAA0-0026-0BB6-BE32322895FF}"/>
                </a:ext>
              </a:extLst>
            </p:cNvPr>
            <p:cNvSpPr/>
            <p:nvPr/>
          </p:nvSpPr>
          <p:spPr>
            <a:xfrm>
              <a:off x="4410680" y="603595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07" name="矩形 106">
              <a:extLst>
                <a:ext uri="{FF2B5EF4-FFF2-40B4-BE49-F238E27FC236}">
                  <a16:creationId xmlns:a16="http://schemas.microsoft.com/office/drawing/2014/main" id="{67FB42C0-6AC2-D93C-0C79-01F78C8CD719}"/>
                </a:ext>
              </a:extLst>
            </p:cNvPr>
            <p:cNvSpPr/>
            <p:nvPr/>
          </p:nvSpPr>
          <p:spPr>
            <a:xfrm>
              <a:off x="4410680" y="6255854"/>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08" name="矩形 107">
              <a:extLst>
                <a:ext uri="{FF2B5EF4-FFF2-40B4-BE49-F238E27FC236}">
                  <a16:creationId xmlns:a16="http://schemas.microsoft.com/office/drawing/2014/main" id="{269A2995-6C0B-70C9-64C8-A678DFD03C2D}"/>
                </a:ext>
              </a:extLst>
            </p:cNvPr>
            <p:cNvSpPr/>
            <p:nvPr/>
          </p:nvSpPr>
          <p:spPr>
            <a:xfrm>
              <a:off x="4410680" y="6471012"/>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UpSampling</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grpSp>
      <p:grpSp>
        <p:nvGrpSpPr>
          <p:cNvPr id="22" name="组合 21">
            <a:extLst>
              <a:ext uri="{FF2B5EF4-FFF2-40B4-BE49-F238E27FC236}">
                <a16:creationId xmlns:a16="http://schemas.microsoft.com/office/drawing/2014/main" id="{2445E569-3F20-7395-E17F-5046B2DE0110}"/>
              </a:ext>
            </a:extLst>
          </p:cNvPr>
          <p:cNvGrpSpPr/>
          <p:nvPr/>
        </p:nvGrpSpPr>
        <p:grpSpPr>
          <a:xfrm>
            <a:off x="2423389" y="4933911"/>
            <a:ext cx="1389981" cy="1755141"/>
            <a:chOff x="2423389" y="4933911"/>
            <a:chExt cx="1389981" cy="1755141"/>
          </a:xfrm>
        </p:grpSpPr>
        <p:sp>
          <p:nvSpPr>
            <p:cNvPr id="117" name="矩形 116">
              <a:extLst>
                <a:ext uri="{FF2B5EF4-FFF2-40B4-BE49-F238E27FC236}">
                  <a16:creationId xmlns:a16="http://schemas.microsoft.com/office/drawing/2014/main" id="{3B0B4E9D-58C2-37B9-9E41-4A2785D52160}"/>
                </a:ext>
              </a:extLst>
            </p:cNvPr>
            <p:cNvSpPr/>
            <p:nvPr/>
          </p:nvSpPr>
          <p:spPr>
            <a:xfrm>
              <a:off x="2423390" y="493391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Concatenate</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18" name="矩形 117">
              <a:extLst>
                <a:ext uri="{FF2B5EF4-FFF2-40B4-BE49-F238E27FC236}">
                  <a16:creationId xmlns:a16="http://schemas.microsoft.com/office/drawing/2014/main" id="{02F47950-9D58-28DA-8605-D2E212CFFEA7}"/>
                </a:ext>
              </a:extLst>
            </p:cNvPr>
            <p:cNvSpPr/>
            <p:nvPr/>
          </p:nvSpPr>
          <p:spPr>
            <a:xfrm>
              <a:off x="2423389" y="515398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19" name="矩形 118">
              <a:extLst>
                <a:ext uri="{FF2B5EF4-FFF2-40B4-BE49-F238E27FC236}">
                  <a16:creationId xmlns:a16="http://schemas.microsoft.com/office/drawing/2014/main" id="{8D99E989-DF63-DA93-A037-941DB6D90933}"/>
                </a:ext>
              </a:extLst>
            </p:cNvPr>
            <p:cNvSpPr/>
            <p:nvPr/>
          </p:nvSpPr>
          <p:spPr>
            <a:xfrm>
              <a:off x="2423389" y="537405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20" name="矩形 119">
              <a:extLst>
                <a:ext uri="{FF2B5EF4-FFF2-40B4-BE49-F238E27FC236}">
                  <a16:creationId xmlns:a16="http://schemas.microsoft.com/office/drawing/2014/main" id="{B17E973B-0A1B-C08B-050E-54C67492A4AD}"/>
                </a:ext>
              </a:extLst>
            </p:cNvPr>
            <p:cNvSpPr/>
            <p:nvPr/>
          </p:nvSpPr>
          <p:spPr>
            <a:xfrm>
              <a:off x="2423389" y="5593952"/>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21" name="矩形 120">
              <a:extLst>
                <a:ext uri="{FF2B5EF4-FFF2-40B4-BE49-F238E27FC236}">
                  <a16:creationId xmlns:a16="http://schemas.microsoft.com/office/drawing/2014/main" id="{77603A63-FC94-D603-113A-799F2333B49C}"/>
                </a:ext>
              </a:extLst>
            </p:cNvPr>
            <p:cNvSpPr/>
            <p:nvPr/>
          </p:nvSpPr>
          <p:spPr>
            <a:xfrm>
              <a:off x="2423389" y="581385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22" name="矩形 121">
              <a:extLst>
                <a:ext uri="{FF2B5EF4-FFF2-40B4-BE49-F238E27FC236}">
                  <a16:creationId xmlns:a16="http://schemas.microsoft.com/office/drawing/2014/main" id="{D1F59484-B99F-DD3A-E4BD-6AF501D4CD96}"/>
                </a:ext>
              </a:extLst>
            </p:cNvPr>
            <p:cNvSpPr/>
            <p:nvPr/>
          </p:nvSpPr>
          <p:spPr>
            <a:xfrm>
              <a:off x="2423389" y="603392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23" name="矩形 122">
              <a:extLst>
                <a:ext uri="{FF2B5EF4-FFF2-40B4-BE49-F238E27FC236}">
                  <a16:creationId xmlns:a16="http://schemas.microsoft.com/office/drawing/2014/main" id="{EFB9816C-5E83-4801-8E92-2B100A80E19A}"/>
                </a:ext>
              </a:extLst>
            </p:cNvPr>
            <p:cNvSpPr/>
            <p:nvPr/>
          </p:nvSpPr>
          <p:spPr>
            <a:xfrm>
              <a:off x="2423389" y="6253824"/>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24" name="矩形 123">
              <a:extLst>
                <a:ext uri="{FF2B5EF4-FFF2-40B4-BE49-F238E27FC236}">
                  <a16:creationId xmlns:a16="http://schemas.microsoft.com/office/drawing/2014/main" id="{69EEA99B-717B-4090-5888-9593023E96FE}"/>
                </a:ext>
              </a:extLst>
            </p:cNvPr>
            <p:cNvSpPr/>
            <p:nvPr/>
          </p:nvSpPr>
          <p:spPr>
            <a:xfrm>
              <a:off x="2423389" y="6468982"/>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UpSampling</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grpSp>
      <p:cxnSp>
        <p:nvCxnSpPr>
          <p:cNvPr id="132" name="连接符: 肘形 131">
            <a:extLst>
              <a:ext uri="{FF2B5EF4-FFF2-40B4-BE49-F238E27FC236}">
                <a16:creationId xmlns:a16="http://schemas.microsoft.com/office/drawing/2014/main" id="{62963850-55C9-85D4-CF12-7D3D6E61A961}"/>
              </a:ext>
            </a:extLst>
          </p:cNvPr>
          <p:cNvCxnSpPr>
            <a:cxnSpLocks/>
            <a:stCxn id="2" idx="0"/>
            <a:endCxn id="3" idx="1"/>
          </p:cNvCxnSpPr>
          <p:nvPr/>
        </p:nvCxnSpPr>
        <p:spPr>
          <a:xfrm rot="5400000" flipH="1" flipV="1">
            <a:off x="1119904" y="1283287"/>
            <a:ext cx="1220445" cy="1386526"/>
          </a:xfrm>
          <a:prstGeom prst="bentConnector2">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5" name="连接符: 肘形 134">
            <a:extLst>
              <a:ext uri="{FF2B5EF4-FFF2-40B4-BE49-F238E27FC236}">
                <a16:creationId xmlns:a16="http://schemas.microsoft.com/office/drawing/2014/main" id="{19FB8FEC-BA4A-03CF-24E8-B1C1C1E289C3}"/>
              </a:ext>
            </a:extLst>
          </p:cNvPr>
          <p:cNvCxnSpPr>
            <a:stCxn id="6" idx="2"/>
            <a:endCxn id="11" idx="1"/>
          </p:cNvCxnSpPr>
          <p:nvPr/>
        </p:nvCxnSpPr>
        <p:spPr>
          <a:xfrm rot="5400000" flipH="1" flipV="1">
            <a:off x="3172806" y="1067483"/>
            <a:ext cx="1183445" cy="1292301"/>
          </a:xfrm>
          <a:prstGeom prst="bentConnector4">
            <a:avLst>
              <a:gd name="adj1" fmla="val -42657"/>
              <a:gd name="adj2" fmla="val 7689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8" name="直接连接符 137">
            <a:extLst>
              <a:ext uri="{FF2B5EF4-FFF2-40B4-BE49-F238E27FC236}">
                <a16:creationId xmlns:a16="http://schemas.microsoft.com/office/drawing/2014/main" id="{3B1ADE13-93F9-A2D6-E2F8-8F25283C13C6}"/>
              </a:ext>
            </a:extLst>
          </p:cNvPr>
          <p:cNvCxnSpPr>
            <a:stCxn id="18" idx="2"/>
            <a:endCxn id="19" idx="0"/>
          </p:cNvCxnSpPr>
          <p:nvPr/>
        </p:nvCxnSpPr>
        <p:spPr>
          <a:xfrm>
            <a:off x="5105670" y="2561976"/>
            <a:ext cx="148" cy="137117"/>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0" name="直接连接符 139">
            <a:extLst>
              <a:ext uri="{FF2B5EF4-FFF2-40B4-BE49-F238E27FC236}">
                <a16:creationId xmlns:a16="http://schemas.microsoft.com/office/drawing/2014/main" id="{6B9CE8BB-9529-CFD2-12A4-980345A75B63}"/>
              </a:ext>
            </a:extLst>
          </p:cNvPr>
          <p:cNvCxnSpPr>
            <a:endCxn id="19" idx="2"/>
          </p:cNvCxnSpPr>
          <p:nvPr/>
        </p:nvCxnSpPr>
        <p:spPr>
          <a:xfrm>
            <a:off x="4110990" y="2809128"/>
            <a:ext cx="885028" cy="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0" name="连接符: 肘形 149">
            <a:extLst>
              <a:ext uri="{FF2B5EF4-FFF2-40B4-BE49-F238E27FC236}">
                <a16:creationId xmlns:a16="http://schemas.microsoft.com/office/drawing/2014/main" id="{83F29E72-2F6B-4FB6-276F-2839A70877A2}"/>
              </a:ext>
            </a:extLst>
          </p:cNvPr>
          <p:cNvCxnSpPr>
            <a:stCxn id="19" idx="6"/>
            <a:endCxn id="24" idx="1"/>
          </p:cNvCxnSpPr>
          <p:nvPr/>
        </p:nvCxnSpPr>
        <p:spPr>
          <a:xfrm flipV="1">
            <a:off x="5215618" y="1121911"/>
            <a:ext cx="1263860" cy="1687217"/>
          </a:xfrm>
          <a:prstGeom prst="bentConnector3">
            <a:avLst>
              <a:gd name="adj1" fmla="val 717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4" name="组合 13">
            <a:extLst>
              <a:ext uri="{FF2B5EF4-FFF2-40B4-BE49-F238E27FC236}">
                <a16:creationId xmlns:a16="http://schemas.microsoft.com/office/drawing/2014/main" id="{B59E1C13-2434-4751-8DB1-9EA0263E0957}"/>
              </a:ext>
            </a:extLst>
          </p:cNvPr>
          <p:cNvGrpSpPr/>
          <p:nvPr/>
        </p:nvGrpSpPr>
        <p:grpSpPr>
          <a:xfrm>
            <a:off x="6479478" y="1011876"/>
            <a:ext cx="1389980" cy="1550100"/>
            <a:chOff x="6479478" y="1011876"/>
            <a:chExt cx="1389980" cy="1550100"/>
          </a:xfrm>
        </p:grpSpPr>
        <p:sp>
          <p:nvSpPr>
            <p:cNvPr id="24" name="矩形 23">
              <a:extLst>
                <a:ext uri="{FF2B5EF4-FFF2-40B4-BE49-F238E27FC236}">
                  <a16:creationId xmlns:a16="http://schemas.microsoft.com/office/drawing/2014/main" id="{9E951761-CB7C-2891-5E51-DB92589A8408}"/>
                </a:ext>
              </a:extLst>
            </p:cNvPr>
            <p:cNvSpPr/>
            <p:nvPr/>
          </p:nvSpPr>
          <p:spPr>
            <a:xfrm>
              <a:off x="6479478" y="1011876"/>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B39B57DF-CCA1-8073-052D-E653917CFAF4}"/>
                </a:ext>
              </a:extLst>
            </p:cNvPr>
            <p:cNvSpPr/>
            <p:nvPr/>
          </p:nvSpPr>
          <p:spPr>
            <a:xfrm>
              <a:off x="6479478" y="123498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91966376-7550-5AA5-E8E9-6024D4F556DF}"/>
                </a:ext>
              </a:extLst>
            </p:cNvPr>
            <p:cNvSpPr/>
            <p:nvPr/>
          </p:nvSpPr>
          <p:spPr>
            <a:xfrm>
              <a:off x="6479478" y="1457528"/>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7" name="矩形 26">
              <a:extLst>
                <a:ext uri="{FF2B5EF4-FFF2-40B4-BE49-F238E27FC236}">
                  <a16:creationId xmlns:a16="http://schemas.microsoft.com/office/drawing/2014/main" id="{C299333A-87A3-D322-5841-452C0DB4F8A5}"/>
                </a:ext>
              </a:extLst>
            </p:cNvPr>
            <p:cNvSpPr/>
            <p:nvPr/>
          </p:nvSpPr>
          <p:spPr>
            <a:xfrm>
              <a:off x="6479478" y="1681865"/>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81D9F2BE-E290-8983-06EF-C06E564D1EFB}"/>
                </a:ext>
              </a:extLst>
            </p:cNvPr>
            <p:cNvSpPr/>
            <p:nvPr/>
          </p:nvSpPr>
          <p:spPr>
            <a:xfrm>
              <a:off x="6479478" y="1901935"/>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997A68E0-5A56-4757-A495-A09782A66EC4}"/>
                </a:ext>
              </a:extLst>
            </p:cNvPr>
            <p:cNvSpPr/>
            <p:nvPr/>
          </p:nvSpPr>
          <p:spPr>
            <a:xfrm>
              <a:off x="6479478" y="2121836"/>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42086A1D-B0F4-4E31-B3AB-8459597F6767}"/>
                </a:ext>
              </a:extLst>
            </p:cNvPr>
            <p:cNvSpPr/>
            <p:nvPr/>
          </p:nvSpPr>
          <p:spPr>
            <a:xfrm>
              <a:off x="6479478" y="2341906"/>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cxnSp>
        <p:nvCxnSpPr>
          <p:cNvPr id="152" name="直接连接符 151">
            <a:extLst>
              <a:ext uri="{FF2B5EF4-FFF2-40B4-BE49-F238E27FC236}">
                <a16:creationId xmlns:a16="http://schemas.microsoft.com/office/drawing/2014/main" id="{A15E8ECF-08CF-B7BC-0961-A84075A19183}"/>
              </a:ext>
            </a:extLst>
          </p:cNvPr>
          <p:cNvCxnSpPr/>
          <p:nvPr/>
        </p:nvCxnSpPr>
        <p:spPr>
          <a:xfrm>
            <a:off x="7182869" y="2561976"/>
            <a:ext cx="0" cy="137117"/>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直接连接符 152">
            <a:extLst>
              <a:ext uri="{FF2B5EF4-FFF2-40B4-BE49-F238E27FC236}">
                <a16:creationId xmlns:a16="http://schemas.microsoft.com/office/drawing/2014/main" id="{B71E24EC-9E6E-7507-6055-1285F039B3B4}"/>
              </a:ext>
            </a:extLst>
          </p:cNvPr>
          <p:cNvCxnSpPr>
            <a:cxnSpLocks/>
          </p:cNvCxnSpPr>
          <p:nvPr/>
        </p:nvCxnSpPr>
        <p:spPr>
          <a:xfrm>
            <a:off x="6115050" y="2809128"/>
            <a:ext cx="958019" cy="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6" name="连接符: 肘形 155">
            <a:extLst>
              <a:ext uri="{FF2B5EF4-FFF2-40B4-BE49-F238E27FC236}">
                <a16:creationId xmlns:a16="http://schemas.microsoft.com/office/drawing/2014/main" id="{C662852D-8D33-BA4C-93FC-948B608B2998}"/>
              </a:ext>
            </a:extLst>
          </p:cNvPr>
          <p:cNvCxnSpPr>
            <a:stCxn id="31" idx="6"/>
            <a:endCxn id="34" idx="1"/>
          </p:cNvCxnSpPr>
          <p:nvPr/>
        </p:nvCxnSpPr>
        <p:spPr>
          <a:xfrm flipV="1">
            <a:off x="7284268" y="1127161"/>
            <a:ext cx="1295469" cy="1681967"/>
          </a:xfrm>
          <a:prstGeom prst="bentConnector3">
            <a:avLst>
              <a:gd name="adj1" fmla="val 63333"/>
            </a:avLst>
          </a:prstGeom>
          <a:ln>
            <a:tailEnd type="arrow"/>
          </a:ln>
        </p:spPr>
        <p:style>
          <a:lnRef idx="2">
            <a:schemeClr val="accent1"/>
          </a:lnRef>
          <a:fillRef idx="0">
            <a:schemeClr val="accent1"/>
          </a:fillRef>
          <a:effectRef idx="1">
            <a:schemeClr val="accent1"/>
          </a:effectRef>
          <a:fontRef idx="minor">
            <a:schemeClr val="tx1"/>
          </a:fontRef>
        </p:style>
      </p:cxnSp>
      <p:grpSp>
        <p:nvGrpSpPr>
          <p:cNvPr id="202" name="组合 201">
            <a:extLst>
              <a:ext uri="{FF2B5EF4-FFF2-40B4-BE49-F238E27FC236}">
                <a16:creationId xmlns:a16="http://schemas.microsoft.com/office/drawing/2014/main" id="{212A3445-9CA0-963E-8C39-1EA4CD8451B6}"/>
              </a:ext>
            </a:extLst>
          </p:cNvPr>
          <p:cNvGrpSpPr/>
          <p:nvPr/>
        </p:nvGrpSpPr>
        <p:grpSpPr>
          <a:xfrm>
            <a:off x="8579737" y="1017126"/>
            <a:ext cx="1389980" cy="1550100"/>
            <a:chOff x="8581223" y="882651"/>
            <a:chExt cx="1389980" cy="1550100"/>
          </a:xfrm>
        </p:grpSpPr>
        <p:sp>
          <p:nvSpPr>
            <p:cNvPr id="34" name="矩形 33">
              <a:extLst>
                <a:ext uri="{FF2B5EF4-FFF2-40B4-BE49-F238E27FC236}">
                  <a16:creationId xmlns:a16="http://schemas.microsoft.com/office/drawing/2014/main" id="{80445862-56E6-FBBD-63D3-8480A51BB2F3}"/>
                </a:ext>
              </a:extLst>
            </p:cNvPr>
            <p:cNvSpPr/>
            <p:nvPr/>
          </p:nvSpPr>
          <p:spPr>
            <a:xfrm>
              <a:off x="8581223" y="88265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5" name="矩形 34">
              <a:extLst>
                <a:ext uri="{FF2B5EF4-FFF2-40B4-BE49-F238E27FC236}">
                  <a16:creationId xmlns:a16="http://schemas.microsoft.com/office/drawing/2014/main" id="{917DB79A-A7D3-48F0-AA67-D3760B455631}"/>
                </a:ext>
              </a:extLst>
            </p:cNvPr>
            <p:cNvSpPr/>
            <p:nvPr/>
          </p:nvSpPr>
          <p:spPr>
            <a:xfrm>
              <a:off x="8581223" y="1105758"/>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6" name="矩形 35">
              <a:extLst>
                <a:ext uri="{FF2B5EF4-FFF2-40B4-BE49-F238E27FC236}">
                  <a16:creationId xmlns:a16="http://schemas.microsoft.com/office/drawing/2014/main" id="{24E3FD10-529E-3605-B54C-9C58AAE96D65}"/>
                </a:ext>
              </a:extLst>
            </p:cNvPr>
            <p:cNvSpPr/>
            <p:nvPr/>
          </p:nvSpPr>
          <p:spPr>
            <a:xfrm>
              <a:off x="8581223" y="132830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7" name="矩形 36">
              <a:extLst>
                <a:ext uri="{FF2B5EF4-FFF2-40B4-BE49-F238E27FC236}">
                  <a16:creationId xmlns:a16="http://schemas.microsoft.com/office/drawing/2014/main" id="{639A4D57-050B-B9F9-5455-EB6262985C8B}"/>
                </a:ext>
              </a:extLst>
            </p:cNvPr>
            <p:cNvSpPr/>
            <p:nvPr/>
          </p:nvSpPr>
          <p:spPr>
            <a:xfrm>
              <a:off x="8581223" y="1552640"/>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8" name="矩形 37">
              <a:extLst>
                <a:ext uri="{FF2B5EF4-FFF2-40B4-BE49-F238E27FC236}">
                  <a16:creationId xmlns:a16="http://schemas.microsoft.com/office/drawing/2014/main" id="{C4504DC0-FA13-2BF9-BA2F-63E400D6A18A}"/>
                </a:ext>
              </a:extLst>
            </p:cNvPr>
            <p:cNvSpPr/>
            <p:nvPr/>
          </p:nvSpPr>
          <p:spPr>
            <a:xfrm>
              <a:off x="8581223" y="1772710"/>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9" name="矩形 38">
              <a:extLst>
                <a:ext uri="{FF2B5EF4-FFF2-40B4-BE49-F238E27FC236}">
                  <a16:creationId xmlns:a16="http://schemas.microsoft.com/office/drawing/2014/main" id="{C0D9B8F1-332C-7018-849F-63DD809CC9B9}"/>
                </a:ext>
              </a:extLst>
            </p:cNvPr>
            <p:cNvSpPr/>
            <p:nvPr/>
          </p:nvSpPr>
          <p:spPr>
            <a:xfrm>
              <a:off x="8581223" y="199261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0" name="矩形 39">
              <a:extLst>
                <a:ext uri="{FF2B5EF4-FFF2-40B4-BE49-F238E27FC236}">
                  <a16:creationId xmlns:a16="http://schemas.microsoft.com/office/drawing/2014/main" id="{F21F819F-DD5C-BF38-B1AD-4FC1FC9EB1B4}"/>
                </a:ext>
              </a:extLst>
            </p:cNvPr>
            <p:cNvSpPr/>
            <p:nvPr/>
          </p:nvSpPr>
          <p:spPr>
            <a:xfrm>
              <a:off x="8581223" y="221268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cxnSp>
        <p:nvCxnSpPr>
          <p:cNvPr id="158" name="直接连接符 157">
            <a:extLst>
              <a:ext uri="{FF2B5EF4-FFF2-40B4-BE49-F238E27FC236}">
                <a16:creationId xmlns:a16="http://schemas.microsoft.com/office/drawing/2014/main" id="{6D4FAA78-387C-2BCE-C45E-F4936B3925F3}"/>
              </a:ext>
            </a:extLst>
          </p:cNvPr>
          <p:cNvCxnSpPr>
            <a:cxnSpLocks/>
          </p:cNvCxnSpPr>
          <p:nvPr/>
        </p:nvCxnSpPr>
        <p:spPr>
          <a:xfrm>
            <a:off x="9276213" y="2564549"/>
            <a:ext cx="0" cy="137117"/>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213BB5CD-6751-A99A-9AE8-F1E0D4DC0C81}"/>
              </a:ext>
            </a:extLst>
          </p:cNvPr>
          <p:cNvCxnSpPr>
            <a:cxnSpLocks/>
            <a:endCxn id="41" idx="2"/>
          </p:cNvCxnSpPr>
          <p:nvPr/>
        </p:nvCxnSpPr>
        <p:spPr>
          <a:xfrm>
            <a:off x="8088630" y="2809128"/>
            <a:ext cx="1077783" cy="525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3" name="连接符: 肘形 162">
            <a:extLst>
              <a:ext uri="{FF2B5EF4-FFF2-40B4-BE49-F238E27FC236}">
                <a16:creationId xmlns:a16="http://schemas.microsoft.com/office/drawing/2014/main" id="{3437B7DE-E170-47B6-2C58-8BFCEFB5185D}"/>
              </a:ext>
            </a:extLst>
          </p:cNvPr>
          <p:cNvCxnSpPr>
            <a:stCxn id="41" idx="6"/>
            <a:endCxn id="44" idx="0"/>
          </p:cNvCxnSpPr>
          <p:nvPr/>
        </p:nvCxnSpPr>
        <p:spPr>
          <a:xfrm>
            <a:off x="9386013" y="2814378"/>
            <a:ext cx="1718614" cy="96786"/>
          </a:xfrm>
          <a:prstGeom prst="bentConnector2">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F1F50986-06DC-A420-F7A3-74FC2A98C72D}"/>
              </a:ext>
            </a:extLst>
          </p:cNvPr>
          <p:cNvCxnSpPr>
            <a:cxnSpLocks/>
            <a:stCxn id="50" idx="2"/>
            <a:endCxn id="51" idx="0"/>
          </p:cNvCxnSpPr>
          <p:nvPr/>
        </p:nvCxnSpPr>
        <p:spPr>
          <a:xfrm>
            <a:off x="11104627" y="4461264"/>
            <a:ext cx="0" cy="137117"/>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F2202A40-1369-038F-36CB-2B7713BBA16B}"/>
              </a:ext>
            </a:extLst>
          </p:cNvPr>
          <p:cNvCxnSpPr>
            <a:cxnSpLocks/>
            <a:stCxn id="51" idx="4"/>
            <a:endCxn id="61" idx="0"/>
          </p:cNvCxnSpPr>
          <p:nvPr/>
        </p:nvCxnSpPr>
        <p:spPr>
          <a:xfrm>
            <a:off x="11104627" y="4818451"/>
            <a:ext cx="0" cy="757103"/>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4" name="连接符: 肘形 193">
            <a:extLst>
              <a:ext uri="{FF2B5EF4-FFF2-40B4-BE49-F238E27FC236}">
                <a16:creationId xmlns:a16="http://schemas.microsoft.com/office/drawing/2014/main" id="{75AD6A5A-C040-4F1C-E033-9B4D6ABF4E0E}"/>
              </a:ext>
            </a:extLst>
          </p:cNvPr>
          <p:cNvCxnSpPr>
            <a:stCxn id="61" idx="1"/>
            <a:endCxn id="55" idx="3"/>
          </p:cNvCxnSpPr>
          <p:nvPr/>
        </p:nvCxnSpPr>
        <p:spPr>
          <a:xfrm rot="10800000">
            <a:off x="9969717" y="5048007"/>
            <a:ext cx="439920" cy="637583"/>
          </a:xfrm>
          <a:prstGeom prst="bentConnector3">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C96D82F2-8D92-ED69-0C5F-549D5CDF8B3E}"/>
              </a:ext>
            </a:extLst>
          </p:cNvPr>
          <p:cNvCxnSpPr>
            <a:stCxn id="41" idx="4"/>
            <a:endCxn id="56" idx="0"/>
          </p:cNvCxnSpPr>
          <p:nvPr/>
        </p:nvCxnSpPr>
        <p:spPr>
          <a:xfrm flipH="1">
            <a:off x="9274727" y="2924413"/>
            <a:ext cx="1486" cy="671874"/>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8" name="直接连接符 197">
            <a:extLst>
              <a:ext uri="{FF2B5EF4-FFF2-40B4-BE49-F238E27FC236}">
                <a16:creationId xmlns:a16="http://schemas.microsoft.com/office/drawing/2014/main" id="{0E8C5A39-6A5D-033C-B333-00AD21146EB4}"/>
              </a:ext>
            </a:extLst>
          </p:cNvPr>
          <p:cNvCxnSpPr>
            <a:stCxn id="56" idx="2"/>
            <a:endCxn id="55" idx="0"/>
          </p:cNvCxnSpPr>
          <p:nvPr/>
        </p:nvCxnSpPr>
        <p:spPr>
          <a:xfrm>
            <a:off x="9274727" y="3816357"/>
            <a:ext cx="0" cy="1121614"/>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5" name="连接符: 肘形 214">
            <a:extLst>
              <a:ext uri="{FF2B5EF4-FFF2-40B4-BE49-F238E27FC236}">
                <a16:creationId xmlns:a16="http://schemas.microsoft.com/office/drawing/2014/main" id="{C5D03378-555C-4F51-B47F-232B33AEF1B6}"/>
              </a:ext>
            </a:extLst>
          </p:cNvPr>
          <p:cNvCxnSpPr>
            <a:cxnSpLocks/>
            <a:stCxn id="92" idx="1"/>
            <a:endCxn id="93" idx="3"/>
          </p:cNvCxnSpPr>
          <p:nvPr/>
        </p:nvCxnSpPr>
        <p:spPr>
          <a:xfrm rot="10800000">
            <a:off x="7869458" y="5048007"/>
            <a:ext cx="710280" cy="1535071"/>
          </a:xfrm>
          <a:prstGeom prst="bentConnector3">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9" name="连接符: 肘形 218">
            <a:extLst>
              <a:ext uri="{FF2B5EF4-FFF2-40B4-BE49-F238E27FC236}">
                <a16:creationId xmlns:a16="http://schemas.microsoft.com/office/drawing/2014/main" id="{8407ADCA-4CB7-A330-043F-E46343288EDC}"/>
              </a:ext>
            </a:extLst>
          </p:cNvPr>
          <p:cNvCxnSpPr>
            <a:cxnSpLocks/>
            <a:stCxn id="100" idx="1"/>
            <a:endCxn id="101" idx="3"/>
          </p:cNvCxnSpPr>
          <p:nvPr/>
        </p:nvCxnSpPr>
        <p:spPr>
          <a:xfrm rot="10800000">
            <a:off x="5800660" y="5045977"/>
            <a:ext cx="678818" cy="1537101"/>
          </a:xfrm>
          <a:prstGeom prst="bentConnector3">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21" name="连接符: 肘形 220">
            <a:extLst>
              <a:ext uri="{FF2B5EF4-FFF2-40B4-BE49-F238E27FC236}">
                <a16:creationId xmlns:a16="http://schemas.microsoft.com/office/drawing/2014/main" id="{642EB46A-46CE-E5AD-5B84-A8DC3A78274B}"/>
              </a:ext>
            </a:extLst>
          </p:cNvPr>
          <p:cNvCxnSpPr>
            <a:cxnSpLocks/>
            <a:stCxn id="108" idx="1"/>
            <a:endCxn id="117" idx="3"/>
          </p:cNvCxnSpPr>
          <p:nvPr/>
        </p:nvCxnSpPr>
        <p:spPr>
          <a:xfrm rot="10800000">
            <a:off x="3813370" y="5043947"/>
            <a:ext cx="597310" cy="1537101"/>
          </a:xfrm>
          <a:prstGeom prst="bentConnector3">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23" name="连接符: 肘形 222">
            <a:extLst>
              <a:ext uri="{FF2B5EF4-FFF2-40B4-BE49-F238E27FC236}">
                <a16:creationId xmlns:a16="http://schemas.microsoft.com/office/drawing/2014/main" id="{2459BB63-66AA-35E0-DE5A-0FE2F3CF51DC}"/>
              </a:ext>
            </a:extLst>
          </p:cNvPr>
          <p:cNvCxnSpPr>
            <a:stCxn id="124" idx="1"/>
            <a:endCxn id="127" idx="2"/>
          </p:cNvCxnSpPr>
          <p:nvPr/>
        </p:nvCxnSpPr>
        <p:spPr>
          <a:xfrm rot="10800000">
            <a:off x="1029753" y="6193577"/>
            <a:ext cx="1393636" cy="385441"/>
          </a:xfrm>
          <a:prstGeom prst="bentConnector2">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1" name="直接连接符 230">
            <a:extLst>
              <a:ext uri="{FF2B5EF4-FFF2-40B4-BE49-F238E27FC236}">
                <a16:creationId xmlns:a16="http://schemas.microsoft.com/office/drawing/2014/main" id="{1E3FA704-C97F-969A-8354-FA70698330CE}"/>
              </a:ext>
            </a:extLst>
          </p:cNvPr>
          <p:cNvCxnSpPr>
            <a:stCxn id="31" idx="4"/>
            <a:endCxn id="69" idx="0"/>
          </p:cNvCxnSpPr>
          <p:nvPr/>
        </p:nvCxnSpPr>
        <p:spPr>
          <a:xfrm>
            <a:off x="7174468" y="2919163"/>
            <a:ext cx="0" cy="677124"/>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3" name="直接连接符 232">
            <a:extLst>
              <a:ext uri="{FF2B5EF4-FFF2-40B4-BE49-F238E27FC236}">
                <a16:creationId xmlns:a16="http://schemas.microsoft.com/office/drawing/2014/main" id="{6885CC19-C600-E97C-C0E6-FF49BC440A55}"/>
              </a:ext>
            </a:extLst>
          </p:cNvPr>
          <p:cNvCxnSpPr>
            <a:stCxn id="69" idx="2"/>
            <a:endCxn id="93" idx="0"/>
          </p:cNvCxnSpPr>
          <p:nvPr/>
        </p:nvCxnSpPr>
        <p:spPr>
          <a:xfrm>
            <a:off x="7174468" y="3816357"/>
            <a:ext cx="0" cy="1121614"/>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5" name="直接连接符 234">
            <a:extLst>
              <a:ext uri="{FF2B5EF4-FFF2-40B4-BE49-F238E27FC236}">
                <a16:creationId xmlns:a16="http://schemas.microsoft.com/office/drawing/2014/main" id="{7FCFAD17-EBAC-4B2E-F086-09F06DA33E5D}"/>
              </a:ext>
            </a:extLst>
          </p:cNvPr>
          <p:cNvCxnSpPr>
            <a:stCxn id="19" idx="4"/>
            <a:endCxn id="77" idx="0"/>
          </p:cNvCxnSpPr>
          <p:nvPr/>
        </p:nvCxnSpPr>
        <p:spPr>
          <a:xfrm flipH="1">
            <a:off x="5105670" y="2919163"/>
            <a:ext cx="148" cy="677124"/>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7" name="直接连接符 236">
            <a:extLst>
              <a:ext uri="{FF2B5EF4-FFF2-40B4-BE49-F238E27FC236}">
                <a16:creationId xmlns:a16="http://schemas.microsoft.com/office/drawing/2014/main" id="{35E8F36C-6561-025F-BA9A-4F5EEC15EA1E}"/>
              </a:ext>
            </a:extLst>
          </p:cNvPr>
          <p:cNvCxnSpPr>
            <a:stCxn id="77" idx="2"/>
            <a:endCxn id="101" idx="0"/>
          </p:cNvCxnSpPr>
          <p:nvPr/>
        </p:nvCxnSpPr>
        <p:spPr>
          <a:xfrm>
            <a:off x="5105670" y="3816357"/>
            <a:ext cx="0" cy="1119584"/>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9" name="直接连接符 238">
            <a:extLst>
              <a:ext uri="{FF2B5EF4-FFF2-40B4-BE49-F238E27FC236}">
                <a16:creationId xmlns:a16="http://schemas.microsoft.com/office/drawing/2014/main" id="{97401AC8-16F3-66C3-A23F-4E5C52C0CDD1}"/>
              </a:ext>
            </a:extLst>
          </p:cNvPr>
          <p:cNvCxnSpPr>
            <a:stCxn id="6" idx="2"/>
            <a:endCxn id="85" idx="0"/>
          </p:cNvCxnSpPr>
          <p:nvPr/>
        </p:nvCxnSpPr>
        <p:spPr>
          <a:xfrm>
            <a:off x="3118379" y="2305356"/>
            <a:ext cx="0" cy="1290931"/>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41" name="直接连接符 240">
            <a:extLst>
              <a:ext uri="{FF2B5EF4-FFF2-40B4-BE49-F238E27FC236}">
                <a16:creationId xmlns:a16="http://schemas.microsoft.com/office/drawing/2014/main" id="{48810CF2-CD50-B8CF-B833-B0AA543AB092}"/>
              </a:ext>
            </a:extLst>
          </p:cNvPr>
          <p:cNvCxnSpPr>
            <a:cxnSpLocks/>
            <a:stCxn id="85" idx="2"/>
            <a:endCxn id="117" idx="0"/>
          </p:cNvCxnSpPr>
          <p:nvPr/>
        </p:nvCxnSpPr>
        <p:spPr>
          <a:xfrm>
            <a:off x="3118379" y="3816357"/>
            <a:ext cx="1" cy="1117554"/>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sp>
        <p:nvSpPr>
          <p:cNvPr id="245" name="矩形: 圆角 244">
            <a:extLst>
              <a:ext uri="{FF2B5EF4-FFF2-40B4-BE49-F238E27FC236}">
                <a16:creationId xmlns:a16="http://schemas.microsoft.com/office/drawing/2014/main" id="{6C5E02A6-3E4E-E24B-735D-BCD986CAFA7A}"/>
              </a:ext>
            </a:extLst>
          </p:cNvPr>
          <p:cNvSpPr/>
          <p:nvPr/>
        </p:nvSpPr>
        <p:spPr>
          <a:xfrm>
            <a:off x="2265829" y="1048871"/>
            <a:ext cx="1674159" cy="1454300"/>
          </a:xfrm>
          <a:prstGeom prst="roundRect">
            <a:avLst>
              <a:gd name="adj" fmla="val 3012"/>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8" name="矩形: 圆角 247">
            <a:extLst>
              <a:ext uri="{FF2B5EF4-FFF2-40B4-BE49-F238E27FC236}">
                <a16:creationId xmlns:a16="http://schemas.microsoft.com/office/drawing/2014/main" id="{E2E49876-C171-2A2D-998F-2A9559B933DA}"/>
              </a:ext>
            </a:extLst>
          </p:cNvPr>
          <p:cNvSpPr/>
          <p:nvPr/>
        </p:nvSpPr>
        <p:spPr>
          <a:xfrm>
            <a:off x="4260835" y="921625"/>
            <a:ext cx="1674159" cy="2060978"/>
          </a:xfrm>
          <a:prstGeom prst="roundRect">
            <a:avLst>
              <a:gd name="adj" fmla="val 3012"/>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9" name="矩形: 圆角 248">
            <a:extLst>
              <a:ext uri="{FF2B5EF4-FFF2-40B4-BE49-F238E27FC236}">
                <a16:creationId xmlns:a16="http://schemas.microsoft.com/office/drawing/2014/main" id="{149E52DE-20AC-9243-CC84-B2711115D495}"/>
              </a:ext>
            </a:extLst>
          </p:cNvPr>
          <p:cNvSpPr/>
          <p:nvPr/>
        </p:nvSpPr>
        <p:spPr>
          <a:xfrm>
            <a:off x="6330557" y="915403"/>
            <a:ext cx="1674159" cy="2060978"/>
          </a:xfrm>
          <a:prstGeom prst="roundRect">
            <a:avLst>
              <a:gd name="adj" fmla="val 3012"/>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50" name="矩形: 圆角 249">
            <a:extLst>
              <a:ext uri="{FF2B5EF4-FFF2-40B4-BE49-F238E27FC236}">
                <a16:creationId xmlns:a16="http://schemas.microsoft.com/office/drawing/2014/main" id="{0574732D-DCA3-621B-867D-1908AD989B0C}"/>
              </a:ext>
            </a:extLst>
          </p:cNvPr>
          <p:cNvSpPr/>
          <p:nvPr/>
        </p:nvSpPr>
        <p:spPr>
          <a:xfrm>
            <a:off x="8468354" y="915401"/>
            <a:ext cx="1674159" cy="2067201"/>
          </a:xfrm>
          <a:prstGeom prst="roundRect">
            <a:avLst>
              <a:gd name="adj" fmla="val 3012"/>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52" name="文本框 251">
            <a:extLst>
              <a:ext uri="{FF2B5EF4-FFF2-40B4-BE49-F238E27FC236}">
                <a16:creationId xmlns:a16="http://schemas.microsoft.com/office/drawing/2014/main" id="{FC4DBA2B-707B-70C6-7D72-F545D103AD11}"/>
              </a:ext>
            </a:extLst>
          </p:cNvPr>
          <p:cNvSpPr txBox="1"/>
          <p:nvPr/>
        </p:nvSpPr>
        <p:spPr>
          <a:xfrm>
            <a:off x="2790669" y="731781"/>
            <a:ext cx="646331"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conv1</a:t>
            </a:r>
            <a:endParaRPr lang="zh-CN" altLang="en-US" sz="1400" dirty="0">
              <a:latin typeface="Times New Roman" panose="02020603050405020304" pitchFamily="18" charset="0"/>
              <a:cs typeface="Times New Roman" panose="02020603050405020304" pitchFamily="18" charset="0"/>
            </a:endParaRPr>
          </a:p>
        </p:txBody>
      </p:sp>
      <p:sp>
        <p:nvSpPr>
          <p:cNvPr id="253" name="文本框 252">
            <a:extLst>
              <a:ext uri="{FF2B5EF4-FFF2-40B4-BE49-F238E27FC236}">
                <a16:creationId xmlns:a16="http://schemas.microsoft.com/office/drawing/2014/main" id="{001638FF-019A-AC25-84D4-9725EA6821F2}"/>
              </a:ext>
            </a:extLst>
          </p:cNvPr>
          <p:cNvSpPr txBox="1"/>
          <p:nvPr/>
        </p:nvSpPr>
        <p:spPr>
          <a:xfrm>
            <a:off x="4698606" y="631939"/>
            <a:ext cx="798616"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conv2_x</a:t>
            </a:r>
            <a:endParaRPr lang="zh-CN" altLang="en-US" sz="1400" dirty="0">
              <a:latin typeface="Times New Roman" panose="02020603050405020304" pitchFamily="18" charset="0"/>
              <a:cs typeface="Times New Roman" panose="02020603050405020304" pitchFamily="18" charset="0"/>
            </a:endParaRPr>
          </a:p>
        </p:txBody>
      </p:sp>
      <p:sp>
        <p:nvSpPr>
          <p:cNvPr id="254" name="文本框 253">
            <a:extLst>
              <a:ext uri="{FF2B5EF4-FFF2-40B4-BE49-F238E27FC236}">
                <a16:creationId xmlns:a16="http://schemas.microsoft.com/office/drawing/2014/main" id="{01925E17-132C-E9E5-26FC-4BE79753BC57}"/>
              </a:ext>
            </a:extLst>
          </p:cNvPr>
          <p:cNvSpPr txBox="1"/>
          <p:nvPr/>
        </p:nvSpPr>
        <p:spPr>
          <a:xfrm>
            <a:off x="6783560" y="631939"/>
            <a:ext cx="798616"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conv3_x</a:t>
            </a:r>
            <a:endParaRPr lang="zh-CN" altLang="en-US" sz="1400" dirty="0">
              <a:latin typeface="Times New Roman" panose="02020603050405020304" pitchFamily="18" charset="0"/>
              <a:cs typeface="Times New Roman" panose="02020603050405020304" pitchFamily="18" charset="0"/>
            </a:endParaRPr>
          </a:p>
        </p:txBody>
      </p:sp>
      <p:sp>
        <p:nvSpPr>
          <p:cNvPr id="255" name="文本框 254">
            <a:extLst>
              <a:ext uri="{FF2B5EF4-FFF2-40B4-BE49-F238E27FC236}">
                <a16:creationId xmlns:a16="http://schemas.microsoft.com/office/drawing/2014/main" id="{1C46D4DF-7A87-EF1A-E26D-BF1582960A68}"/>
              </a:ext>
            </a:extLst>
          </p:cNvPr>
          <p:cNvSpPr txBox="1"/>
          <p:nvPr/>
        </p:nvSpPr>
        <p:spPr>
          <a:xfrm>
            <a:off x="8906125" y="631939"/>
            <a:ext cx="798616"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conv4_x</a:t>
            </a:r>
            <a:endParaRPr lang="zh-CN"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6" name="文本框 255">
                <a:extLst>
                  <a:ext uri="{FF2B5EF4-FFF2-40B4-BE49-F238E27FC236}">
                    <a16:creationId xmlns:a16="http://schemas.microsoft.com/office/drawing/2014/main" id="{210B3D6E-B8A8-A887-5E8C-1E027D30C0E5}"/>
                  </a:ext>
                </a:extLst>
              </p:cNvPr>
              <p:cNvSpPr txBox="1"/>
              <p:nvPr/>
            </p:nvSpPr>
            <p:spPr>
              <a:xfrm>
                <a:off x="5457519" y="2532800"/>
                <a:ext cx="505075" cy="307777"/>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400" b="0" i="1" dirty="0" smtClean="0">
                          <a:latin typeface="Cambria Math" panose="02040503050406030204" pitchFamily="18" charset="0"/>
                          <a:ea typeface="Cambria Math" panose="02040503050406030204" pitchFamily="18" charset="0"/>
                          <a:cs typeface="Times New Roman" panose="02020603050405020304" pitchFamily="18" charset="0"/>
                        </a:rPr>
                        <m:t>3</m:t>
                      </m:r>
                    </m:oMath>
                  </m:oMathPara>
                </a14:m>
                <a:endParaRPr lang="zh-CN" altLang="en-US" sz="14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256" name="文本框 255">
                <a:extLst>
                  <a:ext uri="{FF2B5EF4-FFF2-40B4-BE49-F238E27FC236}">
                    <a16:creationId xmlns:a16="http://schemas.microsoft.com/office/drawing/2014/main" id="{210B3D6E-B8A8-A887-5E8C-1E027D30C0E5}"/>
                  </a:ext>
                </a:extLst>
              </p:cNvPr>
              <p:cNvSpPr txBox="1">
                <a:spLocks noRot="1" noChangeAspect="1" noMove="1" noResize="1" noEditPoints="1" noAdjustHandles="1" noChangeArrowheads="1" noChangeShapeType="1" noTextEdit="1"/>
              </p:cNvSpPr>
              <p:nvPr/>
            </p:nvSpPr>
            <p:spPr>
              <a:xfrm>
                <a:off x="5457519" y="2532800"/>
                <a:ext cx="505075" cy="30777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7" name="文本框 256">
                <a:extLst>
                  <a:ext uri="{FF2B5EF4-FFF2-40B4-BE49-F238E27FC236}">
                    <a16:creationId xmlns:a16="http://schemas.microsoft.com/office/drawing/2014/main" id="{4AE1B9D0-191F-D99A-3229-A999CC7FA26C}"/>
                  </a:ext>
                </a:extLst>
              </p:cNvPr>
              <p:cNvSpPr txBox="1"/>
              <p:nvPr/>
            </p:nvSpPr>
            <p:spPr>
              <a:xfrm>
                <a:off x="7563588" y="2547895"/>
                <a:ext cx="497059" cy="33855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400" b="0" i="1" dirty="0" smtClean="0">
                          <a:latin typeface="Cambria Math" panose="02040503050406030204" pitchFamily="18" charset="0"/>
                          <a:ea typeface="Cambria Math" panose="02040503050406030204" pitchFamily="18" charset="0"/>
                          <a:cs typeface="Times New Roman" panose="02020603050405020304" pitchFamily="18" charset="0"/>
                        </a:rPr>
                        <m:t>4</m:t>
                      </m:r>
                    </m:oMath>
                  </m:oMathPara>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257" name="文本框 256">
                <a:extLst>
                  <a:ext uri="{FF2B5EF4-FFF2-40B4-BE49-F238E27FC236}">
                    <a16:creationId xmlns:a16="http://schemas.microsoft.com/office/drawing/2014/main" id="{4AE1B9D0-191F-D99A-3229-A999CC7FA26C}"/>
                  </a:ext>
                </a:extLst>
              </p:cNvPr>
              <p:cNvSpPr txBox="1">
                <a:spLocks noRot="1" noChangeAspect="1" noMove="1" noResize="1" noEditPoints="1" noAdjustHandles="1" noChangeArrowheads="1" noChangeShapeType="1" noTextEdit="1"/>
              </p:cNvSpPr>
              <p:nvPr/>
            </p:nvSpPr>
            <p:spPr>
              <a:xfrm>
                <a:off x="7563588" y="2547895"/>
                <a:ext cx="497059" cy="33855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8" name="文本框 257">
                <a:extLst>
                  <a:ext uri="{FF2B5EF4-FFF2-40B4-BE49-F238E27FC236}">
                    <a16:creationId xmlns:a16="http://schemas.microsoft.com/office/drawing/2014/main" id="{809ACE61-D76C-9FEE-6EEF-E82843E89050}"/>
                  </a:ext>
                </a:extLst>
              </p:cNvPr>
              <p:cNvSpPr txBox="1"/>
              <p:nvPr/>
            </p:nvSpPr>
            <p:spPr>
              <a:xfrm>
                <a:off x="9681027" y="2545204"/>
                <a:ext cx="497059" cy="307777"/>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400" b="0" i="1" dirty="0" smtClean="0">
                          <a:latin typeface="Cambria Math" panose="02040503050406030204" pitchFamily="18" charset="0"/>
                          <a:ea typeface="Cambria Math" panose="02040503050406030204" pitchFamily="18" charset="0"/>
                          <a:cs typeface="Times New Roman" panose="02020603050405020304" pitchFamily="18" charset="0"/>
                        </a:rPr>
                        <m:t>6</m:t>
                      </m:r>
                    </m:oMath>
                  </m:oMathPara>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258" name="文本框 257">
                <a:extLst>
                  <a:ext uri="{FF2B5EF4-FFF2-40B4-BE49-F238E27FC236}">
                    <a16:creationId xmlns:a16="http://schemas.microsoft.com/office/drawing/2014/main" id="{809ACE61-D76C-9FEE-6EEF-E82843E89050}"/>
                  </a:ext>
                </a:extLst>
              </p:cNvPr>
              <p:cNvSpPr txBox="1">
                <a:spLocks noRot="1" noChangeAspect="1" noMove="1" noResize="1" noEditPoints="1" noAdjustHandles="1" noChangeArrowheads="1" noChangeShapeType="1" noTextEdit="1"/>
              </p:cNvSpPr>
              <p:nvPr/>
            </p:nvSpPr>
            <p:spPr>
              <a:xfrm>
                <a:off x="9681027" y="2545204"/>
                <a:ext cx="497059" cy="307777"/>
              </a:xfrm>
              <a:prstGeom prst="rect">
                <a:avLst/>
              </a:prstGeom>
              <a:blipFill>
                <a:blip r:embed="rId5"/>
                <a:stretch>
                  <a:fillRect/>
                </a:stretch>
              </a:blipFill>
            </p:spPr>
            <p:txBody>
              <a:bodyPr/>
              <a:lstStyle/>
              <a:p>
                <a:r>
                  <a:rPr lang="zh-CN" altLang="en-US">
                    <a:noFill/>
                  </a:rPr>
                  <a:t> </a:t>
                </a:r>
              </a:p>
            </p:txBody>
          </p:sp>
        </mc:Fallback>
      </mc:AlternateContent>
      <p:cxnSp>
        <p:nvCxnSpPr>
          <p:cNvPr id="271" name="连接符: 肘形 270">
            <a:extLst>
              <a:ext uri="{FF2B5EF4-FFF2-40B4-BE49-F238E27FC236}">
                <a16:creationId xmlns:a16="http://schemas.microsoft.com/office/drawing/2014/main" id="{04BCDC9E-B98B-088D-8E4C-92BA898ADABB}"/>
              </a:ext>
            </a:extLst>
          </p:cNvPr>
          <p:cNvCxnSpPr>
            <a:endCxn id="51" idx="6"/>
          </p:cNvCxnSpPr>
          <p:nvPr/>
        </p:nvCxnSpPr>
        <p:spPr>
          <a:xfrm rot="16200000" flipH="1">
            <a:off x="10209883" y="3703872"/>
            <a:ext cx="1899288" cy="109800"/>
          </a:xfrm>
          <a:prstGeom prst="bentConnector4">
            <a:avLst>
              <a:gd name="adj1" fmla="val 262"/>
              <a:gd name="adj2" fmla="val 739858"/>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sp>
        <p:nvSpPr>
          <p:cNvPr id="279" name="矩形: 圆角 278">
            <a:extLst>
              <a:ext uri="{FF2B5EF4-FFF2-40B4-BE49-F238E27FC236}">
                <a16:creationId xmlns:a16="http://schemas.microsoft.com/office/drawing/2014/main" id="{9E15ADE5-0D7B-F7EE-536F-DC93EF7B0F6F}"/>
              </a:ext>
            </a:extLst>
          </p:cNvPr>
          <p:cNvSpPr/>
          <p:nvPr/>
        </p:nvSpPr>
        <p:spPr>
          <a:xfrm>
            <a:off x="10292077" y="2661403"/>
            <a:ext cx="1734151" cy="2231381"/>
          </a:xfrm>
          <a:prstGeom prst="roundRect">
            <a:avLst>
              <a:gd name="adj" fmla="val 3012"/>
            </a:avLst>
          </a:prstGeom>
          <a:noFill/>
          <a:ln>
            <a:solidFill>
              <a:schemeClr val="accent1">
                <a:shade val="15000"/>
                <a:alpha val="1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0" name="文本框 279">
            <a:extLst>
              <a:ext uri="{FF2B5EF4-FFF2-40B4-BE49-F238E27FC236}">
                <a16:creationId xmlns:a16="http://schemas.microsoft.com/office/drawing/2014/main" id="{804948E7-B08E-104C-6AF4-A8C9AA411FEE}"/>
              </a:ext>
            </a:extLst>
          </p:cNvPr>
          <p:cNvSpPr txBox="1"/>
          <p:nvPr/>
        </p:nvSpPr>
        <p:spPr>
          <a:xfrm>
            <a:off x="10727443" y="2372861"/>
            <a:ext cx="803425" cy="307777"/>
          </a:xfrm>
          <a:prstGeom prst="rect">
            <a:avLst/>
          </a:prstGeom>
          <a:noFill/>
        </p:spPr>
        <p:txBody>
          <a:bodyPr wrap="none" rtlCol="0">
            <a:spAutoFit/>
          </a:bodyPr>
          <a:lstStyle/>
          <a:p>
            <a:pPr algn="ctr"/>
            <a:r>
              <a:rPr lang="en-US" altLang="zh-CN" sz="1400" dirty="0">
                <a:solidFill>
                  <a:schemeClr val="tx1">
                    <a:alpha val="10000"/>
                  </a:schemeClr>
                </a:solidFill>
                <a:latin typeface="Times New Roman" panose="02020603050405020304" pitchFamily="18" charset="0"/>
                <a:cs typeface="Times New Roman" panose="02020603050405020304" pitchFamily="18" charset="0"/>
              </a:rPr>
              <a:t>conv5_x</a:t>
            </a:r>
            <a:endParaRPr lang="zh-CN" altLang="en-US" sz="1400" dirty="0">
              <a:solidFill>
                <a:schemeClr val="tx1">
                  <a:alpha val="10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81" name="文本框 280">
                <a:extLst>
                  <a:ext uri="{FF2B5EF4-FFF2-40B4-BE49-F238E27FC236}">
                    <a16:creationId xmlns:a16="http://schemas.microsoft.com/office/drawing/2014/main" id="{37C20A8B-C3D0-1C41-FAD6-447FE6E42459}"/>
                  </a:ext>
                </a:extLst>
              </p:cNvPr>
              <p:cNvSpPr txBox="1"/>
              <p:nvPr/>
            </p:nvSpPr>
            <p:spPr>
              <a:xfrm>
                <a:off x="10323619" y="4569767"/>
                <a:ext cx="497059" cy="3077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algn="ctr">
                  <a:defRPr sz="1400">
                    <a:solidFill>
                      <a:schemeClr val="tx1">
                        <a:alpha val="20000"/>
                      </a:schemeClr>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altLang="zh-CN" dirty="0" smtClean="0">
                          <a:solidFill>
                            <a:schemeClr val="tx1">
                              <a:alpha val="10000"/>
                            </a:schemeClr>
                          </a:solidFill>
                          <a:latin typeface="Cambria Math" panose="02040503050406030204" pitchFamily="18" charset="0"/>
                        </a:rPr>
                        <m:t>×3</m:t>
                      </m:r>
                    </m:oMath>
                  </m:oMathPara>
                </a14:m>
                <a:endParaRPr lang="zh-CN" altLang="en-US" dirty="0">
                  <a:solidFill>
                    <a:schemeClr val="tx1">
                      <a:alpha val="10000"/>
                    </a:schemeClr>
                  </a:solidFill>
                </a:endParaRPr>
              </a:p>
            </p:txBody>
          </p:sp>
        </mc:Choice>
        <mc:Fallback xmlns="">
          <p:sp>
            <p:nvSpPr>
              <p:cNvPr id="281" name="文本框 280">
                <a:extLst>
                  <a:ext uri="{FF2B5EF4-FFF2-40B4-BE49-F238E27FC236}">
                    <a16:creationId xmlns:a16="http://schemas.microsoft.com/office/drawing/2014/main" id="{37C20A8B-C3D0-1C41-FAD6-447FE6E42459}"/>
                  </a:ext>
                </a:extLst>
              </p:cNvPr>
              <p:cNvSpPr txBox="1">
                <a:spLocks noRot="1" noChangeAspect="1" noMove="1" noResize="1" noEditPoints="1" noAdjustHandles="1" noChangeArrowheads="1" noChangeShapeType="1" noTextEdit="1"/>
              </p:cNvSpPr>
              <p:nvPr/>
            </p:nvSpPr>
            <p:spPr>
              <a:xfrm>
                <a:off x="10323619" y="4569767"/>
                <a:ext cx="497059" cy="307777"/>
              </a:xfrm>
              <a:prstGeom prst="rect">
                <a:avLst/>
              </a:prstGeom>
              <a:blipFill>
                <a:blip r:embed="rId6"/>
                <a:stretch>
                  <a:fillRect/>
                </a:stretch>
              </a:blipFill>
              <a:ln>
                <a:noFill/>
              </a:ln>
            </p:spPr>
            <p:txBody>
              <a:bodyPr/>
              <a:lstStyle/>
              <a:p>
                <a:r>
                  <a:rPr lang="zh-CN" altLang="en-US">
                    <a:noFill/>
                  </a:rPr>
                  <a:t> </a:t>
                </a:r>
              </a:p>
            </p:txBody>
          </p:sp>
        </mc:Fallback>
      </mc:AlternateContent>
      <p:sp>
        <p:nvSpPr>
          <p:cNvPr id="282" name="矩形: 圆角 281">
            <a:extLst>
              <a:ext uri="{FF2B5EF4-FFF2-40B4-BE49-F238E27FC236}">
                <a16:creationId xmlns:a16="http://schemas.microsoft.com/office/drawing/2014/main" id="{C596884B-8FFC-D3A4-B0D8-744B5A3F91CB}"/>
              </a:ext>
            </a:extLst>
          </p:cNvPr>
          <p:cNvSpPr/>
          <p:nvPr/>
        </p:nvSpPr>
        <p:spPr>
          <a:xfrm>
            <a:off x="2049486" y="697231"/>
            <a:ext cx="8176553" cy="2434003"/>
          </a:xfrm>
          <a:prstGeom prst="roundRect">
            <a:avLst>
              <a:gd name="adj" fmla="val 1694"/>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3" name="文本框 282">
            <a:extLst>
              <a:ext uri="{FF2B5EF4-FFF2-40B4-BE49-F238E27FC236}">
                <a16:creationId xmlns:a16="http://schemas.microsoft.com/office/drawing/2014/main" id="{D63D885A-0B67-3AD9-3502-606E7E814913}"/>
              </a:ext>
            </a:extLst>
          </p:cNvPr>
          <p:cNvSpPr txBox="1"/>
          <p:nvPr/>
        </p:nvSpPr>
        <p:spPr>
          <a:xfrm>
            <a:off x="2053947" y="2809188"/>
            <a:ext cx="912429" cy="307777"/>
          </a:xfrm>
          <a:prstGeom prst="rect">
            <a:avLst/>
          </a:prstGeom>
          <a:noFill/>
        </p:spPr>
        <p:txBody>
          <a:bodyPr wrap="none" rtlCol="0">
            <a:spAutoFit/>
          </a:bodyPr>
          <a:lstStyle/>
          <a:p>
            <a:pPr algn="ctr"/>
            <a:r>
              <a:rPr lang="en-US" altLang="zh-CN" sz="1400" b="1" dirty="0">
                <a:latin typeface="Times New Roman" panose="02020603050405020304" pitchFamily="18" charset="0"/>
                <a:cs typeface="Times New Roman" panose="02020603050405020304" pitchFamily="18" charset="0"/>
              </a:rPr>
              <a:t>Encoding</a:t>
            </a:r>
            <a:endParaRPr lang="zh-CN" altLang="en-US" sz="1400" b="1" dirty="0">
              <a:latin typeface="Times New Roman" panose="02020603050405020304" pitchFamily="18" charset="0"/>
              <a:cs typeface="Times New Roman" panose="02020603050405020304" pitchFamily="18" charset="0"/>
            </a:endParaRPr>
          </a:p>
        </p:txBody>
      </p:sp>
      <p:sp>
        <p:nvSpPr>
          <p:cNvPr id="284" name="矩形: 圆角 283">
            <a:extLst>
              <a:ext uri="{FF2B5EF4-FFF2-40B4-BE49-F238E27FC236}">
                <a16:creationId xmlns:a16="http://schemas.microsoft.com/office/drawing/2014/main" id="{C5D639B0-430A-BF57-D3DB-CACF3A071D01}"/>
              </a:ext>
            </a:extLst>
          </p:cNvPr>
          <p:cNvSpPr/>
          <p:nvPr/>
        </p:nvSpPr>
        <p:spPr>
          <a:xfrm>
            <a:off x="2049486" y="4568417"/>
            <a:ext cx="8176553" cy="2215045"/>
          </a:xfrm>
          <a:prstGeom prst="roundRect">
            <a:avLst>
              <a:gd name="adj" fmla="val 1694"/>
            </a:avLst>
          </a:prstGeom>
          <a:noFill/>
          <a:ln>
            <a:solidFill>
              <a:schemeClr val="accent1">
                <a:shade val="15000"/>
                <a:alpha val="10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71330694-1D57-22BE-005D-AB5DA0313762}"/>
              </a:ext>
            </a:extLst>
          </p:cNvPr>
          <p:cNvSpPr txBox="1"/>
          <p:nvPr/>
        </p:nvSpPr>
        <p:spPr>
          <a:xfrm>
            <a:off x="442119" y="3249635"/>
            <a:ext cx="1601378" cy="523220"/>
          </a:xfrm>
          <a:prstGeom prst="rect">
            <a:avLst/>
          </a:prstGeom>
          <a:noFill/>
        </p:spPr>
        <p:txBody>
          <a:bodyPr wrap="squar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改进点 </a:t>
            </a:r>
            <a:r>
              <a:rPr lang="en-US" altLang="zh-CN" sz="2800" b="1" dirty="0">
                <a:solidFill>
                  <a:srgbClr val="002060"/>
                </a:solidFill>
                <a:latin typeface="微软雅黑" panose="020B0503020204020204" pitchFamily="34" charset="-122"/>
                <a:ea typeface="微软雅黑" panose="020B0503020204020204" pitchFamily="34" charset="-122"/>
              </a:rPr>
              <a:t>1</a:t>
            </a:r>
            <a:endParaRPr lang="zh-CN" altLang="en-US" sz="2800" b="1" dirty="0">
              <a:solidFill>
                <a:srgbClr val="002060"/>
              </a:solidFill>
              <a:latin typeface="微软雅黑" panose="020B0503020204020204" pitchFamily="34" charset="-122"/>
              <a:ea typeface="微软雅黑" panose="020B0503020204020204" pitchFamily="34" charset="-122"/>
            </a:endParaRPr>
          </a:p>
        </p:txBody>
      </p:sp>
      <p:sp>
        <p:nvSpPr>
          <p:cNvPr id="62" name="文本框 61">
            <a:extLst>
              <a:ext uri="{FF2B5EF4-FFF2-40B4-BE49-F238E27FC236}">
                <a16:creationId xmlns:a16="http://schemas.microsoft.com/office/drawing/2014/main" id="{06C17667-EE7B-0358-4181-05F67A47C97A}"/>
              </a:ext>
            </a:extLst>
          </p:cNvPr>
          <p:cNvSpPr txBox="1"/>
          <p:nvPr/>
        </p:nvSpPr>
        <p:spPr>
          <a:xfrm>
            <a:off x="1010470" y="3844314"/>
            <a:ext cx="6761930"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solidFill>
                  <a:srgbClr val="002060"/>
                </a:solidFill>
                <a:latin typeface="微软雅黑" panose="020B0503020204020204" pitchFamily="34" charset="-122"/>
                <a:ea typeface="微软雅黑" panose="020B0503020204020204" pitchFamily="34" charset="-122"/>
              </a:rPr>
              <a:t>使用</a:t>
            </a:r>
            <a:r>
              <a:rPr lang="en-US" altLang="zh-CN" sz="2400" b="1" dirty="0">
                <a:solidFill>
                  <a:srgbClr val="FF0000"/>
                </a:solidFill>
                <a:latin typeface="微软雅黑" panose="020B0503020204020204" pitchFamily="34" charset="-122"/>
                <a:ea typeface="微软雅黑" panose="020B0503020204020204" pitchFamily="34" charset="-122"/>
              </a:rPr>
              <a:t>resnet50</a:t>
            </a:r>
            <a:r>
              <a:rPr lang="zh-CN" altLang="en-US" sz="2400" b="1" dirty="0">
                <a:solidFill>
                  <a:srgbClr val="002060"/>
                </a:solidFill>
                <a:latin typeface="微软雅黑" panose="020B0503020204020204" pitchFamily="34" charset="-122"/>
                <a:ea typeface="微软雅黑" panose="020B0503020204020204" pitchFamily="34" charset="-122"/>
              </a:rPr>
              <a:t>替代原来四次卷积下采样</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pic>
        <p:nvPicPr>
          <p:cNvPr id="64" name="图片 63">
            <a:extLst>
              <a:ext uri="{FF2B5EF4-FFF2-40B4-BE49-F238E27FC236}">
                <a16:creationId xmlns:a16="http://schemas.microsoft.com/office/drawing/2014/main" id="{2D2A712E-730F-89AE-B7E4-E6FC64CA8EC5}"/>
              </a:ext>
            </a:extLst>
          </p:cNvPr>
          <p:cNvPicPr>
            <a:picLocks noChangeAspect="1"/>
          </p:cNvPicPr>
          <p:nvPr/>
        </p:nvPicPr>
        <p:blipFill>
          <a:blip r:embed="rId7"/>
          <a:stretch>
            <a:fillRect/>
          </a:stretch>
        </p:blipFill>
        <p:spPr>
          <a:xfrm>
            <a:off x="8904481" y="3366282"/>
            <a:ext cx="2515244" cy="3262574"/>
          </a:xfrm>
          <a:prstGeom prst="rect">
            <a:avLst/>
          </a:prstGeom>
          <a:ln w="19050">
            <a:solidFill>
              <a:srgbClr val="FF0000"/>
            </a:solidFill>
          </a:ln>
        </p:spPr>
      </p:pic>
      <p:sp>
        <p:nvSpPr>
          <p:cNvPr id="74" name="文本框 73">
            <a:extLst>
              <a:ext uri="{FF2B5EF4-FFF2-40B4-BE49-F238E27FC236}">
                <a16:creationId xmlns:a16="http://schemas.microsoft.com/office/drawing/2014/main" id="{ABC588E5-BDF5-D177-B117-E9BEA6A3F20E}"/>
              </a:ext>
            </a:extLst>
          </p:cNvPr>
          <p:cNvSpPr txBox="1"/>
          <p:nvPr/>
        </p:nvSpPr>
        <p:spPr>
          <a:xfrm>
            <a:off x="5003919" y="4508710"/>
            <a:ext cx="3179097" cy="646331"/>
          </a:xfrm>
          <a:prstGeom prst="rect">
            <a:avLst/>
          </a:prstGeom>
          <a:noFill/>
        </p:spPr>
        <p:txBody>
          <a:bodyPr wrap="square" rtlCol="0">
            <a:spAutoFit/>
          </a:bodyPr>
          <a:lstStyle/>
          <a:p>
            <a:r>
              <a:rPr lang="zh-CN" altLang="en-US" sz="1800" b="1" dirty="0">
                <a:solidFill>
                  <a:srgbClr val="002060"/>
                </a:solidFill>
                <a:latin typeface="微软雅黑" panose="020B0503020204020204" pitchFamily="34" charset="-122"/>
                <a:ea typeface="微软雅黑" panose="020B0503020204020204" pitchFamily="34" charset="-122"/>
              </a:rPr>
              <a:t>引入残差：</a:t>
            </a:r>
            <a:r>
              <a:rPr lang="zh-CN" altLang="en-US" sz="1800" dirty="0">
                <a:solidFill>
                  <a:srgbClr val="002060"/>
                </a:solidFill>
                <a:latin typeface="微软雅黑" panose="020B0503020204020204" pitchFamily="34" charset="-122"/>
                <a:ea typeface="微软雅黑" panose="020B0503020204020204" pitchFamily="34" charset="-122"/>
              </a:rPr>
              <a:t>使特征提取更高效，加快收敛</a:t>
            </a:r>
            <a:endParaRPr lang="en-US" altLang="zh-CN" sz="1800" b="1" dirty="0">
              <a:solidFill>
                <a:srgbClr val="002060"/>
              </a:solidFill>
              <a:latin typeface="微软雅黑" panose="020B0503020204020204" pitchFamily="34" charset="-122"/>
              <a:ea typeface="微软雅黑" panose="020B0503020204020204" pitchFamily="34" charset="-122"/>
            </a:endParaRPr>
          </a:p>
        </p:txBody>
      </p:sp>
      <p:sp>
        <p:nvSpPr>
          <p:cNvPr id="79" name="文本框 78">
            <a:extLst>
              <a:ext uri="{FF2B5EF4-FFF2-40B4-BE49-F238E27FC236}">
                <a16:creationId xmlns:a16="http://schemas.microsoft.com/office/drawing/2014/main" id="{19F8E2BE-02CC-3F88-8B0D-32B58B75C6F5}"/>
              </a:ext>
            </a:extLst>
          </p:cNvPr>
          <p:cNvSpPr txBox="1"/>
          <p:nvPr/>
        </p:nvSpPr>
        <p:spPr>
          <a:xfrm>
            <a:off x="626839" y="6238294"/>
            <a:ext cx="4490667" cy="369332"/>
          </a:xfrm>
          <a:prstGeom prst="rect">
            <a:avLst/>
          </a:prstGeom>
          <a:noFill/>
        </p:spPr>
        <p:txBody>
          <a:bodyPr wrap="square" rtlCol="0">
            <a:spAutoFit/>
          </a:bodyPr>
          <a:lstStyle/>
          <a:p>
            <a:pPr algn="ctr"/>
            <a:r>
              <a:rPr lang="zh-CN" altLang="en-US" sz="1800" dirty="0">
                <a:solidFill>
                  <a:srgbClr val="002060"/>
                </a:solidFill>
                <a:latin typeface="微软雅黑" panose="020B0503020204020204" pitchFamily="34" charset="-122"/>
                <a:ea typeface="微软雅黑" panose="020B0503020204020204" pitchFamily="34" charset="-122"/>
              </a:rPr>
              <a:t>（之后每个</a:t>
            </a:r>
            <a:r>
              <a:rPr lang="en-US" altLang="zh-CN" sz="1800" dirty="0">
                <a:solidFill>
                  <a:srgbClr val="002060"/>
                </a:solidFill>
                <a:latin typeface="微软雅黑" panose="020B0503020204020204" pitchFamily="34" charset="-122"/>
                <a:ea typeface="微软雅黑" panose="020B0503020204020204" pitchFamily="34" charset="-122"/>
              </a:rPr>
              <a:t>stage</a:t>
            </a:r>
            <a:r>
              <a:rPr lang="zh-CN" altLang="en-US" sz="1800" dirty="0">
                <a:solidFill>
                  <a:srgbClr val="002060"/>
                </a:solidFill>
                <a:latin typeface="微软雅黑" panose="020B0503020204020204" pitchFamily="34" charset="-122"/>
                <a:ea typeface="微软雅黑" panose="020B0503020204020204" pitchFamily="34" charset="-122"/>
              </a:rPr>
              <a:t>用</a:t>
            </a:r>
            <a:r>
              <a:rPr lang="en-US" altLang="zh-CN" sz="1800" dirty="0">
                <a:solidFill>
                  <a:srgbClr val="002060"/>
                </a:solidFill>
                <a:latin typeface="微软雅黑" panose="020B0503020204020204" pitchFamily="34" charset="-122"/>
                <a:ea typeface="微软雅黑" panose="020B0503020204020204" pitchFamily="34" charset="-122"/>
              </a:rPr>
              <a:t>S</a:t>
            </a:r>
            <a:r>
              <a:rPr lang="zh-CN" altLang="en-US" sz="1800" dirty="0">
                <a:solidFill>
                  <a:srgbClr val="002060"/>
                </a:solidFill>
                <a:latin typeface="微软雅黑" panose="020B0503020204020204" pitchFamily="34" charset="-122"/>
                <a:ea typeface="微软雅黑" panose="020B0503020204020204" pitchFamily="34" charset="-122"/>
              </a:rPr>
              <a:t>模块替代）</a:t>
            </a:r>
            <a:endParaRPr lang="en-US" altLang="zh-CN" sz="1800" dirty="0">
              <a:solidFill>
                <a:srgbClr val="002060"/>
              </a:solidFill>
              <a:latin typeface="微软雅黑" panose="020B0503020204020204" pitchFamily="34" charset="-122"/>
              <a:ea typeface="微软雅黑" panose="020B0503020204020204" pitchFamily="34" charset="-122"/>
            </a:endParaRPr>
          </a:p>
        </p:txBody>
      </p:sp>
      <p:sp>
        <p:nvSpPr>
          <p:cNvPr id="126" name="矩形 125">
            <a:extLst>
              <a:ext uri="{FF2B5EF4-FFF2-40B4-BE49-F238E27FC236}">
                <a16:creationId xmlns:a16="http://schemas.microsoft.com/office/drawing/2014/main" id="{32A7992E-0FAA-D4EA-B7F7-1ECCCBE81867}"/>
              </a:ext>
            </a:extLst>
          </p:cNvPr>
          <p:cNvSpPr/>
          <p:nvPr/>
        </p:nvSpPr>
        <p:spPr>
          <a:xfrm>
            <a:off x="334763" y="5656054"/>
            <a:ext cx="1389980" cy="268761"/>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Sigmod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27" name="矩形 126">
            <a:extLst>
              <a:ext uri="{FF2B5EF4-FFF2-40B4-BE49-F238E27FC236}">
                <a16:creationId xmlns:a16="http://schemas.microsoft.com/office/drawing/2014/main" id="{D9F08832-8A9F-EBE3-F00D-3FD9783F5F07}"/>
              </a:ext>
            </a:extLst>
          </p:cNvPr>
          <p:cNvSpPr/>
          <p:nvPr/>
        </p:nvSpPr>
        <p:spPr>
          <a:xfrm>
            <a:off x="334763" y="5924815"/>
            <a:ext cx="1389980" cy="268761"/>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28" name="矩形 127">
            <a:extLst>
              <a:ext uri="{FF2B5EF4-FFF2-40B4-BE49-F238E27FC236}">
                <a16:creationId xmlns:a16="http://schemas.microsoft.com/office/drawing/2014/main" id="{F32482EB-C0E2-D396-BC30-A2A696DA759E}"/>
              </a:ext>
            </a:extLst>
          </p:cNvPr>
          <p:cNvSpPr/>
          <p:nvPr/>
        </p:nvSpPr>
        <p:spPr>
          <a:xfrm>
            <a:off x="334763" y="4273862"/>
            <a:ext cx="1389980" cy="395831"/>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output</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cxnSp>
        <p:nvCxnSpPr>
          <p:cNvPr id="229" name="直接连接符 228">
            <a:extLst>
              <a:ext uri="{FF2B5EF4-FFF2-40B4-BE49-F238E27FC236}">
                <a16:creationId xmlns:a16="http://schemas.microsoft.com/office/drawing/2014/main" id="{B55CF1A0-FD01-A2B6-E0F5-801250A14819}"/>
              </a:ext>
            </a:extLst>
          </p:cNvPr>
          <p:cNvCxnSpPr>
            <a:stCxn id="126" idx="0"/>
            <a:endCxn id="128" idx="2"/>
          </p:cNvCxnSpPr>
          <p:nvPr/>
        </p:nvCxnSpPr>
        <p:spPr>
          <a:xfrm flipV="1">
            <a:off x="1029753" y="4669693"/>
            <a:ext cx="0" cy="986361"/>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sp>
        <p:nvSpPr>
          <p:cNvPr id="285" name="文本框 284">
            <a:extLst>
              <a:ext uri="{FF2B5EF4-FFF2-40B4-BE49-F238E27FC236}">
                <a16:creationId xmlns:a16="http://schemas.microsoft.com/office/drawing/2014/main" id="{2C4E0C27-7C23-2FB5-6910-BFF4DAECE5C3}"/>
              </a:ext>
            </a:extLst>
          </p:cNvPr>
          <p:cNvSpPr txBox="1"/>
          <p:nvPr/>
        </p:nvSpPr>
        <p:spPr>
          <a:xfrm>
            <a:off x="2207855" y="4586920"/>
            <a:ext cx="902812" cy="307777"/>
          </a:xfrm>
          <a:prstGeom prst="rect">
            <a:avLst/>
          </a:prstGeom>
          <a:noFill/>
        </p:spPr>
        <p:txBody>
          <a:bodyPr wrap="none" rtlCol="0">
            <a:spAutoFit/>
          </a:bodyPr>
          <a:lstStyle/>
          <a:p>
            <a:pPr algn="ctr"/>
            <a:r>
              <a:rPr lang="en-US" altLang="zh-CN" sz="1400" b="1" dirty="0">
                <a:solidFill>
                  <a:schemeClr val="tx1">
                    <a:alpha val="10000"/>
                  </a:schemeClr>
                </a:solidFill>
                <a:latin typeface="Times New Roman" panose="02020603050405020304" pitchFamily="18" charset="0"/>
                <a:cs typeface="Times New Roman" panose="02020603050405020304" pitchFamily="18" charset="0"/>
              </a:rPr>
              <a:t>Decoding</a:t>
            </a:r>
            <a:endParaRPr lang="zh-CN" altLang="en-US" sz="1400" b="1" dirty="0">
              <a:solidFill>
                <a:schemeClr val="tx1">
                  <a:alpha val="10000"/>
                </a:schemeClr>
              </a:solidFill>
              <a:latin typeface="Times New Roman" panose="02020603050405020304" pitchFamily="18" charset="0"/>
              <a:cs typeface="Times New Roman" panose="02020603050405020304" pitchFamily="18" charset="0"/>
            </a:endParaRPr>
          </a:p>
        </p:txBody>
      </p:sp>
      <p:grpSp>
        <p:nvGrpSpPr>
          <p:cNvPr id="113" name="组合 112">
            <a:extLst>
              <a:ext uri="{FF2B5EF4-FFF2-40B4-BE49-F238E27FC236}">
                <a16:creationId xmlns:a16="http://schemas.microsoft.com/office/drawing/2014/main" id="{F153EB0C-A165-5A92-1407-4FBE42E24960}"/>
              </a:ext>
            </a:extLst>
          </p:cNvPr>
          <p:cNvGrpSpPr/>
          <p:nvPr/>
        </p:nvGrpSpPr>
        <p:grpSpPr>
          <a:xfrm>
            <a:off x="1604305" y="4479028"/>
            <a:ext cx="2577715" cy="1550100"/>
            <a:chOff x="532952" y="4479028"/>
            <a:chExt cx="2577715" cy="1550100"/>
          </a:xfrm>
        </p:grpSpPr>
        <p:grpSp>
          <p:nvGrpSpPr>
            <p:cNvPr id="80" name="组合 79">
              <a:extLst>
                <a:ext uri="{FF2B5EF4-FFF2-40B4-BE49-F238E27FC236}">
                  <a16:creationId xmlns:a16="http://schemas.microsoft.com/office/drawing/2014/main" id="{96297E33-DC22-EEF9-EA8B-836FCE77D011}"/>
                </a:ext>
              </a:extLst>
            </p:cNvPr>
            <p:cNvGrpSpPr/>
            <p:nvPr/>
          </p:nvGrpSpPr>
          <p:grpSpPr>
            <a:xfrm>
              <a:off x="532952" y="4479028"/>
              <a:ext cx="1389980" cy="1550100"/>
              <a:chOff x="4410828" y="877401"/>
              <a:chExt cx="1389980" cy="1550100"/>
            </a:xfrm>
          </p:grpSpPr>
          <p:sp>
            <p:nvSpPr>
              <p:cNvPr id="81" name="矩形 80">
                <a:extLst>
                  <a:ext uri="{FF2B5EF4-FFF2-40B4-BE49-F238E27FC236}">
                    <a16:creationId xmlns:a16="http://schemas.microsoft.com/office/drawing/2014/main" id="{F6AA21CA-BA68-D972-9E87-E3CD3C9836FD}"/>
                  </a:ext>
                </a:extLst>
              </p:cNvPr>
              <p:cNvSpPr/>
              <p:nvPr/>
            </p:nvSpPr>
            <p:spPr>
              <a:xfrm>
                <a:off x="4410828" y="87740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82" name="矩形 81">
                <a:extLst>
                  <a:ext uri="{FF2B5EF4-FFF2-40B4-BE49-F238E27FC236}">
                    <a16:creationId xmlns:a16="http://schemas.microsoft.com/office/drawing/2014/main" id="{D0E5730C-F5E3-4795-35E8-0CEADA81AB33}"/>
                  </a:ext>
                </a:extLst>
              </p:cNvPr>
              <p:cNvSpPr/>
              <p:nvPr/>
            </p:nvSpPr>
            <p:spPr>
              <a:xfrm>
                <a:off x="4410828" y="1100508"/>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83" name="矩形 82">
                <a:extLst>
                  <a:ext uri="{FF2B5EF4-FFF2-40B4-BE49-F238E27FC236}">
                    <a16:creationId xmlns:a16="http://schemas.microsoft.com/office/drawing/2014/main" id="{9F8B1E76-825C-99C7-2438-A21387F41003}"/>
                  </a:ext>
                </a:extLst>
              </p:cNvPr>
              <p:cNvSpPr/>
              <p:nvPr/>
            </p:nvSpPr>
            <p:spPr>
              <a:xfrm>
                <a:off x="4410828" y="132305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84" name="矩形 83">
                <a:extLst>
                  <a:ext uri="{FF2B5EF4-FFF2-40B4-BE49-F238E27FC236}">
                    <a16:creationId xmlns:a16="http://schemas.microsoft.com/office/drawing/2014/main" id="{A2B8A68E-F8B5-9FED-C289-F7CCE183F25C}"/>
                  </a:ext>
                </a:extLst>
              </p:cNvPr>
              <p:cNvSpPr/>
              <p:nvPr/>
            </p:nvSpPr>
            <p:spPr>
              <a:xfrm>
                <a:off x="4410828" y="1547390"/>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86" name="矩形 85">
                <a:extLst>
                  <a:ext uri="{FF2B5EF4-FFF2-40B4-BE49-F238E27FC236}">
                    <a16:creationId xmlns:a16="http://schemas.microsoft.com/office/drawing/2014/main" id="{B87E32EB-E961-50DA-EC3B-A748B11BE0AB}"/>
                  </a:ext>
                </a:extLst>
              </p:cNvPr>
              <p:cNvSpPr/>
              <p:nvPr/>
            </p:nvSpPr>
            <p:spPr>
              <a:xfrm>
                <a:off x="4410828" y="1767460"/>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87" name="矩形 86">
                <a:extLst>
                  <a:ext uri="{FF2B5EF4-FFF2-40B4-BE49-F238E27FC236}">
                    <a16:creationId xmlns:a16="http://schemas.microsoft.com/office/drawing/2014/main" id="{5B042A9C-B040-746A-BDD0-91592DDB9BA8}"/>
                  </a:ext>
                </a:extLst>
              </p:cNvPr>
              <p:cNvSpPr/>
              <p:nvPr/>
            </p:nvSpPr>
            <p:spPr>
              <a:xfrm>
                <a:off x="4410828" y="198736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88" name="矩形 87">
                <a:extLst>
                  <a:ext uri="{FF2B5EF4-FFF2-40B4-BE49-F238E27FC236}">
                    <a16:creationId xmlns:a16="http://schemas.microsoft.com/office/drawing/2014/main" id="{6F9DD3CE-0A1D-45AF-4DEC-5127C549B65B}"/>
                  </a:ext>
                </a:extLst>
              </p:cNvPr>
              <p:cNvSpPr/>
              <p:nvPr/>
            </p:nvSpPr>
            <p:spPr>
              <a:xfrm>
                <a:off x="4410828" y="220743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sp>
          <p:nvSpPr>
            <p:cNvPr id="89" name="箭头: 右 88">
              <a:extLst>
                <a:ext uri="{FF2B5EF4-FFF2-40B4-BE49-F238E27FC236}">
                  <a16:creationId xmlns:a16="http://schemas.microsoft.com/office/drawing/2014/main" id="{65FDDC4D-715F-02FD-209E-8C9D3B8AE25F}"/>
                </a:ext>
              </a:extLst>
            </p:cNvPr>
            <p:cNvSpPr/>
            <p:nvPr/>
          </p:nvSpPr>
          <p:spPr>
            <a:xfrm>
              <a:off x="2088786" y="5157699"/>
              <a:ext cx="299867" cy="218041"/>
            </a:xfrm>
            <a:prstGeom prst="rightArrow">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a:extLst>
                <a:ext uri="{FF2B5EF4-FFF2-40B4-BE49-F238E27FC236}">
                  <a16:creationId xmlns:a16="http://schemas.microsoft.com/office/drawing/2014/main" id="{27FFE552-228A-0143-B2D8-F8E4D6C7D61B}"/>
                </a:ext>
              </a:extLst>
            </p:cNvPr>
            <p:cNvSpPr/>
            <p:nvPr/>
          </p:nvSpPr>
          <p:spPr>
            <a:xfrm>
              <a:off x="2572488" y="5048512"/>
              <a:ext cx="538179" cy="505681"/>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S</a:t>
              </a:r>
              <a:endParaRPr lang="zh-CN" altLang="en-US" sz="2000" dirty="0">
                <a:solidFill>
                  <a:schemeClr val="tx1"/>
                </a:solidFill>
                <a:latin typeface="微软雅黑" panose="020B0503020204020204" pitchFamily="34" charset="-122"/>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109" name="文本框 108">
                <a:extLst>
                  <a:ext uri="{FF2B5EF4-FFF2-40B4-BE49-F238E27FC236}">
                    <a16:creationId xmlns:a16="http://schemas.microsoft.com/office/drawing/2014/main" id="{66304FC8-712C-3F41-4B25-3395D5978BE7}"/>
                  </a:ext>
                </a:extLst>
              </p:cNvPr>
              <p:cNvSpPr txBox="1"/>
              <p:nvPr/>
            </p:nvSpPr>
            <p:spPr>
              <a:xfrm>
                <a:off x="1053304" y="4415878"/>
                <a:ext cx="644344" cy="307777"/>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ea typeface="Cambria Math" panose="02040503050406030204" pitchFamily="18" charset="0"/>
                          <a:cs typeface="Times New Roman" panose="02020603050405020304" pitchFamily="18" charset="0"/>
                        </a:rPr>
                        <m:t>1</m:t>
                      </m:r>
                      <m:r>
                        <a:rPr lang="en-US" altLang="zh-CN" sz="14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400" b="0" i="1" dirty="0" smtClean="0">
                          <a:latin typeface="Cambria Math" panose="02040503050406030204" pitchFamily="18" charset="0"/>
                          <a:ea typeface="Cambria Math" panose="02040503050406030204" pitchFamily="18" charset="0"/>
                          <a:cs typeface="Times New Roman" panose="02020603050405020304" pitchFamily="18" charset="0"/>
                        </a:rPr>
                        <m:t>1</m:t>
                      </m:r>
                    </m:oMath>
                  </m:oMathPara>
                </a14:m>
                <a:endParaRPr lang="zh-CN" altLang="en-US" sz="14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09" name="文本框 108">
                <a:extLst>
                  <a:ext uri="{FF2B5EF4-FFF2-40B4-BE49-F238E27FC236}">
                    <a16:creationId xmlns:a16="http://schemas.microsoft.com/office/drawing/2014/main" id="{66304FC8-712C-3F41-4B25-3395D5978BE7}"/>
                  </a:ext>
                </a:extLst>
              </p:cNvPr>
              <p:cNvSpPr txBox="1">
                <a:spLocks noRot="1" noChangeAspect="1" noMove="1" noResize="1" noEditPoints="1" noAdjustHandles="1" noChangeArrowheads="1" noChangeShapeType="1" noTextEdit="1"/>
              </p:cNvSpPr>
              <p:nvPr/>
            </p:nvSpPr>
            <p:spPr>
              <a:xfrm>
                <a:off x="1053304" y="4415878"/>
                <a:ext cx="644344" cy="30777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0" name="文本框 109">
                <a:extLst>
                  <a:ext uri="{FF2B5EF4-FFF2-40B4-BE49-F238E27FC236}">
                    <a16:creationId xmlns:a16="http://schemas.microsoft.com/office/drawing/2014/main" id="{F2C3AB9B-A253-8742-0DC5-B27D7767FD35}"/>
                  </a:ext>
                </a:extLst>
              </p:cNvPr>
              <p:cNvSpPr txBox="1"/>
              <p:nvPr/>
            </p:nvSpPr>
            <p:spPr>
              <a:xfrm>
                <a:off x="1025157" y="5084839"/>
                <a:ext cx="644344" cy="307777"/>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ea typeface="Cambria Math" panose="02040503050406030204" pitchFamily="18" charset="0"/>
                          <a:cs typeface="Times New Roman" panose="02020603050405020304" pitchFamily="18" charset="0"/>
                        </a:rPr>
                        <m:t>3×</m:t>
                      </m:r>
                      <m:r>
                        <a:rPr lang="en-US" altLang="zh-CN" sz="1400" b="0" i="1" dirty="0" smtClean="0">
                          <a:latin typeface="Cambria Math" panose="02040503050406030204" pitchFamily="18" charset="0"/>
                          <a:ea typeface="Cambria Math" panose="02040503050406030204" pitchFamily="18" charset="0"/>
                          <a:cs typeface="Times New Roman" panose="02020603050405020304" pitchFamily="18" charset="0"/>
                        </a:rPr>
                        <m:t>3</m:t>
                      </m:r>
                    </m:oMath>
                  </m:oMathPara>
                </a14:m>
                <a:endParaRPr lang="zh-CN" altLang="en-US" sz="14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10" name="文本框 109">
                <a:extLst>
                  <a:ext uri="{FF2B5EF4-FFF2-40B4-BE49-F238E27FC236}">
                    <a16:creationId xmlns:a16="http://schemas.microsoft.com/office/drawing/2014/main" id="{F2C3AB9B-A253-8742-0DC5-B27D7767FD35}"/>
                  </a:ext>
                </a:extLst>
              </p:cNvPr>
              <p:cNvSpPr txBox="1">
                <a:spLocks noRot="1" noChangeAspect="1" noMove="1" noResize="1" noEditPoints="1" noAdjustHandles="1" noChangeArrowheads="1" noChangeShapeType="1" noTextEdit="1"/>
              </p:cNvSpPr>
              <p:nvPr/>
            </p:nvSpPr>
            <p:spPr>
              <a:xfrm>
                <a:off x="1025157" y="5084839"/>
                <a:ext cx="644344" cy="30777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文本框 110">
                <a:extLst>
                  <a:ext uri="{FF2B5EF4-FFF2-40B4-BE49-F238E27FC236}">
                    <a16:creationId xmlns:a16="http://schemas.microsoft.com/office/drawing/2014/main" id="{69BAE209-7976-FF8D-05FA-4214DF68CB1F}"/>
                  </a:ext>
                </a:extLst>
              </p:cNvPr>
              <p:cNvSpPr txBox="1"/>
              <p:nvPr/>
            </p:nvSpPr>
            <p:spPr>
              <a:xfrm>
                <a:off x="1025157" y="5766725"/>
                <a:ext cx="644344" cy="307777"/>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ea typeface="Cambria Math" panose="02040503050406030204" pitchFamily="18" charset="0"/>
                          <a:cs typeface="Times New Roman" panose="02020603050405020304" pitchFamily="18" charset="0"/>
                        </a:rPr>
                        <m:t>1</m:t>
                      </m:r>
                      <m:r>
                        <a:rPr lang="en-US" altLang="zh-CN" sz="14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400" b="0" i="1" dirty="0" smtClean="0">
                          <a:latin typeface="Cambria Math" panose="02040503050406030204" pitchFamily="18" charset="0"/>
                          <a:ea typeface="Cambria Math" panose="02040503050406030204" pitchFamily="18" charset="0"/>
                          <a:cs typeface="Times New Roman" panose="02020603050405020304" pitchFamily="18" charset="0"/>
                        </a:rPr>
                        <m:t>1</m:t>
                      </m:r>
                    </m:oMath>
                  </m:oMathPara>
                </a14:m>
                <a:endParaRPr lang="zh-CN" altLang="en-US" sz="14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11" name="文本框 110">
                <a:extLst>
                  <a:ext uri="{FF2B5EF4-FFF2-40B4-BE49-F238E27FC236}">
                    <a16:creationId xmlns:a16="http://schemas.microsoft.com/office/drawing/2014/main" id="{69BAE209-7976-FF8D-05FA-4214DF68CB1F}"/>
                  </a:ext>
                </a:extLst>
              </p:cNvPr>
              <p:cNvSpPr txBox="1">
                <a:spLocks noRot="1" noChangeAspect="1" noMove="1" noResize="1" noEditPoints="1" noAdjustHandles="1" noChangeArrowheads="1" noChangeShapeType="1" noTextEdit="1"/>
              </p:cNvSpPr>
              <p:nvPr/>
            </p:nvSpPr>
            <p:spPr>
              <a:xfrm>
                <a:off x="1025157" y="5766725"/>
                <a:ext cx="644344" cy="307777"/>
              </a:xfrm>
              <a:prstGeom prst="rect">
                <a:avLst/>
              </a:prstGeom>
              <a:blipFill>
                <a:blip r:embed="rId10"/>
                <a:stretch>
                  <a:fillRect/>
                </a:stretch>
              </a:blipFill>
            </p:spPr>
            <p:txBody>
              <a:bodyPr/>
              <a:lstStyle/>
              <a:p>
                <a:r>
                  <a:rPr lang="zh-CN" altLang="en-US">
                    <a:noFill/>
                  </a:rPr>
                  <a:t> </a:t>
                </a:r>
              </a:p>
            </p:txBody>
          </p:sp>
        </mc:Fallback>
      </mc:AlternateContent>
      <p:sp>
        <p:nvSpPr>
          <p:cNvPr id="112" name="文本框 111">
            <a:extLst>
              <a:ext uri="{FF2B5EF4-FFF2-40B4-BE49-F238E27FC236}">
                <a16:creationId xmlns:a16="http://schemas.microsoft.com/office/drawing/2014/main" id="{81DA83B7-659C-6F78-E729-BC49C1A03073}"/>
              </a:ext>
            </a:extLst>
          </p:cNvPr>
          <p:cNvSpPr txBox="1"/>
          <p:nvPr/>
        </p:nvSpPr>
        <p:spPr>
          <a:xfrm>
            <a:off x="4989269" y="5293958"/>
            <a:ext cx="3600115" cy="923330"/>
          </a:xfrm>
          <a:prstGeom prst="rect">
            <a:avLst/>
          </a:prstGeom>
          <a:noFill/>
        </p:spPr>
        <p:txBody>
          <a:bodyPr wrap="square" rtlCol="0">
            <a:spAutoFit/>
          </a:bodyPr>
          <a:lstStyle/>
          <a:p>
            <a:r>
              <a:rPr lang="zh-CN" altLang="en-US" sz="1800" b="1" dirty="0">
                <a:solidFill>
                  <a:srgbClr val="002060"/>
                </a:solidFill>
                <a:latin typeface="微软雅黑" panose="020B0503020204020204" pitchFamily="34" charset="-122"/>
                <a:ea typeface="微软雅黑" panose="020B0503020204020204" pitchFamily="34" charset="-122"/>
              </a:rPr>
              <a:t>多次卷积：</a:t>
            </a:r>
            <a:r>
              <a:rPr lang="zh-CN" altLang="en-US" dirty="0">
                <a:solidFill>
                  <a:srgbClr val="002060"/>
                </a:solidFill>
                <a:latin typeface="微软雅黑" panose="020B0503020204020204" pitchFamily="34" charset="-122"/>
                <a:ea typeface="微软雅黑" panose="020B0503020204020204" pitchFamily="34" charset="-122"/>
              </a:rPr>
              <a:t>利用卷积操作来实现下采样，</a:t>
            </a:r>
            <a:r>
              <a:rPr lang="zh-CN" altLang="en-US" sz="1800" dirty="0">
                <a:solidFill>
                  <a:srgbClr val="002060"/>
                </a:solidFill>
                <a:latin typeface="微软雅黑" panose="020B0503020204020204" pitchFamily="34" charset="-122"/>
                <a:ea typeface="微软雅黑" panose="020B0503020204020204" pitchFamily="34" charset="-122"/>
              </a:rPr>
              <a:t>保持网络的深度和表达能力</a:t>
            </a:r>
            <a:endParaRPr lang="en-US" altLang="zh-CN" sz="1800" dirty="0">
              <a:solidFill>
                <a:srgbClr val="002060"/>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BF7118F4-2E8C-D889-6B97-461B3F77032A}"/>
              </a:ext>
            </a:extLst>
          </p:cNvPr>
          <p:cNvSpPr txBox="1"/>
          <p:nvPr/>
        </p:nvSpPr>
        <p:spPr>
          <a:xfrm>
            <a:off x="9704741" y="59698"/>
            <a:ext cx="2447999" cy="52322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模型网络结构</a:t>
            </a:r>
          </a:p>
        </p:txBody>
      </p:sp>
    </p:spTree>
    <p:extLst>
      <p:ext uri="{BB962C8B-B14F-4D97-AF65-F5344CB8AC3E}">
        <p14:creationId xmlns:p14="http://schemas.microsoft.com/office/powerpoint/2010/main" val="2076565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E3D9A7B-F626-2ED9-86E5-565454EC9973}"/>
              </a:ext>
            </a:extLst>
          </p:cNvPr>
          <p:cNvSpPr txBox="1"/>
          <p:nvPr/>
        </p:nvSpPr>
        <p:spPr>
          <a:xfrm>
            <a:off x="474290" y="1097971"/>
            <a:ext cx="1261884"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想法：</a:t>
            </a:r>
          </a:p>
        </p:txBody>
      </p:sp>
      <p:sp>
        <p:nvSpPr>
          <p:cNvPr id="4" name="文本框 3">
            <a:extLst>
              <a:ext uri="{FF2B5EF4-FFF2-40B4-BE49-F238E27FC236}">
                <a16:creationId xmlns:a16="http://schemas.microsoft.com/office/drawing/2014/main" id="{BD194E6E-3B6F-521B-FDBB-CA028B37DEBA}"/>
              </a:ext>
            </a:extLst>
          </p:cNvPr>
          <p:cNvSpPr txBox="1"/>
          <p:nvPr/>
        </p:nvSpPr>
        <p:spPr>
          <a:xfrm>
            <a:off x="639525" y="1621191"/>
            <a:ext cx="10912950" cy="4551374"/>
          </a:xfrm>
          <a:prstGeom prst="rect">
            <a:avLst/>
          </a:prstGeom>
          <a:noFill/>
        </p:spPr>
        <p:txBody>
          <a:bodyPr wrap="square" rtlCol="0">
            <a:spAutoFit/>
          </a:bodyPr>
          <a:lstStyle/>
          <a:p>
            <a:pPr>
              <a:lnSpc>
                <a:spcPct val="250000"/>
              </a:lnSpc>
            </a:pPr>
            <a:r>
              <a:rPr lang="en-US" altLang="zh-CN" sz="2400" b="1" dirty="0">
                <a:solidFill>
                  <a:srgbClr val="002060"/>
                </a:solidFill>
                <a:latin typeface="微软雅黑" panose="020B0503020204020204" pitchFamily="34" charset="-122"/>
                <a:ea typeface="微软雅黑" panose="020B0503020204020204" pitchFamily="34" charset="-122"/>
              </a:rPr>
              <a:t>1. </a:t>
            </a:r>
            <a:r>
              <a:rPr lang="zh-CN" altLang="en-US" sz="2400" b="1" dirty="0">
                <a:solidFill>
                  <a:srgbClr val="002060"/>
                </a:solidFill>
                <a:latin typeface="微软雅黑" panose="020B0503020204020204" pitchFamily="34" charset="-122"/>
                <a:ea typeface="微软雅黑" panose="020B0503020204020204" pitchFamily="34" charset="-122"/>
              </a:rPr>
              <a:t>增大训练集数据量，原论文仅使用</a:t>
            </a:r>
            <a:r>
              <a:rPr lang="en-US" altLang="zh-CN" sz="2400" b="1" dirty="0">
                <a:solidFill>
                  <a:srgbClr val="002060"/>
                </a:solidFill>
                <a:latin typeface="微软雅黑" panose="020B0503020204020204" pitchFamily="34" charset="-122"/>
                <a:ea typeface="微软雅黑" panose="020B0503020204020204" pitchFamily="34" charset="-122"/>
              </a:rPr>
              <a:t>210</a:t>
            </a:r>
            <a:r>
              <a:rPr lang="zh-CN" altLang="en-US" sz="2400" b="1" dirty="0">
                <a:solidFill>
                  <a:srgbClr val="002060"/>
                </a:solidFill>
                <a:latin typeface="微软雅黑" panose="020B0503020204020204" pitchFamily="34" charset="-122"/>
                <a:ea typeface="微软雅黑" panose="020B0503020204020204" pitchFamily="34" charset="-122"/>
              </a:rPr>
              <a:t>张作为训练，数量不足</a:t>
            </a:r>
            <a:endParaRPr lang="en-US" altLang="zh-CN" sz="2400" b="1" dirty="0">
              <a:solidFill>
                <a:srgbClr val="002060"/>
              </a:solidFill>
              <a:latin typeface="微软雅黑" panose="020B0503020204020204" pitchFamily="34" charset="-122"/>
              <a:ea typeface="微软雅黑" panose="020B0503020204020204" pitchFamily="34" charset="-122"/>
            </a:endParaRPr>
          </a:p>
          <a:p>
            <a:pPr>
              <a:lnSpc>
                <a:spcPct val="250000"/>
              </a:lnSpc>
            </a:pPr>
            <a:r>
              <a:rPr lang="en-US" altLang="zh-CN" sz="2400" b="1" dirty="0">
                <a:solidFill>
                  <a:srgbClr val="002060"/>
                </a:solidFill>
                <a:latin typeface="微软雅黑" panose="020B0503020204020204" pitchFamily="34" charset="-122"/>
                <a:ea typeface="微软雅黑" panose="020B0503020204020204" pitchFamily="34" charset="-122"/>
              </a:rPr>
              <a:t>2. </a:t>
            </a:r>
            <a:r>
              <a:rPr lang="zh-CN" altLang="en-US" sz="2400" b="1" dirty="0">
                <a:solidFill>
                  <a:srgbClr val="002060"/>
                </a:solidFill>
                <a:latin typeface="微软雅黑" panose="020B0503020204020204" pitchFamily="34" charset="-122"/>
                <a:ea typeface="微软雅黑" panose="020B0503020204020204" pitchFamily="34" charset="-122"/>
              </a:rPr>
              <a:t>人工排除错误的训练样本，重新标记</a:t>
            </a:r>
            <a:endParaRPr lang="en-US" altLang="zh-CN" sz="2400" b="1" dirty="0">
              <a:solidFill>
                <a:srgbClr val="002060"/>
              </a:solidFill>
              <a:latin typeface="微软雅黑" panose="020B0503020204020204" pitchFamily="34" charset="-122"/>
              <a:ea typeface="微软雅黑" panose="020B0503020204020204" pitchFamily="34" charset="-122"/>
            </a:endParaRPr>
          </a:p>
          <a:p>
            <a:pPr>
              <a:lnSpc>
                <a:spcPct val="250000"/>
              </a:lnSpc>
            </a:pPr>
            <a:r>
              <a:rPr lang="en-US" altLang="zh-CN" sz="2400" b="1" dirty="0">
                <a:solidFill>
                  <a:srgbClr val="002060"/>
                </a:solidFill>
                <a:latin typeface="微软雅黑" panose="020B0503020204020204" pitchFamily="34" charset="-122"/>
                <a:ea typeface="微软雅黑" panose="020B0503020204020204" pitchFamily="34" charset="-122"/>
              </a:rPr>
              <a:t>3. </a:t>
            </a:r>
            <a:r>
              <a:rPr lang="zh-CN" altLang="en-US" sz="2400" b="1" dirty="0">
                <a:solidFill>
                  <a:srgbClr val="002060"/>
                </a:solidFill>
                <a:latin typeface="微软雅黑" panose="020B0503020204020204" pitchFamily="34" charset="-122"/>
                <a:ea typeface="微软雅黑" panose="020B0503020204020204" pitchFamily="34" charset="-122"/>
              </a:rPr>
              <a:t>增强对图像的预处理，过滤噪声，凸显图像</a:t>
            </a:r>
            <a:endParaRPr lang="en-US" altLang="zh-CN" sz="2400" b="1" dirty="0">
              <a:solidFill>
                <a:srgbClr val="002060"/>
              </a:solidFill>
              <a:latin typeface="微软雅黑" panose="020B0503020204020204" pitchFamily="34" charset="-122"/>
              <a:ea typeface="微软雅黑" panose="020B0503020204020204" pitchFamily="34" charset="-122"/>
            </a:endParaRPr>
          </a:p>
          <a:p>
            <a:pPr>
              <a:lnSpc>
                <a:spcPct val="250000"/>
              </a:lnSpc>
            </a:pPr>
            <a:r>
              <a:rPr lang="en-US" altLang="zh-CN" sz="2400" b="1" dirty="0">
                <a:solidFill>
                  <a:srgbClr val="002060"/>
                </a:solidFill>
                <a:latin typeface="微软雅黑" panose="020B0503020204020204" pitchFamily="34" charset="-122"/>
                <a:ea typeface="微软雅黑" panose="020B0503020204020204" pitchFamily="34" charset="-122"/>
              </a:rPr>
              <a:t>4.</a:t>
            </a:r>
            <a:r>
              <a:rPr lang="zh-CN" altLang="en-US" sz="2400" b="1" dirty="0">
                <a:solidFill>
                  <a:srgbClr val="002060"/>
                </a:solidFill>
                <a:latin typeface="微软雅黑" panose="020B0503020204020204" pitchFamily="34" charset="-122"/>
                <a:ea typeface="微软雅黑" panose="020B0503020204020204" pitchFamily="34" charset="-122"/>
              </a:rPr>
              <a:t> 增加训练的轮数，原论文只训练</a:t>
            </a:r>
            <a:r>
              <a:rPr lang="en-US" altLang="zh-CN" sz="2400" b="1" dirty="0">
                <a:solidFill>
                  <a:srgbClr val="002060"/>
                </a:solidFill>
                <a:latin typeface="微软雅黑" panose="020B0503020204020204" pitchFamily="34" charset="-122"/>
                <a:ea typeface="微软雅黑" panose="020B0503020204020204" pitchFamily="34" charset="-122"/>
              </a:rPr>
              <a:t>10</a:t>
            </a:r>
            <a:r>
              <a:rPr lang="zh-CN" altLang="en-US" sz="2400" b="1" dirty="0">
                <a:solidFill>
                  <a:srgbClr val="002060"/>
                </a:solidFill>
                <a:latin typeface="微软雅黑" panose="020B0503020204020204" pitchFamily="34" charset="-122"/>
                <a:ea typeface="微软雅黑" panose="020B0503020204020204" pitchFamily="34" charset="-122"/>
              </a:rPr>
              <a:t>轮，无法得到较好结果</a:t>
            </a:r>
            <a:endParaRPr lang="en-US" altLang="zh-CN" sz="2400" b="1" dirty="0">
              <a:solidFill>
                <a:srgbClr val="002060"/>
              </a:solidFill>
              <a:latin typeface="微软雅黑" panose="020B0503020204020204" pitchFamily="34" charset="-122"/>
              <a:ea typeface="微软雅黑" panose="020B0503020204020204" pitchFamily="34" charset="-122"/>
            </a:endParaRPr>
          </a:p>
          <a:p>
            <a:pPr>
              <a:lnSpc>
                <a:spcPct val="250000"/>
              </a:lnSpc>
            </a:pPr>
            <a:r>
              <a:rPr lang="en-US" altLang="zh-CN" sz="2400" b="1" dirty="0">
                <a:solidFill>
                  <a:srgbClr val="002060"/>
                </a:solidFill>
                <a:latin typeface="微软雅黑" panose="020B0503020204020204" pitchFamily="34" charset="-122"/>
                <a:ea typeface="微软雅黑" panose="020B0503020204020204" pitchFamily="34" charset="-122"/>
              </a:rPr>
              <a:t>5. </a:t>
            </a:r>
            <a:r>
              <a:rPr lang="zh-CN" altLang="en-US" sz="2400" b="1" dirty="0">
                <a:solidFill>
                  <a:srgbClr val="002060"/>
                </a:solidFill>
                <a:latin typeface="微软雅黑" panose="020B0503020204020204" pitchFamily="34" charset="-122"/>
                <a:ea typeface="微软雅黑" panose="020B0503020204020204" pitchFamily="34" charset="-122"/>
              </a:rPr>
              <a:t>换用其余网络模型进行尝试</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959903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A4FC1-DADD-8318-E994-7EB4160AE377}"/>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73714C9E-9BF1-59BA-C426-E98CEDAAE769}"/>
              </a:ext>
            </a:extLst>
          </p:cNvPr>
          <p:cNvSpPr/>
          <p:nvPr/>
        </p:nvSpPr>
        <p:spPr>
          <a:xfrm>
            <a:off x="341873" y="2586772"/>
            <a:ext cx="1389980" cy="395831"/>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Input</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grpSp>
        <p:nvGrpSpPr>
          <p:cNvPr id="206" name="组合 205">
            <a:extLst>
              <a:ext uri="{FF2B5EF4-FFF2-40B4-BE49-F238E27FC236}">
                <a16:creationId xmlns:a16="http://schemas.microsoft.com/office/drawing/2014/main" id="{A8AC2FC8-5927-E8C9-65B3-6420F904CA9A}"/>
              </a:ext>
            </a:extLst>
          </p:cNvPr>
          <p:cNvGrpSpPr/>
          <p:nvPr/>
        </p:nvGrpSpPr>
        <p:grpSpPr>
          <a:xfrm>
            <a:off x="2423389" y="1231946"/>
            <a:ext cx="1389980" cy="1073410"/>
            <a:chOff x="2418924" y="1097471"/>
            <a:chExt cx="1389980" cy="1073410"/>
          </a:xfrm>
        </p:grpSpPr>
        <p:sp>
          <p:nvSpPr>
            <p:cNvPr id="3" name="矩形 2">
              <a:extLst>
                <a:ext uri="{FF2B5EF4-FFF2-40B4-BE49-F238E27FC236}">
                  <a16:creationId xmlns:a16="http://schemas.microsoft.com/office/drawing/2014/main" id="{769E3A43-A7D8-8739-3D29-E8577D0AB449}"/>
                </a:ext>
              </a:extLst>
            </p:cNvPr>
            <p:cNvSpPr/>
            <p:nvPr/>
          </p:nvSpPr>
          <p:spPr>
            <a:xfrm>
              <a:off x="2418924" y="1097471"/>
              <a:ext cx="1389980" cy="268761"/>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3334A691-54A7-BCC9-B198-84CB1A624ACA}"/>
                </a:ext>
              </a:extLst>
            </p:cNvPr>
            <p:cNvSpPr/>
            <p:nvPr/>
          </p:nvSpPr>
          <p:spPr>
            <a:xfrm>
              <a:off x="2418924" y="1366232"/>
              <a:ext cx="1389980" cy="268761"/>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E5B1E328-79C0-581A-8D24-3A601ABD03BF}"/>
                </a:ext>
              </a:extLst>
            </p:cNvPr>
            <p:cNvSpPr/>
            <p:nvPr/>
          </p:nvSpPr>
          <p:spPr>
            <a:xfrm>
              <a:off x="2418924" y="1635217"/>
              <a:ext cx="1389980" cy="268761"/>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2A222A76-353F-A1D8-C63F-6D1A2C7227ED}"/>
                </a:ext>
              </a:extLst>
            </p:cNvPr>
            <p:cNvSpPr/>
            <p:nvPr/>
          </p:nvSpPr>
          <p:spPr>
            <a:xfrm>
              <a:off x="2418924" y="1902120"/>
              <a:ext cx="1389980" cy="268761"/>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Maxpool</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grpSp>
      <p:grpSp>
        <p:nvGrpSpPr>
          <p:cNvPr id="207" name="组合 206">
            <a:extLst>
              <a:ext uri="{FF2B5EF4-FFF2-40B4-BE49-F238E27FC236}">
                <a16:creationId xmlns:a16="http://schemas.microsoft.com/office/drawing/2014/main" id="{24F87FAD-4EF3-23CA-612C-B0E965910281}"/>
              </a:ext>
            </a:extLst>
          </p:cNvPr>
          <p:cNvGrpSpPr/>
          <p:nvPr/>
        </p:nvGrpSpPr>
        <p:grpSpPr>
          <a:xfrm>
            <a:off x="4410680" y="1011876"/>
            <a:ext cx="1389980" cy="1550100"/>
            <a:chOff x="4410828" y="877401"/>
            <a:chExt cx="1389980" cy="1550100"/>
          </a:xfrm>
        </p:grpSpPr>
        <p:sp>
          <p:nvSpPr>
            <p:cNvPr id="11" name="矩形 10">
              <a:extLst>
                <a:ext uri="{FF2B5EF4-FFF2-40B4-BE49-F238E27FC236}">
                  <a16:creationId xmlns:a16="http://schemas.microsoft.com/office/drawing/2014/main" id="{6A1421A1-F68E-0856-FCA5-9E938FE882CE}"/>
                </a:ext>
              </a:extLst>
            </p:cNvPr>
            <p:cNvSpPr/>
            <p:nvPr/>
          </p:nvSpPr>
          <p:spPr>
            <a:xfrm>
              <a:off x="4410828" y="87740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2730963A-1CB5-5424-2AB4-2CA3E96A5BD8}"/>
                </a:ext>
              </a:extLst>
            </p:cNvPr>
            <p:cNvSpPr/>
            <p:nvPr/>
          </p:nvSpPr>
          <p:spPr>
            <a:xfrm>
              <a:off x="4410828" y="1100508"/>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19D31197-AE4D-EC20-9C1C-886B413FEA92}"/>
                </a:ext>
              </a:extLst>
            </p:cNvPr>
            <p:cNvSpPr/>
            <p:nvPr/>
          </p:nvSpPr>
          <p:spPr>
            <a:xfrm>
              <a:off x="4410828" y="132305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98132501-1924-4144-6BDC-C0E238D5765F}"/>
                </a:ext>
              </a:extLst>
            </p:cNvPr>
            <p:cNvSpPr/>
            <p:nvPr/>
          </p:nvSpPr>
          <p:spPr>
            <a:xfrm>
              <a:off x="4410828" y="1547390"/>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CB03CB09-F26E-44A5-379F-0AB43FEE36D0}"/>
                </a:ext>
              </a:extLst>
            </p:cNvPr>
            <p:cNvSpPr/>
            <p:nvPr/>
          </p:nvSpPr>
          <p:spPr>
            <a:xfrm>
              <a:off x="4410828" y="1767460"/>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0FD96ED3-924A-93AD-41DE-D572462B753D}"/>
                </a:ext>
              </a:extLst>
            </p:cNvPr>
            <p:cNvSpPr/>
            <p:nvPr/>
          </p:nvSpPr>
          <p:spPr>
            <a:xfrm>
              <a:off x="4410828" y="198736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303D2EA1-7C5E-D8C0-4F71-3C2BF23EB234}"/>
                </a:ext>
              </a:extLst>
            </p:cNvPr>
            <p:cNvSpPr/>
            <p:nvPr/>
          </p:nvSpPr>
          <p:spPr>
            <a:xfrm>
              <a:off x="4410828" y="220743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grpSp>
      <p:sp>
        <p:nvSpPr>
          <p:cNvPr id="19" name="椭圆 18">
            <a:extLst>
              <a:ext uri="{FF2B5EF4-FFF2-40B4-BE49-F238E27FC236}">
                <a16:creationId xmlns:a16="http://schemas.microsoft.com/office/drawing/2014/main" id="{F77A88F2-3069-0F3F-E96E-80AEB450B458}"/>
              </a:ext>
            </a:extLst>
          </p:cNvPr>
          <p:cNvSpPr/>
          <p:nvPr/>
        </p:nvSpPr>
        <p:spPr>
          <a:xfrm>
            <a:off x="4996018" y="2699093"/>
            <a:ext cx="219600" cy="220070"/>
          </a:xfrm>
          <a:prstGeom prst="ellipse">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alpha val="10000"/>
                </a:schemeClr>
              </a:solidFill>
              <a:latin typeface="微软雅黑" panose="020B0503020204020204" pitchFamily="34" charset="-122"/>
              <a:ea typeface="微软雅黑" panose="020B0503020204020204" pitchFamily="34" charset="-122"/>
            </a:endParaRPr>
          </a:p>
        </p:txBody>
      </p:sp>
      <p:cxnSp>
        <p:nvCxnSpPr>
          <p:cNvPr id="21" name="直接连接符 20">
            <a:extLst>
              <a:ext uri="{FF2B5EF4-FFF2-40B4-BE49-F238E27FC236}">
                <a16:creationId xmlns:a16="http://schemas.microsoft.com/office/drawing/2014/main" id="{63272922-7F6F-4F18-CF61-1C70CD71C2FD}"/>
              </a:ext>
            </a:extLst>
          </p:cNvPr>
          <p:cNvCxnSpPr>
            <a:stCxn id="19" idx="2"/>
            <a:endCxn id="19" idx="6"/>
          </p:cNvCxnSpPr>
          <p:nvPr/>
        </p:nvCxnSpPr>
        <p:spPr>
          <a:xfrm>
            <a:off x="4996018" y="2809128"/>
            <a:ext cx="219600" cy="0"/>
          </a:xfrm>
          <a:prstGeom prst="line">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cxnSp>
      <p:cxnSp>
        <p:nvCxnSpPr>
          <p:cNvPr id="23" name="直接连接符 22">
            <a:extLst>
              <a:ext uri="{FF2B5EF4-FFF2-40B4-BE49-F238E27FC236}">
                <a16:creationId xmlns:a16="http://schemas.microsoft.com/office/drawing/2014/main" id="{F03A4DF9-0657-C742-877F-94737F774B6F}"/>
              </a:ext>
            </a:extLst>
          </p:cNvPr>
          <p:cNvCxnSpPr>
            <a:stCxn id="19" idx="0"/>
            <a:endCxn id="19" idx="4"/>
          </p:cNvCxnSpPr>
          <p:nvPr/>
        </p:nvCxnSpPr>
        <p:spPr>
          <a:xfrm>
            <a:off x="5105818" y="2699093"/>
            <a:ext cx="0" cy="220070"/>
          </a:xfrm>
          <a:prstGeom prst="line">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cxnSp>
      <p:sp>
        <p:nvSpPr>
          <p:cNvPr id="31" name="椭圆 30">
            <a:extLst>
              <a:ext uri="{FF2B5EF4-FFF2-40B4-BE49-F238E27FC236}">
                <a16:creationId xmlns:a16="http://schemas.microsoft.com/office/drawing/2014/main" id="{6D27210B-D1BF-CBEC-90A4-6E8987F25123}"/>
              </a:ext>
            </a:extLst>
          </p:cNvPr>
          <p:cNvSpPr/>
          <p:nvPr/>
        </p:nvSpPr>
        <p:spPr>
          <a:xfrm>
            <a:off x="7064668" y="2699093"/>
            <a:ext cx="219600" cy="220070"/>
          </a:xfrm>
          <a:prstGeom prst="ellipse">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alpha val="10000"/>
                </a:schemeClr>
              </a:solidFill>
              <a:latin typeface="微软雅黑" panose="020B0503020204020204" pitchFamily="34" charset="-122"/>
              <a:ea typeface="微软雅黑" panose="020B0503020204020204" pitchFamily="34" charset="-122"/>
            </a:endParaRPr>
          </a:p>
        </p:txBody>
      </p:sp>
      <p:cxnSp>
        <p:nvCxnSpPr>
          <p:cNvPr id="32" name="直接连接符 31">
            <a:extLst>
              <a:ext uri="{FF2B5EF4-FFF2-40B4-BE49-F238E27FC236}">
                <a16:creationId xmlns:a16="http://schemas.microsoft.com/office/drawing/2014/main" id="{6171F04C-33E0-555B-53D2-3FAE15656985}"/>
              </a:ext>
            </a:extLst>
          </p:cNvPr>
          <p:cNvCxnSpPr>
            <a:stCxn id="31" idx="2"/>
            <a:endCxn id="31" idx="6"/>
          </p:cNvCxnSpPr>
          <p:nvPr/>
        </p:nvCxnSpPr>
        <p:spPr>
          <a:xfrm>
            <a:off x="7064668" y="2809128"/>
            <a:ext cx="219600" cy="0"/>
          </a:xfrm>
          <a:prstGeom prst="line">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cxnSp>
      <p:cxnSp>
        <p:nvCxnSpPr>
          <p:cNvPr id="33" name="直接连接符 32">
            <a:extLst>
              <a:ext uri="{FF2B5EF4-FFF2-40B4-BE49-F238E27FC236}">
                <a16:creationId xmlns:a16="http://schemas.microsoft.com/office/drawing/2014/main" id="{AE1B14B3-10E8-E84A-2617-E0B223B67ADC}"/>
              </a:ext>
            </a:extLst>
          </p:cNvPr>
          <p:cNvCxnSpPr>
            <a:stCxn id="31" idx="0"/>
            <a:endCxn id="31" idx="4"/>
          </p:cNvCxnSpPr>
          <p:nvPr/>
        </p:nvCxnSpPr>
        <p:spPr>
          <a:xfrm>
            <a:off x="7174468" y="2699093"/>
            <a:ext cx="0" cy="220070"/>
          </a:xfrm>
          <a:prstGeom prst="line">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cxnSp>
      <p:sp>
        <p:nvSpPr>
          <p:cNvPr id="41" name="椭圆 40">
            <a:extLst>
              <a:ext uri="{FF2B5EF4-FFF2-40B4-BE49-F238E27FC236}">
                <a16:creationId xmlns:a16="http://schemas.microsoft.com/office/drawing/2014/main" id="{408B019E-A663-1C95-DCE6-9778ED24B6C6}"/>
              </a:ext>
            </a:extLst>
          </p:cNvPr>
          <p:cNvSpPr/>
          <p:nvPr/>
        </p:nvSpPr>
        <p:spPr>
          <a:xfrm>
            <a:off x="9166413" y="2704343"/>
            <a:ext cx="219600" cy="220070"/>
          </a:xfrm>
          <a:prstGeom prst="ellipse">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alpha val="10000"/>
                </a:schemeClr>
              </a:solidFill>
              <a:latin typeface="微软雅黑" panose="020B0503020204020204" pitchFamily="34" charset="-122"/>
              <a:ea typeface="微软雅黑" panose="020B0503020204020204" pitchFamily="34" charset="-122"/>
            </a:endParaRPr>
          </a:p>
        </p:txBody>
      </p:sp>
      <p:cxnSp>
        <p:nvCxnSpPr>
          <p:cNvPr id="42" name="直接连接符 41">
            <a:extLst>
              <a:ext uri="{FF2B5EF4-FFF2-40B4-BE49-F238E27FC236}">
                <a16:creationId xmlns:a16="http://schemas.microsoft.com/office/drawing/2014/main" id="{92F4A9D8-BA15-1AB5-0683-D1BFF4518687}"/>
              </a:ext>
            </a:extLst>
          </p:cNvPr>
          <p:cNvCxnSpPr>
            <a:stCxn id="41" idx="2"/>
            <a:endCxn id="41" idx="6"/>
          </p:cNvCxnSpPr>
          <p:nvPr/>
        </p:nvCxnSpPr>
        <p:spPr>
          <a:xfrm>
            <a:off x="9166413" y="2814378"/>
            <a:ext cx="219600" cy="0"/>
          </a:xfrm>
          <a:prstGeom prst="line">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cxnSp>
      <p:cxnSp>
        <p:nvCxnSpPr>
          <p:cNvPr id="43" name="直接连接符 42">
            <a:extLst>
              <a:ext uri="{FF2B5EF4-FFF2-40B4-BE49-F238E27FC236}">
                <a16:creationId xmlns:a16="http://schemas.microsoft.com/office/drawing/2014/main" id="{B8ABB76B-11AA-02B2-3130-F774ADB00374}"/>
              </a:ext>
            </a:extLst>
          </p:cNvPr>
          <p:cNvCxnSpPr>
            <a:stCxn id="41" idx="0"/>
            <a:endCxn id="41" idx="4"/>
          </p:cNvCxnSpPr>
          <p:nvPr/>
        </p:nvCxnSpPr>
        <p:spPr>
          <a:xfrm>
            <a:off x="9276213" y="2704343"/>
            <a:ext cx="0" cy="220070"/>
          </a:xfrm>
          <a:prstGeom prst="line">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cxnSp>
      <p:sp>
        <p:nvSpPr>
          <p:cNvPr id="44" name="矩形 43">
            <a:extLst>
              <a:ext uri="{FF2B5EF4-FFF2-40B4-BE49-F238E27FC236}">
                <a16:creationId xmlns:a16="http://schemas.microsoft.com/office/drawing/2014/main" id="{4E4B806E-D407-6B35-A7BB-101E7EEBD689}"/>
              </a:ext>
            </a:extLst>
          </p:cNvPr>
          <p:cNvSpPr/>
          <p:nvPr/>
        </p:nvSpPr>
        <p:spPr>
          <a:xfrm>
            <a:off x="10409637" y="2911164"/>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45" name="矩形 44">
            <a:extLst>
              <a:ext uri="{FF2B5EF4-FFF2-40B4-BE49-F238E27FC236}">
                <a16:creationId xmlns:a16="http://schemas.microsoft.com/office/drawing/2014/main" id="{EBF7A199-1B89-70B4-AB09-3C2165713E86}"/>
              </a:ext>
            </a:extLst>
          </p:cNvPr>
          <p:cNvSpPr/>
          <p:nvPr/>
        </p:nvSpPr>
        <p:spPr>
          <a:xfrm>
            <a:off x="10409637" y="313427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46" name="矩形 45">
            <a:extLst>
              <a:ext uri="{FF2B5EF4-FFF2-40B4-BE49-F238E27FC236}">
                <a16:creationId xmlns:a16="http://schemas.microsoft.com/office/drawing/2014/main" id="{5168EEFA-CA41-9C29-C494-8A990C5BD016}"/>
              </a:ext>
            </a:extLst>
          </p:cNvPr>
          <p:cNvSpPr/>
          <p:nvPr/>
        </p:nvSpPr>
        <p:spPr>
          <a:xfrm>
            <a:off x="10409637" y="3356816"/>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47" name="矩形 46">
            <a:extLst>
              <a:ext uri="{FF2B5EF4-FFF2-40B4-BE49-F238E27FC236}">
                <a16:creationId xmlns:a16="http://schemas.microsoft.com/office/drawing/2014/main" id="{C6558924-E8D6-AC92-0EB9-34B30FBD18E0}"/>
              </a:ext>
            </a:extLst>
          </p:cNvPr>
          <p:cNvSpPr/>
          <p:nvPr/>
        </p:nvSpPr>
        <p:spPr>
          <a:xfrm>
            <a:off x="10409637" y="358115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48" name="矩形 47">
            <a:extLst>
              <a:ext uri="{FF2B5EF4-FFF2-40B4-BE49-F238E27FC236}">
                <a16:creationId xmlns:a16="http://schemas.microsoft.com/office/drawing/2014/main" id="{9D3B7845-5FE0-EDD7-5A6D-791F023BD49A}"/>
              </a:ext>
            </a:extLst>
          </p:cNvPr>
          <p:cNvSpPr/>
          <p:nvPr/>
        </p:nvSpPr>
        <p:spPr>
          <a:xfrm>
            <a:off x="10409637" y="380122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49" name="矩形 48">
            <a:extLst>
              <a:ext uri="{FF2B5EF4-FFF2-40B4-BE49-F238E27FC236}">
                <a16:creationId xmlns:a16="http://schemas.microsoft.com/office/drawing/2014/main" id="{9800C7DA-90C5-FF3F-CF50-9EC09F6E78E8}"/>
              </a:ext>
            </a:extLst>
          </p:cNvPr>
          <p:cNvSpPr/>
          <p:nvPr/>
        </p:nvSpPr>
        <p:spPr>
          <a:xfrm>
            <a:off x="10409637" y="4021124"/>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50" name="矩形 49">
            <a:extLst>
              <a:ext uri="{FF2B5EF4-FFF2-40B4-BE49-F238E27FC236}">
                <a16:creationId xmlns:a16="http://schemas.microsoft.com/office/drawing/2014/main" id="{432357F6-69E7-5F16-1E85-EB4BB30E05B2}"/>
              </a:ext>
            </a:extLst>
          </p:cNvPr>
          <p:cNvSpPr/>
          <p:nvPr/>
        </p:nvSpPr>
        <p:spPr>
          <a:xfrm>
            <a:off x="10409637" y="4241194"/>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51" name="椭圆 50">
            <a:extLst>
              <a:ext uri="{FF2B5EF4-FFF2-40B4-BE49-F238E27FC236}">
                <a16:creationId xmlns:a16="http://schemas.microsoft.com/office/drawing/2014/main" id="{51942064-D27A-0586-1806-36B67B763171}"/>
              </a:ext>
            </a:extLst>
          </p:cNvPr>
          <p:cNvSpPr/>
          <p:nvPr/>
        </p:nvSpPr>
        <p:spPr>
          <a:xfrm>
            <a:off x="10994827" y="4598381"/>
            <a:ext cx="219600" cy="220070"/>
          </a:xfrm>
          <a:prstGeom prst="ellipse">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alpha val="10000"/>
                </a:schemeClr>
              </a:solidFill>
              <a:latin typeface="微软雅黑" panose="020B0503020204020204" pitchFamily="34" charset="-122"/>
              <a:ea typeface="微软雅黑" panose="020B0503020204020204" pitchFamily="34" charset="-122"/>
            </a:endParaRPr>
          </a:p>
        </p:txBody>
      </p:sp>
      <p:cxnSp>
        <p:nvCxnSpPr>
          <p:cNvPr id="52" name="直接连接符 51">
            <a:extLst>
              <a:ext uri="{FF2B5EF4-FFF2-40B4-BE49-F238E27FC236}">
                <a16:creationId xmlns:a16="http://schemas.microsoft.com/office/drawing/2014/main" id="{4E71F608-711A-5FA6-4311-20EB920ACE41}"/>
              </a:ext>
            </a:extLst>
          </p:cNvPr>
          <p:cNvCxnSpPr>
            <a:stCxn id="51" idx="2"/>
            <a:endCxn id="51" idx="6"/>
          </p:cNvCxnSpPr>
          <p:nvPr/>
        </p:nvCxnSpPr>
        <p:spPr>
          <a:xfrm>
            <a:off x="10994827" y="4708416"/>
            <a:ext cx="219600" cy="0"/>
          </a:xfrm>
          <a:prstGeom prst="line">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cxnSp>
      <p:cxnSp>
        <p:nvCxnSpPr>
          <p:cNvPr id="53" name="直接连接符 52">
            <a:extLst>
              <a:ext uri="{FF2B5EF4-FFF2-40B4-BE49-F238E27FC236}">
                <a16:creationId xmlns:a16="http://schemas.microsoft.com/office/drawing/2014/main" id="{280F26DE-D91E-62F1-1AF1-13BBB5B9CF52}"/>
              </a:ext>
            </a:extLst>
          </p:cNvPr>
          <p:cNvCxnSpPr>
            <a:stCxn id="51" idx="0"/>
            <a:endCxn id="51" idx="4"/>
          </p:cNvCxnSpPr>
          <p:nvPr/>
        </p:nvCxnSpPr>
        <p:spPr>
          <a:xfrm>
            <a:off x="11104627" y="4598381"/>
            <a:ext cx="0" cy="220070"/>
          </a:xfrm>
          <a:prstGeom prst="line">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cxnSp>
      <p:sp>
        <p:nvSpPr>
          <p:cNvPr id="56" name="矩形 55">
            <a:extLst>
              <a:ext uri="{FF2B5EF4-FFF2-40B4-BE49-F238E27FC236}">
                <a16:creationId xmlns:a16="http://schemas.microsoft.com/office/drawing/2014/main" id="{B3EBE721-2A93-5E25-6598-99B581ACAAC5}"/>
              </a:ext>
            </a:extLst>
          </p:cNvPr>
          <p:cNvSpPr/>
          <p:nvPr/>
        </p:nvSpPr>
        <p:spPr>
          <a:xfrm>
            <a:off x="8579737" y="3596287"/>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CA-attention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FD0AB6DB-774A-2DE0-97EF-899A2577EBCA}"/>
              </a:ext>
            </a:extLst>
          </p:cNvPr>
          <p:cNvSpPr/>
          <p:nvPr/>
        </p:nvSpPr>
        <p:spPr>
          <a:xfrm>
            <a:off x="10409637" y="5575554"/>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UpSampling</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69" name="矩形 68">
            <a:extLst>
              <a:ext uri="{FF2B5EF4-FFF2-40B4-BE49-F238E27FC236}">
                <a16:creationId xmlns:a16="http://schemas.microsoft.com/office/drawing/2014/main" id="{A7E362C3-49EF-17C1-E3AC-1A6CE25BD4F4}"/>
              </a:ext>
            </a:extLst>
          </p:cNvPr>
          <p:cNvSpPr/>
          <p:nvPr/>
        </p:nvSpPr>
        <p:spPr>
          <a:xfrm>
            <a:off x="6479478" y="3596287"/>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CA-attention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77" name="矩形 76">
            <a:extLst>
              <a:ext uri="{FF2B5EF4-FFF2-40B4-BE49-F238E27FC236}">
                <a16:creationId xmlns:a16="http://schemas.microsoft.com/office/drawing/2014/main" id="{9DC1F674-5D5C-1CAD-DC04-3A392626FF08}"/>
              </a:ext>
            </a:extLst>
          </p:cNvPr>
          <p:cNvSpPr/>
          <p:nvPr/>
        </p:nvSpPr>
        <p:spPr>
          <a:xfrm>
            <a:off x="4410680" y="3596287"/>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CA-attention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85" name="矩形 84">
            <a:extLst>
              <a:ext uri="{FF2B5EF4-FFF2-40B4-BE49-F238E27FC236}">
                <a16:creationId xmlns:a16="http://schemas.microsoft.com/office/drawing/2014/main" id="{0BA006F3-79F4-99DB-B4B3-F170FF4B6AF4}"/>
              </a:ext>
            </a:extLst>
          </p:cNvPr>
          <p:cNvSpPr/>
          <p:nvPr/>
        </p:nvSpPr>
        <p:spPr>
          <a:xfrm>
            <a:off x="2423389" y="3596287"/>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CA-attention</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20" name="组合 19">
            <a:extLst>
              <a:ext uri="{FF2B5EF4-FFF2-40B4-BE49-F238E27FC236}">
                <a16:creationId xmlns:a16="http://schemas.microsoft.com/office/drawing/2014/main" id="{A262C839-74CA-8460-116C-D6E08AB7ECE1}"/>
              </a:ext>
            </a:extLst>
          </p:cNvPr>
          <p:cNvGrpSpPr/>
          <p:nvPr/>
        </p:nvGrpSpPr>
        <p:grpSpPr>
          <a:xfrm>
            <a:off x="8579737" y="4937971"/>
            <a:ext cx="1389981" cy="1755141"/>
            <a:chOff x="8579737" y="4937971"/>
            <a:chExt cx="1389981" cy="1755141"/>
          </a:xfrm>
        </p:grpSpPr>
        <p:sp>
          <p:nvSpPr>
            <p:cNvPr id="55" name="矩形 54">
              <a:extLst>
                <a:ext uri="{FF2B5EF4-FFF2-40B4-BE49-F238E27FC236}">
                  <a16:creationId xmlns:a16="http://schemas.microsoft.com/office/drawing/2014/main" id="{01EC05D4-96B0-CF19-CCAD-9F81B7A4F7BE}"/>
                </a:ext>
              </a:extLst>
            </p:cNvPr>
            <p:cNvSpPr/>
            <p:nvPr/>
          </p:nvSpPr>
          <p:spPr>
            <a:xfrm>
              <a:off x="8579737" y="493797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Concatenate</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58" name="矩形 57">
              <a:extLst>
                <a:ext uri="{FF2B5EF4-FFF2-40B4-BE49-F238E27FC236}">
                  <a16:creationId xmlns:a16="http://schemas.microsoft.com/office/drawing/2014/main" id="{14B51C76-40D3-0479-363A-80AB71087E5E}"/>
                </a:ext>
              </a:extLst>
            </p:cNvPr>
            <p:cNvSpPr/>
            <p:nvPr/>
          </p:nvSpPr>
          <p:spPr>
            <a:xfrm>
              <a:off x="8579738" y="515804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59" name="矩形 58">
              <a:extLst>
                <a:ext uri="{FF2B5EF4-FFF2-40B4-BE49-F238E27FC236}">
                  <a16:creationId xmlns:a16="http://schemas.microsoft.com/office/drawing/2014/main" id="{0AF9D6DA-BBBE-7351-7ACC-F0F510748424}"/>
                </a:ext>
              </a:extLst>
            </p:cNvPr>
            <p:cNvSpPr/>
            <p:nvPr/>
          </p:nvSpPr>
          <p:spPr>
            <a:xfrm>
              <a:off x="8579738" y="537811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60" name="矩形 59">
              <a:extLst>
                <a:ext uri="{FF2B5EF4-FFF2-40B4-BE49-F238E27FC236}">
                  <a16:creationId xmlns:a16="http://schemas.microsoft.com/office/drawing/2014/main" id="{12C3BB37-C2DA-8386-36B0-EBBF739C0968}"/>
                </a:ext>
              </a:extLst>
            </p:cNvPr>
            <p:cNvSpPr/>
            <p:nvPr/>
          </p:nvSpPr>
          <p:spPr>
            <a:xfrm>
              <a:off x="8579738" y="5598012"/>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65" name="矩形 64">
              <a:extLst>
                <a:ext uri="{FF2B5EF4-FFF2-40B4-BE49-F238E27FC236}">
                  <a16:creationId xmlns:a16="http://schemas.microsoft.com/office/drawing/2014/main" id="{C3CB64CC-03CA-D0C2-C812-40A4AA4FBC85}"/>
                </a:ext>
              </a:extLst>
            </p:cNvPr>
            <p:cNvSpPr/>
            <p:nvPr/>
          </p:nvSpPr>
          <p:spPr>
            <a:xfrm>
              <a:off x="8579738" y="581791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66" name="矩形 65">
              <a:extLst>
                <a:ext uri="{FF2B5EF4-FFF2-40B4-BE49-F238E27FC236}">
                  <a16:creationId xmlns:a16="http://schemas.microsoft.com/office/drawing/2014/main" id="{BD375837-26AF-A702-C751-5EA07203B682}"/>
                </a:ext>
              </a:extLst>
            </p:cNvPr>
            <p:cNvSpPr/>
            <p:nvPr/>
          </p:nvSpPr>
          <p:spPr>
            <a:xfrm>
              <a:off x="8579738" y="603798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67" name="矩形 66">
              <a:extLst>
                <a:ext uri="{FF2B5EF4-FFF2-40B4-BE49-F238E27FC236}">
                  <a16:creationId xmlns:a16="http://schemas.microsoft.com/office/drawing/2014/main" id="{7570DFF4-B7D1-9F85-963B-8EE724E0B7C6}"/>
                </a:ext>
              </a:extLst>
            </p:cNvPr>
            <p:cNvSpPr/>
            <p:nvPr/>
          </p:nvSpPr>
          <p:spPr>
            <a:xfrm>
              <a:off x="8579738" y="6257884"/>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92" name="矩形 91">
              <a:extLst>
                <a:ext uri="{FF2B5EF4-FFF2-40B4-BE49-F238E27FC236}">
                  <a16:creationId xmlns:a16="http://schemas.microsoft.com/office/drawing/2014/main" id="{408A3689-476A-7A00-93F8-B9E2459E52D3}"/>
                </a:ext>
              </a:extLst>
            </p:cNvPr>
            <p:cNvSpPr/>
            <p:nvPr/>
          </p:nvSpPr>
          <p:spPr>
            <a:xfrm>
              <a:off x="8579738" y="6473042"/>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UpSampling</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grpSp>
      <p:grpSp>
        <p:nvGrpSpPr>
          <p:cNvPr id="57" name="组合 56">
            <a:extLst>
              <a:ext uri="{FF2B5EF4-FFF2-40B4-BE49-F238E27FC236}">
                <a16:creationId xmlns:a16="http://schemas.microsoft.com/office/drawing/2014/main" id="{A286C439-18DB-86F7-F56D-B2F9F4372A20}"/>
              </a:ext>
            </a:extLst>
          </p:cNvPr>
          <p:cNvGrpSpPr/>
          <p:nvPr/>
        </p:nvGrpSpPr>
        <p:grpSpPr>
          <a:xfrm>
            <a:off x="6479478" y="4937971"/>
            <a:ext cx="1389980" cy="1755141"/>
            <a:chOff x="6479478" y="4937971"/>
            <a:chExt cx="1389980" cy="1755141"/>
          </a:xfrm>
        </p:grpSpPr>
        <p:sp>
          <p:nvSpPr>
            <p:cNvPr id="93" name="矩形 92">
              <a:extLst>
                <a:ext uri="{FF2B5EF4-FFF2-40B4-BE49-F238E27FC236}">
                  <a16:creationId xmlns:a16="http://schemas.microsoft.com/office/drawing/2014/main" id="{BF64DFF8-155F-F461-5775-F1314E70A389}"/>
                </a:ext>
              </a:extLst>
            </p:cNvPr>
            <p:cNvSpPr/>
            <p:nvPr/>
          </p:nvSpPr>
          <p:spPr>
            <a:xfrm>
              <a:off x="6479478" y="493797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Concatenate</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94" name="矩形 93">
              <a:extLst>
                <a:ext uri="{FF2B5EF4-FFF2-40B4-BE49-F238E27FC236}">
                  <a16:creationId xmlns:a16="http://schemas.microsoft.com/office/drawing/2014/main" id="{94996187-7BC0-2BA3-9749-5EFE5BB75A96}"/>
                </a:ext>
              </a:extLst>
            </p:cNvPr>
            <p:cNvSpPr/>
            <p:nvPr/>
          </p:nvSpPr>
          <p:spPr>
            <a:xfrm>
              <a:off x="6479478" y="515804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95" name="矩形 94">
              <a:extLst>
                <a:ext uri="{FF2B5EF4-FFF2-40B4-BE49-F238E27FC236}">
                  <a16:creationId xmlns:a16="http://schemas.microsoft.com/office/drawing/2014/main" id="{C296EFB7-D94D-1A28-AC52-CBED4439F9DA}"/>
                </a:ext>
              </a:extLst>
            </p:cNvPr>
            <p:cNvSpPr/>
            <p:nvPr/>
          </p:nvSpPr>
          <p:spPr>
            <a:xfrm>
              <a:off x="6479478" y="537811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96" name="矩形 95">
              <a:extLst>
                <a:ext uri="{FF2B5EF4-FFF2-40B4-BE49-F238E27FC236}">
                  <a16:creationId xmlns:a16="http://schemas.microsoft.com/office/drawing/2014/main" id="{D757338E-1172-3B17-628D-FE4FA5C1DEA9}"/>
                </a:ext>
              </a:extLst>
            </p:cNvPr>
            <p:cNvSpPr/>
            <p:nvPr/>
          </p:nvSpPr>
          <p:spPr>
            <a:xfrm>
              <a:off x="6479478" y="5598012"/>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97" name="矩形 96">
              <a:extLst>
                <a:ext uri="{FF2B5EF4-FFF2-40B4-BE49-F238E27FC236}">
                  <a16:creationId xmlns:a16="http://schemas.microsoft.com/office/drawing/2014/main" id="{E24EA9AB-FACE-55BB-9D5A-34681897304C}"/>
                </a:ext>
              </a:extLst>
            </p:cNvPr>
            <p:cNvSpPr/>
            <p:nvPr/>
          </p:nvSpPr>
          <p:spPr>
            <a:xfrm>
              <a:off x="6479478" y="581791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98" name="矩形 97">
              <a:extLst>
                <a:ext uri="{FF2B5EF4-FFF2-40B4-BE49-F238E27FC236}">
                  <a16:creationId xmlns:a16="http://schemas.microsoft.com/office/drawing/2014/main" id="{FC20D10B-91C3-230B-C340-DB38225E3B40}"/>
                </a:ext>
              </a:extLst>
            </p:cNvPr>
            <p:cNvSpPr/>
            <p:nvPr/>
          </p:nvSpPr>
          <p:spPr>
            <a:xfrm>
              <a:off x="6479478" y="603798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99" name="矩形 98">
              <a:extLst>
                <a:ext uri="{FF2B5EF4-FFF2-40B4-BE49-F238E27FC236}">
                  <a16:creationId xmlns:a16="http://schemas.microsoft.com/office/drawing/2014/main" id="{D95F090A-39AF-F56E-945F-46B800756CBC}"/>
                </a:ext>
              </a:extLst>
            </p:cNvPr>
            <p:cNvSpPr/>
            <p:nvPr/>
          </p:nvSpPr>
          <p:spPr>
            <a:xfrm>
              <a:off x="6479478" y="6257884"/>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00" name="矩形 99">
              <a:extLst>
                <a:ext uri="{FF2B5EF4-FFF2-40B4-BE49-F238E27FC236}">
                  <a16:creationId xmlns:a16="http://schemas.microsoft.com/office/drawing/2014/main" id="{DA66327B-E5E8-76D3-9FE5-46D60B69DEC3}"/>
                </a:ext>
              </a:extLst>
            </p:cNvPr>
            <p:cNvSpPr/>
            <p:nvPr/>
          </p:nvSpPr>
          <p:spPr>
            <a:xfrm>
              <a:off x="6479478" y="6473042"/>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UpSampling</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grpSp>
      <p:grpSp>
        <p:nvGrpSpPr>
          <p:cNvPr id="54" name="组合 53">
            <a:extLst>
              <a:ext uri="{FF2B5EF4-FFF2-40B4-BE49-F238E27FC236}">
                <a16:creationId xmlns:a16="http://schemas.microsoft.com/office/drawing/2014/main" id="{5EEA5DC4-81A7-3454-6CE4-9F14B1029746}"/>
              </a:ext>
            </a:extLst>
          </p:cNvPr>
          <p:cNvGrpSpPr/>
          <p:nvPr/>
        </p:nvGrpSpPr>
        <p:grpSpPr>
          <a:xfrm>
            <a:off x="4410680" y="4935941"/>
            <a:ext cx="1389980" cy="1755141"/>
            <a:chOff x="4410680" y="4935941"/>
            <a:chExt cx="1389980" cy="1755141"/>
          </a:xfrm>
        </p:grpSpPr>
        <p:sp>
          <p:nvSpPr>
            <p:cNvPr id="101" name="矩形 100">
              <a:extLst>
                <a:ext uri="{FF2B5EF4-FFF2-40B4-BE49-F238E27FC236}">
                  <a16:creationId xmlns:a16="http://schemas.microsoft.com/office/drawing/2014/main" id="{E418DCBC-5243-07AB-7C4F-EC721D65664B}"/>
                </a:ext>
              </a:extLst>
            </p:cNvPr>
            <p:cNvSpPr/>
            <p:nvPr/>
          </p:nvSpPr>
          <p:spPr>
            <a:xfrm>
              <a:off x="4410680" y="493594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Concatenate</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02" name="矩形 101">
              <a:extLst>
                <a:ext uri="{FF2B5EF4-FFF2-40B4-BE49-F238E27FC236}">
                  <a16:creationId xmlns:a16="http://schemas.microsoft.com/office/drawing/2014/main" id="{119641C1-35B4-3620-85F4-52804D268E21}"/>
                </a:ext>
              </a:extLst>
            </p:cNvPr>
            <p:cNvSpPr/>
            <p:nvPr/>
          </p:nvSpPr>
          <p:spPr>
            <a:xfrm>
              <a:off x="4410680" y="515601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03" name="矩形 102">
              <a:extLst>
                <a:ext uri="{FF2B5EF4-FFF2-40B4-BE49-F238E27FC236}">
                  <a16:creationId xmlns:a16="http://schemas.microsoft.com/office/drawing/2014/main" id="{ED45E19C-20C0-F29E-C14C-1B3327B42459}"/>
                </a:ext>
              </a:extLst>
            </p:cNvPr>
            <p:cNvSpPr/>
            <p:nvPr/>
          </p:nvSpPr>
          <p:spPr>
            <a:xfrm>
              <a:off x="4410680" y="537608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04" name="矩形 103">
              <a:extLst>
                <a:ext uri="{FF2B5EF4-FFF2-40B4-BE49-F238E27FC236}">
                  <a16:creationId xmlns:a16="http://schemas.microsoft.com/office/drawing/2014/main" id="{CF2CB4DD-11BC-9FF9-3ABD-7172762AF0CF}"/>
                </a:ext>
              </a:extLst>
            </p:cNvPr>
            <p:cNvSpPr/>
            <p:nvPr/>
          </p:nvSpPr>
          <p:spPr>
            <a:xfrm>
              <a:off x="4410680" y="5595982"/>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05" name="矩形 104">
              <a:extLst>
                <a:ext uri="{FF2B5EF4-FFF2-40B4-BE49-F238E27FC236}">
                  <a16:creationId xmlns:a16="http://schemas.microsoft.com/office/drawing/2014/main" id="{B3B4B9E8-3C1A-6D5B-7498-1DBA225CE13D}"/>
                </a:ext>
              </a:extLst>
            </p:cNvPr>
            <p:cNvSpPr/>
            <p:nvPr/>
          </p:nvSpPr>
          <p:spPr>
            <a:xfrm>
              <a:off x="4410680" y="581588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06" name="矩形 105">
              <a:extLst>
                <a:ext uri="{FF2B5EF4-FFF2-40B4-BE49-F238E27FC236}">
                  <a16:creationId xmlns:a16="http://schemas.microsoft.com/office/drawing/2014/main" id="{8FBC786B-7C13-A8B1-3DE2-868ED205AFE3}"/>
                </a:ext>
              </a:extLst>
            </p:cNvPr>
            <p:cNvSpPr/>
            <p:nvPr/>
          </p:nvSpPr>
          <p:spPr>
            <a:xfrm>
              <a:off x="4410680" y="603595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07" name="矩形 106">
              <a:extLst>
                <a:ext uri="{FF2B5EF4-FFF2-40B4-BE49-F238E27FC236}">
                  <a16:creationId xmlns:a16="http://schemas.microsoft.com/office/drawing/2014/main" id="{D4635CDC-4B5F-74EE-4EF3-8CF0A344FAC3}"/>
                </a:ext>
              </a:extLst>
            </p:cNvPr>
            <p:cNvSpPr/>
            <p:nvPr/>
          </p:nvSpPr>
          <p:spPr>
            <a:xfrm>
              <a:off x="4410680" y="6255854"/>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08" name="矩形 107">
              <a:extLst>
                <a:ext uri="{FF2B5EF4-FFF2-40B4-BE49-F238E27FC236}">
                  <a16:creationId xmlns:a16="http://schemas.microsoft.com/office/drawing/2014/main" id="{2341530D-98F8-0EFE-7A06-179852186A76}"/>
                </a:ext>
              </a:extLst>
            </p:cNvPr>
            <p:cNvSpPr/>
            <p:nvPr/>
          </p:nvSpPr>
          <p:spPr>
            <a:xfrm>
              <a:off x="4410680" y="6471012"/>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UpSampling</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grpSp>
      <p:grpSp>
        <p:nvGrpSpPr>
          <p:cNvPr id="22" name="组合 21">
            <a:extLst>
              <a:ext uri="{FF2B5EF4-FFF2-40B4-BE49-F238E27FC236}">
                <a16:creationId xmlns:a16="http://schemas.microsoft.com/office/drawing/2014/main" id="{DB7BC3FF-DFE2-0337-0122-43EC40676918}"/>
              </a:ext>
            </a:extLst>
          </p:cNvPr>
          <p:cNvGrpSpPr/>
          <p:nvPr/>
        </p:nvGrpSpPr>
        <p:grpSpPr>
          <a:xfrm>
            <a:off x="2423389" y="4933911"/>
            <a:ext cx="1389981" cy="1755141"/>
            <a:chOff x="2423389" y="4933911"/>
            <a:chExt cx="1389981" cy="1755141"/>
          </a:xfrm>
        </p:grpSpPr>
        <p:sp>
          <p:nvSpPr>
            <p:cNvPr id="117" name="矩形 116">
              <a:extLst>
                <a:ext uri="{FF2B5EF4-FFF2-40B4-BE49-F238E27FC236}">
                  <a16:creationId xmlns:a16="http://schemas.microsoft.com/office/drawing/2014/main" id="{EB2EF008-4FFC-017B-3A91-449BC7F9A107}"/>
                </a:ext>
              </a:extLst>
            </p:cNvPr>
            <p:cNvSpPr/>
            <p:nvPr/>
          </p:nvSpPr>
          <p:spPr>
            <a:xfrm>
              <a:off x="2423390" y="493391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Concatenate</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18" name="矩形 117">
              <a:extLst>
                <a:ext uri="{FF2B5EF4-FFF2-40B4-BE49-F238E27FC236}">
                  <a16:creationId xmlns:a16="http://schemas.microsoft.com/office/drawing/2014/main" id="{85F815E1-BEE3-9395-F452-DA393B8001E3}"/>
                </a:ext>
              </a:extLst>
            </p:cNvPr>
            <p:cNvSpPr/>
            <p:nvPr/>
          </p:nvSpPr>
          <p:spPr>
            <a:xfrm>
              <a:off x="2423389" y="515398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19" name="矩形 118">
              <a:extLst>
                <a:ext uri="{FF2B5EF4-FFF2-40B4-BE49-F238E27FC236}">
                  <a16:creationId xmlns:a16="http://schemas.microsoft.com/office/drawing/2014/main" id="{23BB5E74-C165-BD30-972F-13550604C365}"/>
                </a:ext>
              </a:extLst>
            </p:cNvPr>
            <p:cNvSpPr/>
            <p:nvPr/>
          </p:nvSpPr>
          <p:spPr>
            <a:xfrm>
              <a:off x="2423389" y="537405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20" name="矩形 119">
              <a:extLst>
                <a:ext uri="{FF2B5EF4-FFF2-40B4-BE49-F238E27FC236}">
                  <a16:creationId xmlns:a16="http://schemas.microsoft.com/office/drawing/2014/main" id="{D7F842C6-FBA2-4E9B-A5E3-4CEDDFF6F476}"/>
                </a:ext>
              </a:extLst>
            </p:cNvPr>
            <p:cNvSpPr/>
            <p:nvPr/>
          </p:nvSpPr>
          <p:spPr>
            <a:xfrm>
              <a:off x="2423389" y="5593952"/>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21" name="矩形 120">
              <a:extLst>
                <a:ext uri="{FF2B5EF4-FFF2-40B4-BE49-F238E27FC236}">
                  <a16:creationId xmlns:a16="http://schemas.microsoft.com/office/drawing/2014/main" id="{279B8CE2-D213-8060-C1BC-DF400DE38895}"/>
                </a:ext>
              </a:extLst>
            </p:cNvPr>
            <p:cNvSpPr/>
            <p:nvPr/>
          </p:nvSpPr>
          <p:spPr>
            <a:xfrm>
              <a:off x="2423389" y="581385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22" name="矩形 121">
              <a:extLst>
                <a:ext uri="{FF2B5EF4-FFF2-40B4-BE49-F238E27FC236}">
                  <a16:creationId xmlns:a16="http://schemas.microsoft.com/office/drawing/2014/main" id="{C9464CD6-7233-E8F4-845D-459B1BF2BF2E}"/>
                </a:ext>
              </a:extLst>
            </p:cNvPr>
            <p:cNvSpPr/>
            <p:nvPr/>
          </p:nvSpPr>
          <p:spPr>
            <a:xfrm>
              <a:off x="2423389" y="603392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23" name="矩形 122">
              <a:extLst>
                <a:ext uri="{FF2B5EF4-FFF2-40B4-BE49-F238E27FC236}">
                  <a16:creationId xmlns:a16="http://schemas.microsoft.com/office/drawing/2014/main" id="{F5132C32-BA25-5C18-A15D-2888A425A78D}"/>
                </a:ext>
              </a:extLst>
            </p:cNvPr>
            <p:cNvSpPr/>
            <p:nvPr/>
          </p:nvSpPr>
          <p:spPr>
            <a:xfrm>
              <a:off x="2423389" y="6253824"/>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24" name="矩形 123">
              <a:extLst>
                <a:ext uri="{FF2B5EF4-FFF2-40B4-BE49-F238E27FC236}">
                  <a16:creationId xmlns:a16="http://schemas.microsoft.com/office/drawing/2014/main" id="{D686F389-8B53-75C9-A53E-94FB5E639C61}"/>
                </a:ext>
              </a:extLst>
            </p:cNvPr>
            <p:cNvSpPr/>
            <p:nvPr/>
          </p:nvSpPr>
          <p:spPr>
            <a:xfrm>
              <a:off x="2423389" y="6468982"/>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UpSampling</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grpSp>
      <p:cxnSp>
        <p:nvCxnSpPr>
          <p:cNvPr id="132" name="连接符: 肘形 131">
            <a:extLst>
              <a:ext uri="{FF2B5EF4-FFF2-40B4-BE49-F238E27FC236}">
                <a16:creationId xmlns:a16="http://schemas.microsoft.com/office/drawing/2014/main" id="{6E10079B-C7F6-56A2-3FE0-B36766F9F7C8}"/>
              </a:ext>
            </a:extLst>
          </p:cNvPr>
          <p:cNvCxnSpPr>
            <a:cxnSpLocks/>
            <a:stCxn id="2" idx="0"/>
            <a:endCxn id="3" idx="1"/>
          </p:cNvCxnSpPr>
          <p:nvPr/>
        </p:nvCxnSpPr>
        <p:spPr>
          <a:xfrm rot="5400000" flipH="1" flipV="1">
            <a:off x="1119904" y="1283287"/>
            <a:ext cx="1220445" cy="1386526"/>
          </a:xfrm>
          <a:prstGeom prst="bentConnector2">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5" name="连接符: 肘形 134">
            <a:extLst>
              <a:ext uri="{FF2B5EF4-FFF2-40B4-BE49-F238E27FC236}">
                <a16:creationId xmlns:a16="http://schemas.microsoft.com/office/drawing/2014/main" id="{B142ADB2-DC16-AC12-270B-AC357A6381C2}"/>
              </a:ext>
            </a:extLst>
          </p:cNvPr>
          <p:cNvCxnSpPr>
            <a:stCxn id="6" idx="2"/>
            <a:endCxn id="11" idx="1"/>
          </p:cNvCxnSpPr>
          <p:nvPr/>
        </p:nvCxnSpPr>
        <p:spPr>
          <a:xfrm rot="5400000" flipH="1" flipV="1">
            <a:off x="3172806" y="1067483"/>
            <a:ext cx="1183445" cy="1292301"/>
          </a:xfrm>
          <a:prstGeom prst="bentConnector4">
            <a:avLst>
              <a:gd name="adj1" fmla="val -42657"/>
              <a:gd name="adj2" fmla="val 76890"/>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8" name="直接连接符 137">
            <a:extLst>
              <a:ext uri="{FF2B5EF4-FFF2-40B4-BE49-F238E27FC236}">
                <a16:creationId xmlns:a16="http://schemas.microsoft.com/office/drawing/2014/main" id="{6A2189D7-6777-4ED2-C467-EBC409354928}"/>
              </a:ext>
            </a:extLst>
          </p:cNvPr>
          <p:cNvCxnSpPr>
            <a:stCxn id="18" idx="2"/>
            <a:endCxn id="19" idx="0"/>
          </p:cNvCxnSpPr>
          <p:nvPr/>
        </p:nvCxnSpPr>
        <p:spPr>
          <a:xfrm>
            <a:off x="5105670" y="2561976"/>
            <a:ext cx="148" cy="137117"/>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0" name="直接连接符 139">
            <a:extLst>
              <a:ext uri="{FF2B5EF4-FFF2-40B4-BE49-F238E27FC236}">
                <a16:creationId xmlns:a16="http://schemas.microsoft.com/office/drawing/2014/main" id="{3AAB297C-94BF-3CF2-A5E8-92B3451C77D9}"/>
              </a:ext>
            </a:extLst>
          </p:cNvPr>
          <p:cNvCxnSpPr>
            <a:endCxn id="19" idx="2"/>
          </p:cNvCxnSpPr>
          <p:nvPr/>
        </p:nvCxnSpPr>
        <p:spPr>
          <a:xfrm>
            <a:off x="4110990" y="2809128"/>
            <a:ext cx="885028" cy="0"/>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50" name="连接符: 肘形 149">
            <a:extLst>
              <a:ext uri="{FF2B5EF4-FFF2-40B4-BE49-F238E27FC236}">
                <a16:creationId xmlns:a16="http://schemas.microsoft.com/office/drawing/2014/main" id="{AE2521CE-9328-1AE2-255E-B92F0EE92B4B}"/>
              </a:ext>
            </a:extLst>
          </p:cNvPr>
          <p:cNvCxnSpPr>
            <a:stCxn id="19" idx="6"/>
            <a:endCxn id="24" idx="1"/>
          </p:cNvCxnSpPr>
          <p:nvPr/>
        </p:nvCxnSpPr>
        <p:spPr>
          <a:xfrm flipV="1">
            <a:off x="5215618" y="1121911"/>
            <a:ext cx="1263860" cy="1687217"/>
          </a:xfrm>
          <a:prstGeom prst="bentConnector3">
            <a:avLst>
              <a:gd name="adj1" fmla="val 71705"/>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4" name="组合 13">
            <a:extLst>
              <a:ext uri="{FF2B5EF4-FFF2-40B4-BE49-F238E27FC236}">
                <a16:creationId xmlns:a16="http://schemas.microsoft.com/office/drawing/2014/main" id="{C218EFE8-EA30-5D20-7DC6-E4E0ECB395F4}"/>
              </a:ext>
            </a:extLst>
          </p:cNvPr>
          <p:cNvGrpSpPr/>
          <p:nvPr/>
        </p:nvGrpSpPr>
        <p:grpSpPr>
          <a:xfrm>
            <a:off x="6479478" y="1011876"/>
            <a:ext cx="1389980" cy="1550100"/>
            <a:chOff x="6479478" y="1011876"/>
            <a:chExt cx="1389980" cy="1550100"/>
          </a:xfrm>
        </p:grpSpPr>
        <p:sp>
          <p:nvSpPr>
            <p:cNvPr id="24" name="矩形 23">
              <a:extLst>
                <a:ext uri="{FF2B5EF4-FFF2-40B4-BE49-F238E27FC236}">
                  <a16:creationId xmlns:a16="http://schemas.microsoft.com/office/drawing/2014/main" id="{95145D9E-91A1-A173-60E3-C9E401B4E96F}"/>
                </a:ext>
              </a:extLst>
            </p:cNvPr>
            <p:cNvSpPr/>
            <p:nvPr/>
          </p:nvSpPr>
          <p:spPr>
            <a:xfrm>
              <a:off x="6479478" y="1011876"/>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97604423-A907-0DE4-1C67-E1948B04C6D5}"/>
                </a:ext>
              </a:extLst>
            </p:cNvPr>
            <p:cNvSpPr/>
            <p:nvPr/>
          </p:nvSpPr>
          <p:spPr>
            <a:xfrm>
              <a:off x="6479478" y="123498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93EEE676-4280-3EA5-6A0E-A4BB8895A7E3}"/>
                </a:ext>
              </a:extLst>
            </p:cNvPr>
            <p:cNvSpPr/>
            <p:nvPr/>
          </p:nvSpPr>
          <p:spPr>
            <a:xfrm>
              <a:off x="6479478" y="1457528"/>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27" name="矩形 26">
              <a:extLst>
                <a:ext uri="{FF2B5EF4-FFF2-40B4-BE49-F238E27FC236}">
                  <a16:creationId xmlns:a16="http://schemas.microsoft.com/office/drawing/2014/main" id="{5D9CBC9B-B1F4-BCD0-122B-8E4D3C65FB5A}"/>
                </a:ext>
              </a:extLst>
            </p:cNvPr>
            <p:cNvSpPr/>
            <p:nvPr/>
          </p:nvSpPr>
          <p:spPr>
            <a:xfrm>
              <a:off x="6479478" y="1681865"/>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E09C69FA-94DF-4DA0-E911-36E1B833F27C}"/>
                </a:ext>
              </a:extLst>
            </p:cNvPr>
            <p:cNvSpPr/>
            <p:nvPr/>
          </p:nvSpPr>
          <p:spPr>
            <a:xfrm>
              <a:off x="6479478" y="1901935"/>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F9821460-C90B-3FDF-DE33-CE9315FB4843}"/>
                </a:ext>
              </a:extLst>
            </p:cNvPr>
            <p:cNvSpPr/>
            <p:nvPr/>
          </p:nvSpPr>
          <p:spPr>
            <a:xfrm>
              <a:off x="6479478" y="2121836"/>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F1B5D8FF-40A1-9B21-5947-E4AE907646D8}"/>
                </a:ext>
              </a:extLst>
            </p:cNvPr>
            <p:cNvSpPr/>
            <p:nvPr/>
          </p:nvSpPr>
          <p:spPr>
            <a:xfrm>
              <a:off x="6479478" y="2341906"/>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grpSp>
      <p:cxnSp>
        <p:nvCxnSpPr>
          <p:cNvPr id="152" name="直接连接符 151">
            <a:extLst>
              <a:ext uri="{FF2B5EF4-FFF2-40B4-BE49-F238E27FC236}">
                <a16:creationId xmlns:a16="http://schemas.microsoft.com/office/drawing/2014/main" id="{002BDDB3-1432-84F8-A0DC-052F9239C1F3}"/>
              </a:ext>
            </a:extLst>
          </p:cNvPr>
          <p:cNvCxnSpPr/>
          <p:nvPr/>
        </p:nvCxnSpPr>
        <p:spPr>
          <a:xfrm>
            <a:off x="7182869" y="2561976"/>
            <a:ext cx="0" cy="137117"/>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53" name="直接连接符 152">
            <a:extLst>
              <a:ext uri="{FF2B5EF4-FFF2-40B4-BE49-F238E27FC236}">
                <a16:creationId xmlns:a16="http://schemas.microsoft.com/office/drawing/2014/main" id="{4FF9AD9E-72E5-C505-AA3D-A09BE608003B}"/>
              </a:ext>
            </a:extLst>
          </p:cNvPr>
          <p:cNvCxnSpPr>
            <a:cxnSpLocks/>
          </p:cNvCxnSpPr>
          <p:nvPr/>
        </p:nvCxnSpPr>
        <p:spPr>
          <a:xfrm>
            <a:off x="6115050" y="2809128"/>
            <a:ext cx="958019" cy="0"/>
          </a:xfrm>
          <a:prstGeom prst="line">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cxnSp>
      <p:cxnSp>
        <p:nvCxnSpPr>
          <p:cNvPr id="156" name="连接符: 肘形 155">
            <a:extLst>
              <a:ext uri="{FF2B5EF4-FFF2-40B4-BE49-F238E27FC236}">
                <a16:creationId xmlns:a16="http://schemas.microsoft.com/office/drawing/2014/main" id="{E1321010-6745-5E63-602B-2630402CEF94}"/>
              </a:ext>
            </a:extLst>
          </p:cNvPr>
          <p:cNvCxnSpPr>
            <a:stCxn id="31" idx="6"/>
            <a:endCxn id="34" idx="1"/>
          </p:cNvCxnSpPr>
          <p:nvPr/>
        </p:nvCxnSpPr>
        <p:spPr>
          <a:xfrm flipV="1">
            <a:off x="7284268" y="1127161"/>
            <a:ext cx="1295469" cy="1681967"/>
          </a:xfrm>
          <a:prstGeom prst="bentConnector3">
            <a:avLst>
              <a:gd name="adj1" fmla="val 63333"/>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cxnSp>
      <p:grpSp>
        <p:nvGrpSpPr>
          <p:cNvPr id="202" name="组合 201">
            <a:extLst>
              <a:ext uri="{FF2B5EF4-FFF2-40B4-BE49-F238E27FC236}">
                <a16:creationId xmlns:a16="http://schemas.microsoft.com/office/drawing/2014/main" id="{329F3DC8-84A9-CB73-DA72-D4070B9EE51A}"/>
              </a:ext>
            </a:extLst>
          </p:cNvPr>
          <p:cNvGrpSpPr/>
          <p:nvPr/>
        </p:nvGrpSpPr>
        <p:grpSpPr>
          <a:xfrm>
            <a:off x="8579737" y="1017126"/>
            <a:ext cx="1389980" cy="1550100"/>
            <a:chOff x="8581223" y="882651"/>
            <a:chExt cx="1389980" cy="1550100"/>
          </a:xfrm>
        </p:grpSpPr>
        <p:sp>
          <p:nvSpPr>
            <p:cNvPr id="34" name="矩形 33">
              <a:extLst>
                <a:ext uri="{FF2B5EF4-FFF2-40B4-BE49-F238E27FC236}">
                  <a16:creationId xmlns:a16="http://schemas.microsoft.com/office/drawing/2014/main" id="{4010BB04-D161-9B45-F0A6-3A2CC3097BF2}"/>
                </a:ext>
              </a:extLst>
            </p:cNvPr>
            <p:cNvSpPr/>
            <p:nvPr/>
          </p:nvSpPr>
          <p:spPr>
            <a:xfrm>
              <a:off x="8581223" y="88265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35" name="矩形 34">
              <a:extLst>
                <a:ext uri="{FF2B5EF4-FFF2-40B4-BE49-F238E27FC236}">
                  <a16:creationId xmlns:a16="http://schemas.microsoft.com/office/drawing/2014/main" id="{680CECB2-52C2-1D8E-016E-64DAABCB3BED}"/>
                </a:ext>
              </a:extLst>
            </p:cNvPr>
            <p:cNvSpPr/>
            <p:nvPr/>
          </p:nvSpPr>
          <p:spPr>
            <a:xfrm>
              <a:off x="8581223" y="1105758"/>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36" name="矩形 35">
              <a:extLst>
                <a:ext uri="{FF2B5EF4-FFF2-40B4-BE49-F238E27FC236}">
                  <a16:creationId xmlns:a16="http://schemas.microsoft.com/office/drawing/2014/main" id="{091C91F3-1EDD-76F7-A97D-F4B9EE3A67C9}"/>
                </a:ext>
              </a:extLst>
            </p:cNvPr>
            <p:cNvSpPr/>
            <p:nvPr/>
          </p:nvSpPr>
          <p:spPr>
            <a:xfrm>
              <a:off x="8581223" y="132830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37" name="矩形 36">
              <a:extLst>
                <a:ext uri="{FF2B5EF4-FFF2-40B4-BE49-F238E27FC236}">
                  <a16:creationId xmlns:a16="http://schemas.microsoft.com/office/drawing/2014/main" id="{5FE1CFA5-E3D5-8A1F-3470-48B0B62D9C05}"/>
                </a:ext>
              </a:extLst>
            </p:cNvPr>
            <p:cNvSpPr/>
            <p:nvPr/>
          </p:nvSpPr>
          <p:spPr>
            <a:xfrm>
              <a:off x="8581223" y="1552640"/>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38" name="矩形 37">
              <a:extLst>
                <a:ext uri="{FF2B5EF4-FFF2-40B4-BE49-F238E27FC236}">
                  <a16:creationId xmlns:a16="http://schemas.microsoft.com/office/drawing/2014/main" id="{B9953C6E-7605-61E3-8716-6FA31DC8B85D}"/>
                </a:ext>
              </a:extLst>
            </p:cNvPr>
            <p:cNvSpPr/>
            <p:nvPr/>
          </p:nvSpPr>
          <p:spPr>
            <a:xfrm>
              <a:off x="8581223" y="1772710"/>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39" name="矩形 38">
              <a:extLst>
                <a:ext uri="{FF2B5EF4-FFF2-40B4-BE49-F238E27FC236}">
                  <a16:creationId xmlns:a16="http://schemas.microsoft.com/office/drawing/2014/main" id="{5F18D327-B3B0-58A3-0E10-31BCDC447F94}"/>
                </a:ext>
              </a:extLst>
            </p:cNvPr>
            <p:cNvSpPr/>
            <p:nvPr/>
          </p:nvSpPr>
          <p:spPr>
            <a:xfrm>
              <a:off x="8581223" y="199261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40" name="矩形 39">
              <a:extLst>
                <a:ext uri="{FF2B5EF4-FFF2-40B4-BE49-F238E27FC236}">
                  <a16:creationId xmlns:a16="http://schemas.microsoft.com/office/drawing/2014/main" id="{0405AB8A-D7F3-C5A5-2B80-04CB3676999A}"/>
                </a:ext>
              </a:extLst>
            </p:cNvPr>
            <p:cNvSpPr/>
            <p:nvPr/>
          </p:nvSpPr>
          <p:spPr>
            <a:xfrm>
              <a:off x="8581223" y="221268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grpSp>
      <p:cxnSp>
        <p:nvCxnSpPr>
          <p:cNvPr id="158" name="直接连接符 157">
            <a:extLst>
              <a:ext uri="{FF2B5EF4-FFF2-40B4-BE49-F238E27FC236}">
                <a16:creationId xmlns:a16="http://schemas.microsoft.com/office/drawing/2014/main" id="{2576265F-6D64-78D6-D70A-8091B5766865}"/>
              </a:ext>
            </a:extLst>
          </p:cNvPr>
          <p:cNvCxnSpPr>
            <a:cxnSpLocks/>
          </p:cNvCxnSpPr>
          <p:nvPr/>
        </p:nvCxnSpPr>
        <p:spPr>
          <a:xfrm>
            <a:off x="9276213" y="2564549"/>
            <a:ext cx="0" cy="137117"/>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D1C32902-9205-3723-81E9-8858C06D40CD}"/>
              </a:ext>
            </a:extLst>
          </p:cNvPr>
          <p:cNvCxnSpPr>
            <a:cxnSpLocks/>
            <a:endCxn id="41" idx="2"/>
          </p:cNvCxnSpPr>
          <p:nvPr/>
        </p:nvCxnSpPr>
        <p:spPr>
          <a:xfrm>
            <a:off x="8088630" y="2809128"/>
            <a:ext cx="1077783" cy="5250"/>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63" name="连接符: 肘形 162">
            <a:extLst>
              <a:ext uri="{FF2B5EF4-FFF2-40B4-BE49-F238E27FC236}">
                <a16:creationId xmlns:a16="http://schemas.microsoft.com/office/drawing/2014/main" id="{7D84564F-B3ED-8BAA-B44B-54ACC5731A4F}"/>
              </a:ext>
            </a:extLst>
          </p:cNvPr>
          <p:cNvCxnSpPr>
            <a:stCxn id="41" idx="6"/>
            <a:endCxn id="44" idx="0"/>
          </p:cNvCxnSpPr>
          <p:nvPr/>
        </p:nvCxnSpPr>
        <p:spPr>
          <a:xfrm>
            <a:off x="9386013" y="2814378"/>
            <a:ext cx="1718614" cy="96786"/>
          </a:xfrm>
          <a:prstGeom prst="bentConnector2">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AFDD7169-E233-9CA4-2D35-42795E211C18}"/>
              </a:ext>
            </a:extLst>
          </p:cNvPr>
          <p:cNvCxnSpPr>
            <a:cxnSpLocks/>
            <a:stCxn id="50" idx="2"/>
            <a:endCxn id="51" idx="0"/>
          </p:cNvCxnSpPr>
          <p:nvPr/>
        </p:nvCxnSpPr>
        <p:spPr>
          <a:xfrm>
            <a:off x="11104627" y="4461264"/>
            <a:ext cx="0" cy="137117"/>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0E2A25AC-77C8-CDD2-05AE-7110981D568E}"/>
              </a:ext>
            </a:extLst>
          </p:cNvPr>
          <p:cNvCxnSpPr>
            <a:cxnSpLocks/>
            <a:stCxn id="51" idx="4"/>
            <a:endCxn id="61" idx="0"/>
          </p:cNvCxnSpPr>
          <p:nvPr/>
        </p:nvCxnSpPr>
        <p:spPr>
          <a:xfrm>
            <a:off x="11104627" y="4818451"/>
            <a:ext cx="0" cy="757103"/>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4" name="连接符: 肘形 193">
            <a:extLst>
              <a:ext uri="{FF2B5EF4-FFF2-40B4-BE49-F238E27FC236}">
                <a16:creationId xmlns:a16="http://schemas.microsoft.com/office/drawing/2014/main" id="{302A8FCF-7C0C-0B4F-49DB-67EA5F6A31A9}"/>
              </a:ext>
            </a:extLst>
          </p:cNvPr>
          <p:cNvCxnSpPr>
            <a:stCxn id="61" idx="1"/>
            <a:endCxn id="55" idx="3"/>
          </p:cNvCxnSpPr>
          <p:nvPr/>
        </p:nvCxnSpPr>
        <p:spPr>
          <a:xfrm rot="10800000">
            <a:off x="9969717" y="5048007"/>
            <a:ext cx="439920" cy="637583"/>
          </a:xfrm>
          <a:prstGeom prst="bentConnector3">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9E1D4FB-6258-5FA2-F052-160376B41309}"/>
              </a:ext>
            </a:extLst>
          </p:cNvPr>
          <p:cNvCxnSpPr>
            <a:stCxn id="41" idx="4"/>
            <a:endCxn id="56" idx="0"/>
          </p:cNvCxnSpPr>
          <p:nvPr/>
        </p:nvCxnSpPr>
        <p:spPr>
          <a:xfrm flipH="1">
            <a:off x="9274727" y="2924413"/>
            <a:ext cx="1486" cy="671874"/>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8" name="直接连接符 197">
            <a:extLst>
              <a:ext uri="{FF2B5EF4-FFF2-40B4-BE49-F238E27FC236}">
                <a16:creationId xmlns:a16="http://schemas.microsoft.com/office/drawing/2014/main" id="{D86FF9D6-7267-C135-C61C-A766FB06A515}"/>
              </a:ext>
            </a:extLst>
          </p:cNvPr>
          <p:cNvCxnSpPr>
            <a:stCxn id="56" idx="2"/>
            <a:endCxn id="55" idx="0"/>
          </p:cNvCxnSpPr>
          <p:nvPr/>
        </p:nvCxnSpPr>
        <p:spPr>
          <a:xfrm>
            <a:off x="9274727" y="3816357"/>
            <a:ext cx="0" cy="1121614"/>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5" name="连接符: 肘形 214">
            <a:extLst>
              <a:ext uri="{FF2B5EF4-FFF2-40B4-BE49-F238E27FC236}">
                <a16:creationId xmlns:a16="http://schemas.microsoft.com/office/drawing/2014/main" id="{00F6ED88-BFD6-861B-7999-235DF15C33F4}"/>
              </a:ext>
            </a:extLst>
          </p:cNvPr>
          <p:cNvCxnSpPr>
            <a:cxnSpLocks/>
            <a:stCxn id="92" idx="1"/>
            <a:endCxn id="93" idx="3"/>
          </p:cNvCxnSpPr>
          <p:nvPr/>
        </p:nvCxnSpPr>
        <p:spPr>
          <a:xfrm rot="10800000">
            <a:off x="7869458" y="5048007"/>
            <a:ext cx="710280" cy="1535071"/>
          </a:xfrm>
          <a:prstGeom prst="bentConnector3">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9" name="连接符: 肘形 218">
            <a:extLst>
              <a:ext uri="{FF2B5EF4-FFF2-40B4-BE49-F238E27FC236}">
                <a16:creationId xmlns:a16="http://schemas.microsoft.com/office/drawing/2014/main" id="{DED2F95F-6779-4E9C-3513-8B8345C23C6E}"/>
              </a:ext>
            </a:extLst>
          </p:cNvPr>
          <p:cNvCxnSpPr>
            <a:cxnSpLocks/>
            <a:stCxn id="100" idx="1"/>
            <a:endCxn id="101" idx="3"/>
          </p:cNvCxnSpPr>
          <p:nvPr/>
        </p:nvCxnSpPr>
        <p:spPr>
          <a:xfrm rot="10800000">
            <a:off x="5800660" y="5045977"/>
            <a:ext cx="678818" cy="1537101"/>
          </a:xfrm>
          <a:prstGeom prst="bentConnector3">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21" name="连接符: 肘形 220">
            <a:extLst>
              <a:ext uri="{FF2B5EF4-FFF2-40B4-BE49-F238E27FC236}">
                <a16:creationId xmlns:a16="http://schemas.microsoft.com/office/drawing/2014/main" id="{B7CC1DAA-2ACB-ED41-1D4C-38790B1A142B}"/>
              </a:ext>
            </a:extLst>
          </p:cNvPr>
          <p:cNvCxnSpPr>
            <a:cxnSpLocks/>
            <a:stCxn id="108" idx="1"/>
            <a:endCxn id="117" idx="3"/>
          </p:cNvCxnSpPr>
          <p:nvPr/>
        </p:nvCxnSpPr>
        <p:spPr>
          <a:xfrm rot="10800000">
            <a:off x="3813370" y="5043947"/>
            <a:ext cx="597310" cy="1537101"/>
          </a:xfrm>
          <a:prstGeom prst="bentConnector3">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23" name="连接符: 肘形 222">
            <a:extLst>
              <a:ext uri="{FF2B5EF4-FFF2-40B4-BE49-F238E27FC236}">
                <a16:creationId xmlns:a16="http://schemas.microsoft.com/office/drawing/2014/main" id="{8D646D45-7301-BCC2-E975-32C00E3BD441}"/>
              </a:ext>
            </a:extLst>
          </p:cNvPr>
          <p:cNvCxnSpPr>
            <a:stCxn id="124" idx="1"/>
            <a:endCxn id="127" idx="2"/>
          </p:cNvCxnSpPr>
          <p:nvPr/>
        </p:nvCxnSpPr>
        <p:spPr>
          <a:xfrm rot="10800000">
            <a:off x="1029753" y="6193577"/>
            <a:ext cx="1393636" cy="385441"/>
          </a:xfrm>
          <a:prstGeom prst="bentConnector2">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1" name="直接连接符 230">
            <a:extLst>
              <a:ext uri="{FF2B5EF4-FFF2-40B4-BE49-F238E27FC236}">
                <a16:creationId xmlns:a16="http://schemas.microsoft.com/office/drawing/2014/main" id="{C10433CC-A3BC-09DA-8D92-C165B4CCA712}"/>
              </a:ext>
            </a:extLst>
          </p:cNvPr>
          <p:cNvCxnSpPr>
            <a:stCxn id="31" idx="4"/>
            <a:endCxn id="69" idx="0"/>
          </p:cNvCxnSpPr>
          <p:nvPr/>
        </p:nvCxnSpPr>
        <p:spPr>
          <a:xfrm>
            <a:off x="7174468" y="2919163"/>
            <a:ext cx="0" cy="677124"/>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3" name="直接连接符 232">
            <a:extLst>
              <a:ext uri="{FF2B5EF4-FFF2-40B4-BE49-F238E27FC236}">
                <a16:creationId xmlns:a16="http://schemas.microsoft.com/office/drawing/2014/main" id="{312421CD-8295-F21F-E3D2-9404EE093CA6}"/>
              </a:ext>
            </a:extLst>
          </p:cNvPr>
          <p:cNvCxnSpPr>
            <a:stCxn id="69" idx="2"/>
            <a:endCxn id="93" idx="0"/>
          </p:cNvCxnSpPr>
          <p:nvPr/>
        </p:nvCxnSpPr>
        <p:spPr>
          <a:xfrm>
            <a:off x="7174468" y="3816357"/>
            <a:ext cx="0" cy="1121614"/>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5" name="直接连接符 234">
            <a:extLst>
              <a:ext uri="{FF2B5EF4-FFF2-40B4-BE49-F238E27FC236}">
                <a16:creationId xmlns:a16="http://schemas.microsoft.com/office/drawing/2014/main" id="{B9BB3C61-DAE1-7231-D5BF-D4C560060CA2}"/>
              </a:ext>
            </a:extLst>
          </p:cNvPr>
          <p:cNvCxnSpPr>
            <a:stCxn id="19" idx="4"/>
            <a:endCxn id="77" idx="0"/>
          </p:cNvCxnSpPr>
          <p:nvPr/>
        </p:nvCxnSpPr>
        <p:spPr>
          <a:xfrm flipH="1">
            <a:off x="5105670" y="2919163"/>
            <a:ext cx="148" cy="677124"/>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7" name="直接连接符 236">
            <a:extLst>
              <a:ext uri="{FF2B5EF4-FFF2-40B4-BE49-F238E27FC236}">
                <a16:creationId xmlns:a16="http://schemas.microsoft.com/office/drawing/2014/main" id="{40D5F0EB-CFEC-7CE1-D7B5-0211D0224BE2}"/>
              </a:ext>
            </a:extLst>
          </p:cNvPr>
          <p:cNvCxnSpPr>
            <a:stCxn id="77" idx="2"/>
            <a:endCxn id="101" idx="0"/>
          </p:cNvCxnSpPr>
          <p:nvPr/>
        </p:nvCxnSpPr>
        <p:spPr>
          <a:xfrm>
            <a:off x="5105670" y="3816357"/>
            <a:ext cx="0" cy="1119584"/>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9" name="直接连接符 238">
            <a:extLst>
              <a:ext uri="{FF2B5EF4-FFF2-40B4-BE49-F238E27FC236}">
                <a16:creationId xmlns:a16="http://schemas.microsoft.com/office/drawing/2014/main" id="{3092B060-3A29-1C99-0030-A0B9866C7C1B}"/>
              </a:ext>
            </a:extLst>
          </p:cNvPr>
          <p:cNvCxnSpPr>
            <a:stCxn id="6" idx="2"/>
            <a:endCxn id="85" idx="0"/>
          </p:cNvCxnSpPr>
          <p:nvPr/>
        </p:nvCxnSpPr>
        <p:spPr>
          <a:xfrm>
            <a:off x="3118379" y="2305356"/>
            <a:ext cx="0" cy="1290931"/>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41" name="直接连接符 240">
            <a:extLst>
              <a:ext uri="{FF2B5EF4-FFF2-40B4-BE49-F238E27FC236}">
                <a16:creationId xmlns:a16="http://schemas.microsoft.com/office/drawing/2014/main" id="{81FBCF80-CE41-D0F2-2C73-ACBD81C494B1}"/>
              </a:ext>
            </a:extLst>
          </p:cNvPr>
          <p:cNvCxnSpPr>
            <a:cxnSpLocks/>
            <a:stCxn id="85" idx="2"/>
            <a:endCxn id="117" idx="0"/>
          </p:cNvCxnSpPr>
          <p:nvPr/>
        </p:nvCxnSpPr>
        <p:spPr>
          <a:xfrm>
            <a:off x="3118379" y="3816357"/>
            <a:ext cx="1" cy="1117554"/>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sp>
        <p:nvSpPr>
          <p:cNvPr id="245" name="矩形: 圆角 244">
            <a:extLst>
              <a:ext uri="{FF2B5EF4-FFF2-40B4-BE49-F238E27FC236}">
                <a16:creationId xmlns:a16="http://schemas.microsoft.com/office/drawing/2014/main" id="{5542C338-B452-DA7E-69E9-29D2D60C1898}"/>
              </a:ext>
            </a:extLst>
          </p:cNvPr>
          <p:cNvSpPr/>
          <p:nvPr/>
        </p:nvSpPr>
        <p:spPr>
          <a:xfrm>
            <a:off x="2265829" y="1048871"/>
            <a:ext cx="1674159" cy="1454300"/>
          </a:xfrm>
          <a:prstGeom prst="roundRect">
            <a:avLst>
              <a:gd name="adj" fmla="val 3012"/>
            </a:avLst>
          </a:prstGeom>
          <a:noFill/>
          <a:ln>
            <a:solidFill>
              <a:schemeClr val="accent1">
                <a:shade val="15000"/>
                <a:alpha val="1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8" name="矩形: 圆角 247">
            <a:extLst>
              <a:ext uri="{FF2B5EF4-FFF2-40B4-BE49-F238E27FC236}">
                <a16:creationId xmlns:a16="http://schemas.microsoft.com/office/drawing/2014/main" id="{E0322F22-CFF2-BCBE-2F48-B7296D61F20A}"/>
              </a:ext>
            </a:extLst>
          </p:cNvPr>
          <p:cNvSpPr/>
          <p:nvPr/>
        </p:nvSpPr>
        <p:spPr>
          <a:xfrm>
            <a:off x="4260835" y="921625"/>
            <a:ext cx="1674159" cy="2060978"/>
          </a:xfrm>
          <a:prstGeom prst="roundRect">
            <a:avLst>
              <a:gd name="adj" fmla="val 3012"/>
            </a:avLst>
          </a:prstGeom>
          <a:noFill/>
          <a:ln>
            <a:solidFill>
              <a:schemeClr val="accent1">
                <a:shade val="15000"/>
                <a:alpha val="1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9" name="矩形: 圆角 248">
            <a:extLst>
              <a:ext uri="{FF2B5EF4-FFF2-40B4-BE49-F238E27FC236}">
                <a16:creationId xmlns:a16="http://schemas.microsoft.com/office/drawing/2014/main" id="{C7A1867F-BC32-6E72-B789-AE33B7544C9F}"/>
              </a:ext>
            </a:extLst>
          </p:cNvPr>
          <p:cNvSpPr/>
          <p:nvPr/>
        </p:nvSpPr>
        <p:spPr>
          <a:xfrm>
            <a:off x="6330557" y="915403"/>
            <a:ext cx="1674159" cy="2060978"/>
          </a:xfrm>
          <a:prstGeom prst="roundRect">
            <a:avLst>
              <a:gd name="adj" fmla="val 3012"/>
            </a:avLst>
          </a:prstGeom>
          <a:noFill/>
          <a:ln>
            <a:solidFill>
              <a:schemeClr val="accent1">
                <a:shade val="15000"/>
                <a:alpha val="1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50" name="矩形: 圆角 249">
            <a:extLst>
              <a:ext uri="{FF2B5EF4-FFF2-40B4-BE49-F238E27FC236}">
                <a16:creationId xmlns:a16="http://schemas.microsoft.com/office/drawing/2014/main" id="{BAB33B3F-618C-B9FF-53AB-A13C7D920354}"/>
              </a:ext>
            </a:extLst>
          </p:cNvPr>
          <p:cNvSpPr/>
          <p:nvPr/>
        </p:nvSpPr>
        <p:spPr>
          <a:xfrm>
            <a:off x="8468354" y="915401"/>
            <a:ext cx="1674159" cy="2067201"/>
          </a:xfrm>
          <a:prstGeom prst="roundRect">
            <a:avLst>
              <a:gd name="adj" fmla="val 3012"/>
            </a:avLst>
          </a:prstGeom>
          <a:noFill/>
          <a:ln>
            <a:solidFill>
              <a:schemeClr val="accent1">
                <a:shade val="15000"/>
                <a:alpha val="1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52" name="文本框 251">
            <a:extLst>
              <a:ext uri="{FF2B5EF4-FFF2-40B4-BE49-F238E27FC236}">
                <a16:creationId xmlns:a16="http://schemas.microsoft.com/office/drawing/2014/main" id="{C1A76567-A7E3-2086-A10D-83C1D108243B}"/>
              </a:ext>
            </a:extLst>
          </p:cNvPr>
          <p:cNvSpPr txBox="1"/>
          <p:nvPr/>
        </p:nvSpPr>
        <p:spPr>
          <a:xfrm>
            <a:off x="2790669" y="731781"/>
            <a:ext cx="646331" cy="307777"/>
          </a:xfrm>
          <a:prstGeom prst="rect">
            <a:avLst/>
          </a:prstGeom>
          <a:noFill/>
        </p:spPr>
        <p:txBody>
          <a:bodyPr wrap="none" rtlCol="0">
            <a:spAutoFit/>
          </a:bodyPr>
          <a:lstStyle>
            <a:defPPr>
              <a:defRPr lang="zh-CN"/>
            </a:defPPr>
            <a:lvl1pPr algn="ctr">
              <a:defRPr sz="1400">
                <a:solidFill>
                  <a:schemeClr val="tx1">
                    <a:alpha val="10000"/>
                  </a:schemeClr>
                </a:solidFill>
                <a:latin typeface="Times New Roman" panose="02020603050405020304" pitchFamily="18" charset="0"/>
                <a:cs typeface="Times New Roman" panose="02020603050405020304" pitchFamily="18" charset="0"/>
              </a:defRPr>
            </a:lvl1pPr>
          </a:lstStyle>
          <a:p>
            <a:r>
              <a:rPr lang="en-US" altLang="zh-CN" dirty="0"/>
              <a:t>conv1</a:t>
            </a:r>
            <a:endParaRPr lang="zh-CN" altLang="en-US" dirty="0"/>
          </a:p>
        </p:txBody>
      </p:sp>
      <p:sp>
        <p:nvSpPr>
          <p:cNvPr id="253" name="文本框 252">
            <a:extLst>
              <a:ext uri="{FF2B5EF4-FFF2-40B4-BE49-F238E27FC236}">
                <a16:creationId xmlns:a16="http://schemas.microsoft.com/office/drawing/2014/main" id="{91D7D47A-3A17-4188-DA62-526E1F4A7036}"/>
              </a:ext>
            </a:extLst>
          </p:cNvPr>
          <p:cNvSpPr txBox="1"/>
          <p:nvPr/>
        </p:nvSpPr>
        <p:spPr>
          <a:xfrm>
            <a:off x="4698606" y="631939"/>
            <a:ext cx="798616" cy="307777"/>
          </a:xfrm>
          <a:prstGeom prst="rect">
            <a:avLst/>
          </a:prstGeom>
          <a:noFill/>
        </p:spPr>
        <p:txBody>
          <a:bodyPr wrap="none" rtlCol="0">
            <a:spAutoFit/>
          </a:bodyPr>
          <a:lstStyle>
            <a:defPPr>
              <a:defRPr lang="zh-CN"/>
            </a:defPPr>
            <a:lvl1pPr algn="ctr">
              <a:defRPr sz="1400">
                <a:solidFill>
                  <a:schemeClr val="tx1">
                    <a:alpha val="10000"/>
                  </a:schemeClr>
                </a:solidFill>
                <a:latin typeface="Times New Roman" panose="02020603050405020304" pitchFamily="18" charset="0"/>
                <a:cs typeface="Times New Roman" panose="02020603050405020304" pitchFamily="18" charset="0"/>
              </a:defRPr>
            </a:lvl1pPr>
          </a:lstStyle>
          <a:p>
            <a:r>
              <a:rPr lang="en-US" altLang="zh-CN" dirty="0"/>
              <a:t>conv2_x</a:t>
            </a:r>
            <a:endParaRPr lang="zh-CN" altLang="en-US" dirty="0"/>
          </a:p>
        </p:txBody>
      </p:sp>
      <p:sp>
        <p:nvSpPr>
          <p:cNvPr id="254" name="文本框 253">
            <a:extLst>
              <a:ext uri="{FF2B5EF4-FFF2-40B4-BE49-F238E27FC236}">
                <a16:creationId xmlns:a16="http://schemas.microsoft.com/office/drawing/2014/main" id="{C2D18E1D-5D3B-8D26-0A88-4E6574EAFC5A}"/>
              </a:ext>
            </a:extLst>
          </p:cNvPr>
          <p:cNvSpPr txBox="1"/>
          <p:nvPr/>
        </p:nvSpPr>
        <p:spPr>
          <a:xfrm>
            <a:off x="6783560" y="631939"/>
            <a:ext cx="798616" cy="307777"/>
          </a:xfrm>
          <a:prstGeom prst="rect">
            <a:avLst/>
          </a:prstGeom>
          <a:noFill/>
        </p:spPr>
        <p:txBody>
          <a:bodyPr wrap="none" rtlCol="0">
            <a:spAutoFit/>
          </a:bodyPr>
          <a:lstStyle>
            <a:defPPr>
              <a:defRPr lang="zh-CN"/>
            </a:defPPr>
            <a:lvl1pPr algn="ctr">
              <a:defRPr sz="1400">
                <a:solidFill>
                  <a:schemeClr val="tx1">
                    <a:alpha val="10000"/>
                  </a:schemeClr>
                </a:solidFill>
                <a:latin typeface="Times New Roman" panose="02020603050405020304" pitchFamily="18" charset="0"/>
                <a:cs typeface="Times New Roman" panose="02020603050405020304" pitchFamily="18" charset="0"/>
              </a:defRPr>
            </a:lvl1pPr>
          </a:lstStyle>
          <a:p>
            <a:r>
              <a:rPr lang="en-US" altLang="zh-CN" dirty="0"/>
              <a:t>conv3_x</a:t>
            </a:r>
            <a:endParaRPr lang="zh-CN" altLang="en-US" dirty="0"/>
          </a:p>
        </p:txBody>
      </p:sp>
      <p:sp>
        <p:nvSpPr>
          <p:cNvPr id="255" name="文本框 254">
            <a:extLst>
              <a:ext uri="{FF2B5EF4-FFF2-40B4-BE49-F238E27FC236}">
                <a16:creationId xmlns:a16="http://schemas.microsoft.com/office/drawing/2014/main" id="{3418731C-77E8-9566-CE21-E98830ACA7D4}"/>
              </a:ext>
            </a:extLst>
          </p:cNvPr>
          <p:cNvSpPr txBox="1"/>
          <p:nvPr/>
        </p:nvSpPr>
        <p:spPr>
          <a:xfrm>
            <a:off x="8906125" y="631939"/>
            <a:ext cx="798616" cy="307777"/>
          </a:xfrm>
          <a:prstGeom prst="rect">
            <a:avLst/>
          </a:prstGeom>
          <a:noFill/>
        </p:spPr>
        <p:txBody>
          <a:bodyPr wrap="none" rtlCol="0">
            <a:spAutoFit/>
          </a:bodyPr>
          <a:lstStyle>
            <a:defPPr>
              <a:defRPr lang="zh-CN"/>
            </a:defPPr>
            <a:lvl1pPr algn="ctr">
              <a:defRPr sz="1400">
                <a:solidFill>
                  <a:schemeClr val="tx1">
                    <a:alpha val="10000"/>
                  </a:schemeClr>
                </a:solidFill>
                <a:latin typeface="Times New Roman" panose="02020603050405020304" pitchFamily="18" charset="0"/>
                <a:cs typeface="Times New Roman" panose="02020603050405020304" pitchFamily="18" charset="0"/>
              </a:defRPr>
            </a:lvl1pPr>
          </a:lstStyle>
          <a:p>
            <a:r>
              <a:rPr lang="en-US" altLang="zh-CN" dirty="0"/>
              <a:t>conv4_x</a:t>
            </a:r>
            <a:endParaRPr lang="zh-CN" altLang="en-US" dirty="0"/>
          </a:p>
        </p:txBody>
      </p:sp>
      <mc:AlternateContent xmlns:mc="http://schemas.openxmlformats.org/markup-compatibility/2006" xmlns:a14="http://schemas.microsoft.com/office/drawing/2010/main">
        <mc:Choice Requires="a14">
          <p:sp>
            <p:nvSpPr>
              <p:cNvPr id="256" name="文本框 255">
                <a:extLst>
                  <a:ext uri="{FF2B5EF4-FFF2-40B4-BE49-F238E27FC236}">
                    <a16:creationId xmlns:a16="http://schemas.microsoft.com/office/drawing/2014/main" id="{578243BD-1234-CFEF-1837-0FE51B3A3743}"/>
                  </a:ext>
                </a:extLst>
              </p:cNvPr>
              <p:cNvSpPr txBox="1"/>
              <p:nvPr/>
            </p:nvSpPr>
            <p:spPr>
              <a:xfrm>
                <a:off x="5457519" y="2532800"/>
                <a:ext cx="505075" cy="3077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algn="ctr">
                  <a:defRPr sz="1400">
                    <a:solidFill>
                      <a:schemeClr val="tx1">
                        <a:alpha val="10000"/>
                      </a:schemeClr>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altLang="zh-CN" dirty="0">
                          <a:latin typeface="Cambria Math" panose="02040503050406030204" pitchFamily="18" charset="0"/>
                        </a:rPr>
                        <m:t>×3</m:t>
                      </m:r>
                    </m:oMath>
                  </m:oMathPara>
                </a14:m>
                <a:endParaRPr lang="zh-CN" altLang="en-US" dirty="0"/>
              </a:p>
            </p:txBody>
          </p:sp>
        </mc:Choice>
        <mc:Fallback xmlns="">
          <p:sp>
            <p:nvSpPr>
              <p:cNvPr id="256" name="文本框 255">
                <a:extLst>
                  <a:ext uri="{FF2B5EF4-FFF2-40B4-BE49-F238E27FC236}">
                    <a16:creationId xmlns:a16="http://schemas.microsoft.com/office/drawing/2014/main" id="{578243BD-1234-CFEF-1837-0FE51B3A3743}"/>
                  </a:ext>
                </a:extLst>
              </p:cNvPr>
              <p:cNvSpPr txBox="1">
                <a:spLocks noRot="1" noChangeAspect="1" noMove="1" noResize="1" noEditPoints="1" noAdjustHandles="1" noChangeArrowheads="1" noChangeShapeType="1" noTextEdit="1"/>
              </p:cNvSpPr>
              <p:nvPr/>
            </p:nvSpPr>
            <p:spPr>
              <a:xfrm>
                <a:off x="5457519" y="2532800"/>
                <a:ext cx="505075" cy="307777"/>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7" name="文本框 256">
                <a:extLst>
                  <a:ext uri="{FF2B5EF4-FFF2-40B4-BE49-F238E27FC236}">
                    <a16:creationId xmlns:a16="http://schemas.microsoft.com/office/drawing/2014/main" id="{BD2EF74F-E318-F58E-7DA8-39922970BEBD}"/>
                  </a:ext>
                </a:extLst>
              </p:cNvPr>
              <p:cNvSpPr txBox="1"/>
              <p:nvPr/>
            </p:nvSpPr>
            <p:spPr>
              <a:xfrm>
                <a:off x="7563588" y="2547895"/>
                <a:ext cx="497059" cy="33855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algn="ctr">
                  <a:defRPr sz="1400">
                    <a:solidFill>
                      <a:schemeClr val="tx1">
                        <a:alpha val="10000"/>
                      </a:schemeClr>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altLang="zh-CN" dirty="0">
                          <a:latin typeface="Cambria Math" panose="02040503050406030204" pitchFamily="18" charset="0"/>
                        </a:rPr>
                        <m:t>×4</m:t>
                      </m:r>
                    </m:oMath>
                  </m:oMathPara>
                </a14:m>
                <a:endParaRPr lang="zh-CN" altLang="en-US" dirty="0"/>
              </a:p>
            </p:txBody>
          </p:sp>
        </mc:Choice>
        <mc:Fallback xmlns="">
          <p:sp>
            <p:nvSpPr>
              <p:cNvPr id="257" name="文本框 256">
                <a:extLst>
                  <a:ext uri="{FF2B5EF4-FFF2-40B4-BE49-F238E27FC236}">
                    <a16:creationId xmlns:a16="http://schemas.microsoft.com/office/drawing/2014/main" id="{BD2EF74F-E318-F58E-7DA8-39922970BEBD}"/>
                  </a:ext>
                </a:extLst>
              </p:cNvPr>
              <p:cNvSpPr txBox="1">
                <a:spLocks noRot="1" noChangeAspect="1" noMove="1" noResize="1" noEditPoints="1" noAdjustHandles="1" noChangeArrowheads="1" noChangeShapeType="1" noTextEdit="1"/>
              </p:cNvSpPr>
              <p:nvPr/>
            </p:nvSpPr>
            <p:spPr>
              <a:xfrm>
                <a:off x="7563588" y="2547895"/>
                <a:ext cx="497059" cy="338555"/>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8" name="文本框 257">
                <a:extLst>
                  <a:ext uri="{FF2B5EF4-FFF2-40B4-BE49-F238E27FC236}">
                    <a16:creationId xmlns:a16="http://schemas.microsoft.com/office/drawing/2014/main" id="{FE73C009-4D0F-D18A-DF82-8BE8220B4C2F}"/>
                  </a:ext>
                </a:extLst>
              </p:cNvPr>
              <p:cNvSpPr txBox="1"/>
              <p:nvPr/>
            </p:nvSpPr>
            <p:spPr>
              <a:xfrm>
                <a:off x="9681027" y="2545204"/>
                <a:ext cx="497059" cy="3077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algn="ctr">
                  <a:defRPr sz="1400">
                    <a:solidFill>
                      <a:schemeClr val="tx1">
                        <a:alpha val="10000"/>
                      </a:schemeClr>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altLang="zh-CN" dirty="0">
                          <a:latin typeface="Cambria Math" panose="02040503050406030204" pitchFamily="18" charset="0"/>
                        </a:rPr>
                        <m:t>×6</m:t>
                      </m:r>
                    </m:oMath>
                  </m:oMathPara>
                </a14:m>
                <a:endParaRPr lang="zh-CN" altLang="en-US" dirty="0"/>
              </a:p>
            </p:txBody>
          </p:sp>
        </mc:Choice>
        <mc:Fallback xmlns="">
          <p:sp>
            <p:nvSpPr>
              <p:cNvPr id="258" name="文本框 257">
                <a:extLst>
                  <a:ext uri="{FF2B5EF4-FFF2-40B4-BE49-F238E27FC236}">
                    <a16:creationId xmlns:a16="http://schemas.microsoft.com/office/drawing/2014/main" id="{FE73C009-4D0F-D18A-DF82-8BE8220B4C2F}"/>
                  </a:ext>
                </a:extLst>
              </p:cNvPr>
              <p:cNvSpPr txBox="1">
                <a:spLocks noRot="1" noChangeAspect="1" noMove="1" noResize="1" noEditPoints="1" noAdjustHandles="1" noChangeArrowheads="1" noChangeShapeType="1" noTextEdit="1"/>
              </p:cNvSpPr>
              <p:nvPr/>
            </p:nvSpPr>
            <p:spPr>
              <a:xfrm>
                <a:off x="9681027" y="2545204"/>
                <a:ext cx="497059" cy="307777"/>
              </a:xfrm>
              <a:prstGeom prst="rect">
                <a:avLst/>
              </a:prstGeom>
              <a:blipFill>
                <a:blip r:embed="rId5"/>
                <a:stretch>
                  <a:fillRect/>
                </a:stretch>
              </a:blipFill>
              <a:ln>
                <a:noFill/>
              </a:ln>
            </p:spPr>
            <p:txBody>
              <a:bodyPr/>
              <a:lstStyle/>
              <a:p>
                <a:r>
                  <a:rPr lang="zh-CN" altLang="en-US">
                    <a:noFill/>
                  </a:rPr>
                  <a:t> </a:t>
                </a:r>
              </a:p>
            </p:txBody>
          </p:sp>
        </mc:Fallback>
      </mc:AlternateContent>
      <p:cxnSp>
        <p:nvCxnSpPr>
          <p:cNvPr id="271" name="连接符: 肘形 270">
            <a:extLst>
              <a:ext uri="{FF2B5EF4-FFF2-40B4-BE49-F238E27FC236}">
                <a16:creationId xmlns:a16="http://schemas.microsoft.com/office/drawing/2014/main" id="{4B90FCE3-1027-615F-3287-FC7900795165}"/>
              </a:ext>
            </a:extLst>
          </p:cNvPr>
          <p:cNvCxnSpPr>
            <a:endCxn id="51" idx="6"/>
          </p:cNvCxnSpPr>
          <p:nvPr/>
        </p:nvCxnSpPr>
        <p:spPr>
          <a:xfrm rot="16200000" flipH="1">
            <a:off x="10209883" y="3703872"/>
            <a:ext cx="1899288" cy="109800"/>
          </a:xfrm>
          <a:prstGeom prst="bentConnector4">
            <a:avLst>
              <a:gd name="adj1" fmla="val 262"/>
              <a:gd name="adj2" fmla="val 739858"/>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sp>
        <p:nvSpPr>
          <p:cNvPr id="279" name="矩形: 圆角 278">
            <a:extLst>
              <a:ext uri="{FF2B5EF4-FFF2-40B4-BE49-F238E27FC236}">
                <a16:creationId xmlns:a16="http://schemas.microsoft.com/office/drawing/2014/main" id="{BD4CEDEF-4099-A743-4FA9-A1D51C3FAD9D}"/>
              </a:ext>
            </a:extLst>
          </p:cNvPr>
          <p:cNvSpPr/>
          <p:nvPr/>
        </p:nvSpPr>
        <p:spPr>
          <a:xfrm>
            <a:off x="10292077" y="2661403"/>
            <a:ext cx="1734151" cy="2231381"/>
          </a:xfrm>
          <a:prstGeom prst="roundRect">
            <a:avLst>
              <a:gd name="adj" fmla="val 3012"/>
            </a:avLst>
          </a:prstGeom>
          <a:noFill/>
          <a:ln>
            <a:solidFill>
              <a:schemeClr val="accent1">
                <a:shade val="15000"/>
                <a:alpha val="1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0" name="文本框 279">
            <a:extLst>
              <a:ext uri="{FF2B5EF4-FFF2-40B4-BE49-F238E27FC236}">
                <a16:creationId xmlns:a16="http://schemas.microsoft.com/office/drawing/2014/main" id="{71317AA8-BFA5-C3F4-F5AF-75FD243642FD}"/>
              </a:ext>
            </a:extLst>
          </p:cNvPr>
          <p:cNvSpPr txBox="1"/>
          <p:nvPr/>
        </p:nvSpPr>
        <p:spPr>
          <a:xfrm>
            <a:off x="10727443" y="2372861"/>
            <a:ext cx="803425" cy="307777"/>
          </a:xfrm>
          <a:prstGeom prst="rect">
            <a:avLst/>
          </a:prstGeom>
          <a:noFill/>
        </p:spPr>
        <p:txBody>
          <a:bodyPr wrap="none" rtlCol="0">
            <a:spAutoFit/>
          </a:bodyPr>
          <a:lstStyle/>
          <a:p>
            <a:pPr algn="ctr"/>
            <a:r>
              <a:rPr lang="en-US" altLang="zh-CN" sz="1400" dirty="0">
                <a:solidFill>
                  <a:schemeClr val="tx1">
                    <a:alpha val="10000"/>
                  </a:schemeClr>
                </a:solidFill>
                <a:latin typeface="Times New Roman" panose="02020603050405020304" pitchFamily="18" charset="0"/>
                <a:cs typeface="Times New Roman" panose="02020603050405020304" pitchFamily="18" charset="0"/>
              </a:rPr>
              <a:t>conv5_x</a:t>
            </a:r>
            <a:endParaRPr lang="zh-CN" altLang="en-US" sz="1400" dirty="0">
              <a:solidFill>
                <a:schemeClr val="tx1">
                  <a:alpha val="10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81" name="文本框 280">
                <a:extLst>
                  <a:ext uri="{FF2B5EF4-FFF2-40B4-BE49-F238E27FC236}">
                    <a16:creationId xmlns:a16="http://schemas.microsoft.com/office/drawing/2014/main" id="{CBA0E6BC-8D18-AFDD-7558-84546475F736}"/>
                  </a:ext>
                </a:extLst>
              </p:cNvPr>
              <p:cNvSpPr txBox="1"/>
              <p:nvPr/>
            </p:nvSpPr>
            <p:spPr>
              <a:xfrm>
                <a:off x="10323619" y="4569767"/>
                <a:ext cx="497059" cy="3077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algn="ctr">
                  <a:defRPr sz="1400">
                    <a:solidFill>
                      <a:schemeClr val="tx1">
                        <a:alpha val="20000"/>
                      </a:schemeClr>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altLang="zh-CN" dirty="0" smtClean="0">
                          <a:solidFill>
                            <a:schemeClr val="tx1">
                              <a:alpha val="10000"/>
                            </a:schemeClr>
                          </a:solidFill>
                          <a:latin typeface="Cambria Math" panose="02040503050406030204" pitchFamily="18" charset="0"/>
                        </a:rPr>
                        <m:t>×3</m:t>
                      </m:r>
                    </m:oMath>
                  </m:oMathPara>
                </a14:m>
                <a:endParaRPr lang="zh-CN" altLang="en-US" dirty="0">
                  <a:solidFill>
                    <a:schemeClr val="tx1">
                      <a:alpha val="10000"/>
                    </a:schemeClr>
                  </a:solidFill>
                </a:endParaRPr>
              </a:p>
            </p:txBody>
          </p:sp>
        </mc:Choice>
        <mc:Fallback xmlns="">
          <p:sp>
            <p:nvSpPr>
              <p:cNvPr id="281" name="文本框 280">
                <a:extLst>
                  <a:ext uri="{FF2B5EF4-FFF2-40B4-BE49-F238E27FC236}">
                    <a16:creationId xmlns:a16="http://schemas.microsoft.com/office/drawing/2014/main" id="{CBA0E6BC-8D18-AFDD-7558-84546475F736}"/>
                  </a:ext>
                </a:extLst>
              </p:cNvPr>
              <p:cNvSpPr txBox="1">
                <a:spLocks noRot="1" noChangeAspect="1" noMove="1" noResize="1" noEditPoints="1" noAdjustHandles="1" noChangeArrowheads="1" noChangeShapeType="1" noTextEdit="1"/>
              </p:cNvSpPr>
              <p:nvPr/>
            </p:nvSpPr>
            <p:spPr>
              <a:xfrm>
                <a:off x="10323619" y="4569767"/>
                <a:ext cx="497059" cy="307777"/>
              </a:xfrm>
              <a:prstGeom prst="rect">
                <a:avLst/>
              </a:prstGeom>
              <a:blipFill>
                <a:blip r:embed="rId6"/>
                <a:stretch>
                  <a:fillRect/>
                </a:stretch>
              </a:blipFill>
              <a:ln>
                <a:noFill/>
              </a:ln>
            </p:spPr>
            <p:txBody>
              <a:bodyPr/>
              <a:lstStyle/>
              <a:p>
                <a:r>
                  <a:rPr lang="zh-CN" altLang="en-US">
                    <a:noFill/>
                  </a:rPr>
                  <a:t> </a:t>
                </a:r>
              </a:p>
            </p:txBody>
          </p:sp>
        </mc:Fallback>
      </mc:AlternateContent>
      <p:sp>
        <p:nvSpPr>
          <p:cNvPr id="282" name="矩形: 圆角 281">
            <a:extLst>
              <a:ext uri="{FF2B5EF4-FFF2-40B4-BE49-F238E27FC236}">
                <a16:creationId xmlns:a16="http://schemas.microsoft.com/office/drawing/2014/main" id="{42AD0807-944F-B650-6250-40061139D7DD}"/>
              </a:ext>
            </a:extLst>
          </p:cNvPr>
          <p:cNvSpPr/>
          <p:nvPr/>
        </p:nvSpPr>
        <p:spPr>
          <a:xfrm>
            <a:off x="2049486" y="697231"/>
            <a:ext cx="8176553" cy="2434003"/>
          </a:xfrm>
          <a:prstGeom prst="roundRect">
            <a:avLst>
              <a:gd name="adj" fmla="val 1694"/>
            </a:avLst>
          </a:prstGeom>
          <a:noFill/>
          <a:ln>
            <a:solidFill>
              <a:schemeClr val="accent1">
                <a:shade val="15000"/>
                <a:alpha val="10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3" name="文本框 282">
            <a:extLst>
              <a:ext uri="{FF2B5EF4-FFF2-40B4-BE49-F238E27FC236}">
                <a16:creationId xmlns:a16="http://schemas.microsoft.com/office/drawing/2014/main" id="{63E86A81-4D24-AE85-DADC-DB33D86EE0C8}"/>
              </a:ext>
            </a:extLst>
          </p:cNvPr>
          <p:cNvSpPr txBox="1"/>
          <p:nvPr/>
        </p:nvSpPr>
        <p:spPr>
          <a:xfrm>
            <a:off x="2053947" y="2809188"/>
            <a:ext cx="912429" cy="307777"/>
          </a:xfrm>
          <a:prstGeom prst="rect">
            <a:avLst/>
          </a:prstGeom>
          <a:noFill/>
        </p:spPr>
        <p:txBody>
          <a:bodyPr wrap="none" rtlCol="0">
            <a:spAutoFit/>
          </a:bodyPr>
          <a:lstStyle>
            <a:defPPr>
              <a:defRPr lang="zh-CN"/>
            </a:defPPr>
            <a:lvl1pPr algn="ctr">
              <a:defRPr sz="1400" b="1">
                <a:solidFill>
                  <a:schemeClr val="tx1">
                    <a:alpha val="10000"/>
                  </a:schemeClr>
                </a:solidFill>
                <a:latin typeface="Times New Roman" panose="02020603050405020304" pitchFamily="18" charset="0"/>
                <a:cs typeface="Times New Roman" panose="02020603050405020304" pitchFamily="18" charset="0"/>
              </a:defRPr>
            </a:lvl1pPr>
          </a:lstStyle>
          <a:p>
            <a:r>
              <a:rPr lang="en-US" altLang="zh-CN" dirty="0"/>
              <a:t>Encoding</a:t>
            </a:r>
            <a:endParaRPr lang="zh-CN" altLang="en-US" dirty="0"/>
          </a:p>
        </p:txBody>
      </p:sp>
      <p:sp>
        <p:nvSpPr>
          <p:cNvPr id="284" name="矩形: 圆角 283">
            <a:extLst>
              <a:ext uri="{FF2B5EF4-FFF2-40B4-BE49-F238E27FC236}">
                <a16:creationId xmlns:a16="http://schemas.microsoft.com/office/drawing/2014/main" id="{DE4EAAA0-83B4-9005-3F43-C78B9FE21321}"/>
              </a:ext>
            </a:extLst>
          </p:cNvPr>
          <p:cNvSpPr/>
          <p:nvPr/>
        </p:nvSpPr>
        <p:spPr>
          <a:xfrm>
            <a:off x="2049486" y="4568417"/>
            <a:ext cx="8176553" cy="2215045"/>
          </a:xfrm>
          <a:prstGeom prst="roundRect">
            <a:avLst>
              <a:gd name="adj" fmla="val 1694"/>
            </a:avLst>
          </a:prstGeom>
          <a:noFill/>
          <a:ln>
            <a:solidFill>
              <a:schemeClr val="accent1">
                <a:shade val="15000"/>
                <a:alpha val="10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E10A0247-1B32-7E06-F88D-26520A7C98B8}"/>
              </a:ext>
            </a:extLst>
          </p:cNvPr>
          <p:cNvSpPr txBox="1"/>
          <p:nvPr/>
        </p:nvSpPr>
        <p:spPr>
          <a:xfrm>
            <a:off x="440107" y="970336"/>
            <a:ext cx="1609378" cy="523220"/>
          </a:xfrm>
          <a:prstGeom prst="rect">
            <a:avLst/>
          </a:prstGeom>
          <a:noFill/>
        </p:spPr>
        <p:txBody>
          <a:bodyPr wrap="squar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改进点 </a:t>
            </a:r>
            <a:r>
              <a:rPr lang="en-US" altLang="zh-CN" sz="2800" b="1" dirty="0">
                <a:solidFill>
                  <a:srgbClr val="002060"/>
                </a:solidFill>
                <a:latin typeface="微软雅黑" panose="020B0503020204020204" pitchFamily="34" charset="-122"/>
                <a:ea typeface="微软雅黑" panose="020B0503020204020204" pitchFamily="34" charset="-122"/>
              </a:rPr>
              <a:t>2</a:t>
            </a:r>
            <a:endParaRPr lang="zh-CN" altLang="en-US" sz="2800" b="1" dirty="0">
              <a:solidFill>
                <a:srgbClr val="002060"/>
              </a:solidFill>
              <a:latin typeface="微软雅黑" panose="020B0503020204020204" pitchFamily="34" charset="-122"/>
              <a:ea typeface="微软雅黑" panose="020B0503020204020204" pitchFamily="34" charset="-122"/>
            </a:endParaRPr>
          </a:p>
        </p:txBody>
      </p:sp>
      <p:sp>
        <p:nvSpPr>
          <p:cNvPr id="62" name="文本框 61">
            <a:extLst>
              <a:ext uri="{FF2B5EF4-FFF2-40B4-BE49-F238E27FC236}">
                <a16:creationId xmlns:a16="http://schemas.microsoft.com/office/drawing/2014/main" id="{250E7F36-C9D3-0169-558D-1ED8285C6A4B}"/>
              </a:ext>
            </a:extLst>
          </p:cNvPr>
          <p:cNvSpPr txBox="1"/>
          <p:nvPr/>
        </p:nvSpPr>
        <p:spPr>
          <a:xfrm>
            <a:off x="1036863" y="1663082"/>
            <a:ext cx="10310874"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solidFill>
                  <a:srgbClr val="002060"/>
                </a:solidFill>
                <a:latin typeface="微软雅黑" panose="020B0503020204020204" pitchFamily="34" charset="-122"/>
                <a:ea typeface="微软雅黑" panose="020B0503020204020204" pitchFamily="34" charset="-122"/>
              </a:rPr>
              <a:t>引入</a:t>
            </a:r>
            <a:r>
              <a:rPr lang="zh-CN" altLang="en-US" sz="2400" b="1" dirty="0">
                <a:solidFill>
                  <a:srgbClr val="FF0000"/>
                </a:solidFill>
                <a:latin typeface="微软雅黑" panose="020B0503020204020204" pitchFamily="34" charset="-122"/>
                <a:ea typeface="微软雅黑" panose="020B0503020204020204" pitchFamily="34" charset="-122"/>
              </a:rPr>
              <a:t>注意力机制</a:t>
            </a:r>
            <a:r>
              <a:rPr lang="zh-CN" altLang="en-US" sz="2400" b="1" dirty="0">
                <a:solidFill>
                  <a:srgbClr val="002060"/>
                </a:solidFill>
                <a:latin typeface="微软雅黑" panose="020B0503020204020204" pitchFamily="34" charset="-122"/>
                <a:ea typeface="微软雅黑" panose="020B0503020204020204" pitchFamily="34" charset="-122"/>
              </a:rPr>
              <a:t>，对编码器图像信息进行加权后再结合</a:t>
            </a:r>
          </a:p>
        </p:txBody>
      </p:sp>
      <p:sp>
        <p:nvSpPr>
          <p:cNvPr id="126" name="矩形 125">
            <a:extLst>
              <a:ext uri="{FF2B5EF4-FFF2-40B4-BE49-F238E27FC236}">
                <a16:creationId xmlns:a16="http://schemas.microsoft.com/office/drawing/2014/main" id="{DF34B678-0D47-D5AF-8C90-4F42364D0340}"/>
              </a:ext>
            </a:extLst>
          </p:cNvPr>
          <p:cNvSpPr/>
          <p:nvPr/>
        </p:nvSpPr>
        <p:spPr>
          <a:xfrm>
            <a:off x="334763" y="5656054"/>
            <a:ext cx="1389980" cy="268761"/>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Sigmod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27" name="矩形 126">
            <a:extLst>
              <a:ext uri="{FF2B5EF4-FFF2-40B4-BE49-F238E27FC236}">
                <a16:creationId xmlns:a16="http://schemas.microsoft.com/office/drawing/2014/main" id="{EA2CA33F-1FD0-8F28-AAEA-E73EA55794E8}"/>
              </a:ext>
            </a:extLst>
          </p:cNvPr>
          <p:cNvSpPr/>
          <p:nvPr/>
        </p:nvSpPr>
        <p:spPr>
          <a:xfrm>
            <a:off x="334763" y="5924815"/>
            <a:ext cx="1389980" cy="268761"/>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28" name="矩形 127">
            <a:extLst>
              <a:ext uri="{FF2B5EF4-FFF2-40B4-BE49-F238E27FC236}">
                <a16:creationId xmlns:a16="http://schemas.microsoft.com/office/drawing/2014/main" id="{E243DEC1-C40D-CDA9-8000-47CBE98ED91C}"/>
              </a:ext>
            </a:extLst>
          </p:cNvPr>
          <p:cNvSpPr/>
          <p:nvPr/>
        </p:nvSpPr>
        <p:spPr>
          <a:xfrm>
            <a:off x="334763" y="4273862"/>
            <a:ext cx="1389980" cy="395831"/>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output</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cxnSp>
        <p:nvCxnSpPr>
          <p:cNvPr id="229" name="直接连接符 228">
            <a:extLst>
              <a:ext uri="{FF2B5EF4-FFF2-40B4-BE49-F238E27FC236}">
                <a16:creationId xmlns:a16="http://schemas.microsoft.com/office/drawing/2014/main" id="{56F52399-6BCA-C366-A13D-2020DF2BD722}"/>
              </a:ext>
            </a:extLst>
          </p:cNvPr>
          <p:cNvCxnSpPr>
            <a:stCxn id="126" idx="0"/>
            <a:endCxn id="128" idx="2"/>
          </p:cNvCxnSpPr>
          <p:nvPr/>
        </p:nvCxnSpPr>
        <p:spPr>
          <a:xfrm flipV="1">
            <a:off x="1029753" y="4669693"/>
            <a:ext cx="0" cy="986361"/>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sp>
        <p:nvSpPr>
          <p:cNvPr id="285" name="文本框 284">
            <a:extLst>
              <a:ext uri="{FF2B5EF4-FFF2-40B4-BE49-F238E27FC236}">
                <a16:creationId xmlns:a16="http://schemas.microsoft.com/office/drawing/2014/main" id="{363E9D61-79A5-BB1D-79DB-828DA02E801F}"/>
              </a:ext>
            </a:extLst>
          </p:cNvPr>
          <p:cNvSpPr txBox="1"/>
          <p:nvPr/>
        </p:nvSpPr>
        <p:spPr>
          <a:xfrm>
            <a:off x="2207855" y="4586920"/>
            <a:ext cx="902812" cy="307777"/>
          </a:xfrm>
          <a:prstGeom prst="rect">
            <a:avLst/>
          </a:prstGeom>
          <a:noFill/>
        </p:spPr>
        <p:txBody>
          <a:bodyPr wrap="none" rtlCol="0">
            <a:spAutoFit/>
          </a:bodyPr>
          <a:lstStyle/>
          <a:p>
            <a:pPr algn="ctr"/>
            <a:r>
              <a:rPr lang="en-US" altLang="zh-CN" sz="1400" b="1" dirty="0">
                <a:solidFill>
                  <a:schemeClr val="tx1">
                    <a:alpha val="10000"/>
                  </a:schemeClr>
                </a:solidFill>
                <a:latin typeface="Times New Roman" panose="02020603050405020304" pitchFamily="18" charset="0"/>
                <a:cs typeface="Times New Roman" panose="02020603050405020304" pitchFamily="18" charset="0"/>
              </a:rPr>
              <a:t>Decoding</a:t>
            </a:r>
            <a:endParaRPr lang="zh-CN" altLang="en-US" sz="1400" b="1" dirty="0">
              <a:solidFill>
                <a:schemeClr val="tx1">
                  <a:alpha val="10000"/>
                </a:schemeClr>
              </a:solidFill>
              <a:latin typeface="Times New Roman" panose="02020603050405020304" pitchFamily="18" charset="0"/>
              <a:cs typeface="Times New Roman" panose="02020603050405020304" pitchFamily="18" charset="0"/>
            </a:endParaRPr>
          </a:p>
        </p:txBody>
      </p:sp>
      <p:pic>
        <p:nvPicPr>
          <p:cNvPr id="1026" name="Picture 2" descr="在这里插入图片描述">
            <a:extLst>
              <a:ext uri="{FF2B5EF4-FFF2-40B4-BE49-F238E27FC236}">
                <a16:creationId xmlns:a16="http://schemas.microsoft.com/office/drawing/2014/main" id="{DB50A017-7916-A485-DD79-6323F708CD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11999" y="2721519"/>
            <a:ext cx="4575413" cy="4004271"/>
          </a:xfrm>
          <a:prstGeom prst="rect">
            <a:avLst/>
          </a:prstGeom>
          <a:ln w="19050">
            <a:solidFill>
              <a:srgbClr val="FF0000"/>
            </a:solidFill>
          </a:ln>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3B4BE431-52AF-5C96-C6BE-2FFDFF6E87B6}"/>
              </a:ext>
            </a:extLst>
          </p:cNvPr>
          <p:cNvSpPr txBox="1"/>
          <p:nvPr/>
        </p:nvSpPr>
        <p:spPr>
          <a:xfrm>
            <a:off x="1586519" y="2385725"/>
            <a:ext cx="4490667" cy="369332"/>
          </a:xfrm>
          <a:prstGeom prst="rect">
            <a:avLst/>
          </a:prstGeom>
          <a:noFill/>
        </p:spPr>
        <p:txBody>
          <a:bodyPr wrap="square" rtlCol="0">
            <a:spAutoFit/>
          </a:bodyPr>
          <a:lstStyle/>
          <a:p>
            <a:r>
              <a:rPr lang="en-US" altLang="zh-CN" sz="1800" b="1" dirty="0">
                <a:solidFill>
                  <a:srgbClr val="002060"/>
                </a:solidFill>
                <a:latin typeface="微软雅黑" panose="020B0503020204020204" pitchFamily="34" charset="-122"/>
                <a:ea typeface="微软雅黑" panose="020B0503020204020204" pitchFamily="34" charset="-122"/>
              </a:rPr>
              <a:t>CA-attention</a:t>
            </a:r>
            <a:r>
              <a:rPr lang="zh-CN" altLang="en-US" sz="1800" b="1" dirty="0">
                <a:solidFill>
                  <a:srgbClr val="002060"/>
                </a:solidFill>
                <a:latin typeface="微软雅黑" panose="020B0503020204020204" pitchFamily="34" charset="-122"/>
                <a:ea typeface="微软雅黑" panose="020B0503020204020204" pitchFamily="34" charset="-122"/>
              </a:rPr>
              <a:t>：</a:t>
            </a:r>
            <a:r>
              <a:rPr lang="zh-CN" altLang="en-US" sz="1800" dirty="0">
                <a:solidFill>
                  <a:srgbClr val="002060"/>
                </a:solidFill>
                <a:latin typeface="微软雅黑" panose="020B0503020204020204" pitchFamily="34" charset="-122"/>
                <a:ea typeface="微软雅黑" panose="020B0503020204020204" pitchFamily="34" charset="-122"/>
              </a:rPr>
              <a:t>空间注意力机制</a:t>
            </a:r>
            <a:endParaRPr lang="en-US" altLang="zh-CN" sz="1800" b="1" dirty="0">
              <a:solidFill>
                <a:srgbClr val="002060"/>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1F576844-0F3D-1935-E000-F71968458914}"/>
              </a:ext>
            </a:extLst>
          </p:cNvPr>
          <p:cNvSpPr txBox="1"/>
          <p:nvPr/>
        </p:nvSpPr>
        <p:spPr>
          <a:xfrm>
            <a:off x="9704741" y="59698"/>
            <a:ext cx="2447999" cy="52322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模型网络结构</a:t>
            </a:r>
          </a:p>
        </p:txBody>
      </p:sp>
    </p:spTree>
    <p:extLst>
      <p:ext uri="{BB962C8B-B14F-4D97-AF65-F5344CB8AC3E}">
        <p14:creationId xmlns:p14="http://schemas.microsoft.com/office/powerpoint/2010/main" val="11453394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624CA-CE2C-ADB0-D8C5-3FC988A5861F}"/>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6FF3C40A-C19D-4CEF-78EE-8A85BD39BA40}"/>
              </a:ext>
            </a:extLst>
          </p:cNvPr>
          <p:cNvSpPr txBox="1"/>
          <p:nvPr/>
        </p:nvSpPr>
        <p:spPr>
          <a:xfrm>
            <a:off x="665065" y="943032"/>
            <a:ext cx="2250937" cy="523220"/>
          </a:xfrm>
          <a:prstGeom prst="rect">
            <a:avLst/>
          </a:prstGeom>
          <a:noFill/>
        </p:spPr>
        <p:txBody>
          <a:bodyPr wrap="none" rtlCol="0">
            <a:spAutoFit/>
          </a:bodyPr>
          <a:lstStyle/>
          <a:p>
            <a:r>
              <a:rPr lang="en-US" altLang="zh-CN" sz="2800" b="1" dirty="0">
                <a:solidFill>
                  <a:srgbClr val="002060"/>
                </a:solidFill>
                <a:latin typeface="微软雅黑" panose="020B0503020204020204" pitchFamily="34" charset="-122"/>
                <a:ea typeface="微软雅黑" panose="020B0503020204020204" pitchFamily="34" charset="-122"/>
              </a:rPr>
              <a:t>RU-Net</a:t>
            </a:r>
            <a:r>
              <a:rPr lang="zh-CN" altLang="en-US" sz="2800" b="1" dirty="0">
                <a:solidFill>
                  <a:srgbClr val="002060"/>
                </a:solidFill>
                <a:latin typeface="微软雅黑" panose="020B0503020204020204" pitchFamily="34" charset="-122"/>
                <a:ea typeface="微软雅黑" panose="020B0503020204020204" pitchFamily="34" charset="-122"/>
              </a:rPr>
              <a:t>模型</a:t>
            </a:r>
          </a:p>
        </p:txBody>
      </p:sp>
      <p:sp>
        <p:nvSpPr>
          <p:cNvPr id="7" name="文本框 6">
            <a:extLst>
              <a:ext uri="{FF2B5EF4-FFF2-40B4-BE49-F238E27FC236}">
                <a16:creationId xmlns:a16="http://schemas.microsoft.com/office/drawing/2014/main" id="{BF043A3B-82AA-D3D9-98AE-E9F5B4FD78EB}"/>
              </a:ext>
            </a:extLst>
          </p:cNvPr>
          <p:cNvSpPr txBox="1"/>
          <p:nvPr/>
        </p:nvSpPr>
        <p:spPr>
          <a:xfrm>
            <a:off x="962957" y="1592596"/>
            <a:ext cx="72469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solidFill>
                  <a:srgbClr val="002060"/>
                </a:solidFill>
                <a:latin typeface="微软雅黑" panose="020B0503020204020204" pitchFamily="34" charset="-122"/>
                <a:ea typeface="微软雅黑" panose="020B0503020204020204" pitchFamily="34" charset="-122"/>
              </a:rPr>
              <a:t>图像大小：</a:t>
            </a:r>
            <a:r>
              <a:rPr lang="en-US" altLang="zh-CN" sz="2400" b="1" dirty="0">
                <a:solidFill>
                  <a:srgbClr val="FF0000"/>
                </a:solidFill>
                <a:latin typeface="微软雅黑" panose="020B0503020204020204" pitchFamily="34" charset="-122"/>
                <a:ea typeface="微软雅黑" panose="020B0503020204020204" pitchFamily="34" charset="-122"/>
              </a:rPr>
              <a:t>512</a:t>
            </a:r>
            <a:r>
              <a:rPr lang="en-US" altLang="zh-CN" sz="2400" b="1" dirty="0">
                <a:solidFill>
                  <a:srgbClr val="00206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512</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0349FE27-9698-7D2C-C36B-EBBE62501B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5002" y="2117224"/>
            <a:ext cx="5021394" cy="3665770"/>
          </a:xfrm>
          <a:prstGeom prst="rect">
            <a:avLst/>
          </a:prstGeom>
        </p:spPr>
      </p:pic>
      <p:pic>
        <p:nvPicPr>
          <p:cNvPr id="10" name="图片 9">
            <a:extLst>
              <a:ext uri="{FF2B5EF4-FFF2-40B4-BE49-F238E27FC236}">
                <a16:creationId xmlns:a16="http://schemas.microsoft.com/office/drawing/2014/main" id="{2CD3F66F-6B57-9249-0EDE-167D2BC6A3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22031" y="2079870"/>
            <a:ext cx="5344967" cy="3822561"/>
          </a:xfrm>
          <a:prstGeom prst="rect">
            <a:avLst/>
          </a:prstGeom>
        </p:spPr>
      </p:pic>
      <p:sp>
        <p:nvSpPr>
          <p:cNvPr id="6" name="文本框 5">
            <a:extLst>
              <a:ext uri="{FF2B5EF4-FFF2-40B4-BE49-F238E27FC236}">
                <a16:creationId xmlns:a16="http://schemas.microsoft.com/office/drawing/2014/main" id="{E8B1720E-E65E-758F-FB6D-54E95E642D63}"/>
              </a:ext>
            </a:extLst>
          </p:cNvPr>
          <p:cNvSpPr txBox="1"/>
          <p:nvPr/>
        </p:nvSpPr>
        <p:spPr>
          <a:xfrm>
            <a:off x="1790533" y="5616413"/>
            <a:ext cx="2445526" cy="400110"/>
          </a:xfrm>
          <a:prstGeom prst="rect">
            <a:avLst/>
          </a:prstGeom>
          <a:no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损失函数 L</a:t>
            </a:r>
          </a:p>
        </p:txBody>
      </p:sp>
      <p:sp>
        <p:nvSpPr>
          <p:cNvPr id="9" name="文本框 8">
            <a:extLst>
              <a:ext uri="{FF2B5EF4-FFF2-40B4-BE49-F238E27FC236}">
                <a16:creationId xmlns:a16="http://schemas.microsoft.com/office/drawing/2014/main" id="{B1BAE7F6-C582-7DD4-FE63-D3526550A6D0}"/>
              </a:ext>
            </a:extLst>
          </p:cNvPr>
          <p:cNvSpPr txBox="1"/>
          <p:nvPr/>
        </p:nvSpPr>
        <p:spPr>
          <a:xfrm>
            <a:off x="7982255" y="5733527"/>
            <a:ext cx="2445526" cy="707886"/>
          </a:xfrm>
          <a:prstGeom prst="rect">
            <a:avLst/>
          </a:prstGeom>
          <a:no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评价指数：</a:t>
            </a:r>
            <a:r>
              <a:rPr lang="en-US" altLang="zh-CN" sz="2000" dirty="0">
                <a:latin typeface="微软雅黑" panose="020B0503020204020204" pitchFamily="34" charset="-122"/>
                <a:ea typeface="微软雅黑" panose="020B0503020204020204" pitchFamily="34" charset="-122"/>
              </a:rPr>
              <a:t>IOU</a:t>
            </a:r>
          </a:p>
          <a:p>
            <a:pPr algn="ctr"/>
            <a:r>
              <a:rPr lang="zh-CN" altLang="en-US" sz="2000" dirty="0">
                <a:latin typeface="微软雅黑" panose="020B0503020204020204" pitchFamily="34" charset="-122"/>
                <a:ea typeface="微软雅黑" panose="020B0503020204020204" pitchFamily="34" charset="-122"/>
              </a:rPr>
              <a:t>（血管区域交并比）</a:t>
            </a:r>
          </a:p>
        </p:txBody>
      </p:sp>
      <p:sp>
        <p:nvSpPr>
          <p:cNvPr id="12" name="文本框 11">
            <a:extLst>
              <a:ext uri="{FF2B5EF4-FFF2-40B4-BE49-F238E27FC236}">
                <a16:creationId xmlns:a16="http://schemas.microsoft.com/office/drawing/2014/main" id="{F87BF8A9-6E77-50DE-DFD6-A2622E5CCAD6}"/>
              </a:ext>
            </a:extLst>
          </p:cNvPr>
          <p:cNvSpPr txBox="1"/>
          <p:nvPr/>
        </p:nvSpPr>
        <p:spPr>
          <a:xfrm>
            <a:off x="6862688" y="1589362"/>
            <a:ext cx="2512226" cy="400110"/>
          </a:xfrm>
          <a:prstGeom prst="rect">
            <a:avLst/>
          </a:prstGeom>
          <a:noFill/>
        </p:spPr>
        <p:txBody>
          <a:bodyPr wrap="none" rtlCol="0">
            <a:spAutoFit/>
          </a:bodyPr>
          <a:lstStyle/>
          <a:p>
            <a:r>
              <a:rPr lang="zh-CN" altLang="en-US" sz="2000" b="1" dirty="0">
                <a:solidFill>
                  <a:srgbClr val="002060"/>
                </a:solidFill>
                <a:latin typeface="微软雅黑" panose="020B0503020204020204" pitchFamily="34" charset="-122"/>
                <a:ea typeface="微软雅黑" panose="020B0503020204020204" pitchFamily="34" charset="-122"/>
              </a:rPr>
              <a:t>验证集最优：</a:t>
            </a:r>
            <a:r>
              <a:rPr lang="en-US" altLang="zh-CN" sz="2000" b="1" dirty="0">
                <a:solidFill>
                  <a:srgbClr val="FF0000"/>
                </a:solidFill>
                <a:latin typeface="微软雅黑" panose="020B0503020204020204" pitchFamily="34" charset="-122"/>
                <a:ea typeface="微软雅黑" panose="020B0503020204020204" pitchFamily="34" charset="-122"/>
              </a:rPr>
              <a:t>94.6%</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5BABB47A-7DF6-D907-FFCD-3219151079DD}"/>
              </a:ext>
            </a:extLst>
          </p:cNvPr>
          <p:cNvSpPr txBox="1"/>
          <p:nvPr/>
        </p:nvSpPr>
        <p:spPr>
          <a:xfrm>
            <a:off x="6862689" y="1066142"/>
            <a:ext cx="2512226" cy="400110"/>
          </a:xfrm>
          <a:prstGeom prst="rect">
            <a:avLst/>
          </a:prstGeom>
          <a:noFill/>
        </p:spPr>
        <p:txBody>
          <a:bodyPr wrap="none" rtlCol="0">
            <a:spAutoFit/>
          </a:bodyPr>
          <a:lstStyle/>
          <a:p>
            <a:r>
              <a:rPr lang="zh-CN" altLang="en-US" sz="2000" b="1" dirty="0">
                <a:solidFill>
                  <a:srgbClr val="002060"/>
                </a:solidFill>
                <a:latin typeface="微软雅黑" panose="020B0503020204020204" pitchFamily="34" charset="-122"/>
                <a:ea typeface="微软雅黑" panose="020B0503020204020204" pitchFamily="34" charset="-122"/>
              </a:rPr>
              <a:t>训练集最优：</a:t>
            </a:r>
            <a:r>
              <a:rPr lang="en-US" altLang="zh-CN" sz="2000" b="1" dirty="0">
                <a:solidFill>
                  <a:srgbClr val="002060"/>
                </a:solidFill>
                <a:latin typeface="微软雅黑" panose="020B0503020204020204" pitchFamily="34" charset="-122"/>
                <a:ea typeface="微软雅黑" panose="020B0503020204020204" pitchFamily="34" charset="-122"/>
              </a:rPr>
              <a:t>96.7%</a:t>
            </a:r>
            <a:endParaRPr lang="zh-CN" altLang="en-US" sz="2000" b="1" dirty="0">
              <a:solidFill>
                <a:srgbClr val="002060"/>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534FAB33-6162-0FFA-544F-B754B2EB76AF}"/>
              </a:ext>
            </a:extLst>
          </p:cNvPr>
          <p:cNvSpPr txBox="1"/>
          <p:nvPr/>
        </p:nvSpPr>
        <p:spPr>
          <a:xfrm>
            <a:off x="9944451" y="1177097"/>
            <a:ext cx="1582484" cy="646331"/>
          </a:xfrm>
          <a:prstGeom prst="rect">
            <a:avLst/>
          </a:prstGeom>
          <a:noFill/>
        </p:spPr>
        <p:txBody>
          <a:bodyPr wrap="none" rtlCol="0">
            <a:spAutoFit/>
          </a:bodyPr>
          <a:lstStyle/>
          <a:p>
            <a:pPr algn="ctr"/>
            <a:r>
              <a:rPr lang="zh-CN" altLang="en-US" dirty="0">
                <a:latin typeface="微软雅黑" panose="020B0503020204020204" pitchFamily="34" charset="-122"/>
                <a:ea typeface="微软雅黑" panose="020B0503020204020204" pitchFamily="34" charset="-122"/>
              </a:rPr>
              <a:t>原模型识别</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准确性：</a:t>
            </a:r>
            <a:r>
              <a:rPr lang="en-US" altLang="zh-CN" dirty="0">
                <a:latin typeface="微软雅黑" panose="020B0503020204020204" pitchFamily="34" charset="-122"/>
                <a:ea typeface="微软雅黑" panose="020B0503020204020204" pitchFamily="34" charset="-122"/>
              </a:rPr>
              <a:t>82%</a:t>
            </a:r>
            <a:endParaRPr lang="zh-CN" altLang="en-US"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7F40F46A-F871-A9FC-8E15-AE37CC8A38CD}"/>
              </a:ext>
            </a:extLst>
          </p:cNvPr>
          <p:cNvSpPr txBox="1"/>
          <p:nvPr/>
        </p:nvSpPr>
        <p:spPr>
          <a:xfrm>
            <a:off x="2822548" y="1077867"/>
            <a:ext cx="6094902" cy="369332"/>
          </a:xfrm>
          <a:prstGeom prst="rect">
            <a:avLst/>
          </a:prstGeom>
          <a:noFill/>
        </p:spPr>
        <p:txBody>
          <a:bodyPr wrap="square">
            <a:spAutoFit/>
          </a:bodyPr>
          <a:lstStyle/>
          <a:p>
            <a:r>
              <a:rPr lang="zh-CN" altLang="en-US" sz="1800" dirty="0">
                <a:solidFill>
                  <a:srgbClr val="002060"/>
                </a:solidFill>
                <a:latin typeface="微软雅黑" panose="020B0503020204020204" pitchFamily="34" charset="-122"/>
                <a:ea typeface="微软雅黑" panose="020B0503020204020204" pitchFamily="34" charset="-122"/>
              </a:rPr>
              <a:t>（将先前的结果作为预训练参数）</a:t>
            </a:r>
            <a:endParaRPr lang="zh-CN" altLang="en-US" sz="1800" dirty="0">
              <a:solidFill>
                <a:srgbClr val="FF0000"/>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6494F9CA-7A67-6158-C8F7-2D8F249BE68B}"/>
              </a:ext>
            </a:extLst>
          </p:cNvPr>
          <p:cNvSpPr txBox="1"/>
          <p:nvPr/>
        </p:nvSpPr>
        <p:spPr>
          <a:xfrm>
            <a:off x="2541536" y="6118212"/>
            <a:ext cx="5109091" cy="461665"/>
          </a:xfrm>
          <a:prstGeom prst="rect">
            <a:avLst/>
          </a:prstGeom>
          <a:noFill/>
        </p:spPr>
        <p:txBody>
          <a:bodyPr wrap="none"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模型</a:t>
            </a:r>
            <a:r>
              <a:rPr lang="zh-CN" altLang="en-US" sz="2400" b="1" dirty="0">
                <a:solidFill>
                  <a:srgbClr val="FF0000"/>
                </a:solidFill>
                <a:latin typeface="微软雅黑" panose="020B0503020204020204" pitchFamily="34" charset="-122"/>
                <a:ea typeface="微软雅黑" panose="020B0503020204020204" pitchFamily="34" charset="-122"/>
              </a:rPr>
              <a:t>性能更好</a:t>
            </a:r>
            <a:r>
              <a:rPr lang="zh-CN" altLang="en-US" sz="2400" b="1" dirty="0">
                <a:solidFill>
                  <a:srgbClr val="002060"/>
                </a:solidFill>
                <a:latin typeface="微软雅黑" panose="020B0503020204020204" pitchFamily="34" charset="-122"/>
                <a:ea typeface="微软雅黑" panose="020B0503020204020204" pitchFamily="34" charset="-122"/>
              </a:rPr>
              <a:t>，但电脑已有点吃不消</a:t>
            </a:r>
          </a:p>
        </p:txBody>
      </p:sp>
      <p:pic>
        <p:nvPicPr>
          <p:cNvPr id="14" name="图片 13">
            <a:extLst>
              <a:ext uri="{FF2B5EF4-FFF2-40B4-BE49-F238E27FC236}">
                <a16:creationId xmlns:a16="http://schemas.microsoft.com/office/drawing/2014/main" id="{8B608933-8CAF-DAC1-A6FB-CEB7EF94B88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374914" y="4492098"/>
            <a:ext cx="2240802" cy="623080"/>
          </a:xfrm>
          <a:prstGeom prst="rect">
            <a:avLst/>
          </a:prstGeom>
        </p:spPr>
      </p:pic>
      <p:pic>
        <p:nvPicPr>
          <p:cNvPr id="15" name="图片 14">
            <a:extLst>
              <a:ext uri="{FF2B5EF4-FFF2-40B4-BE49-F238E27FC236}">
                <a16:creationId xmlns:a16="http://schemas.microsoft.com/office/drawing/2014/main" id="{4F52CB39-6F56-F633-E483-3C05E193FA8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322663" y="2705233"/>
            <a:ext cx="1956382" cy="558966"/>
          </a:xfrm>
          <a:prstGeom prst="rect">
            <a:avLst/>
          </a:prstGeom>
        </p:spPr>
      </p:pic>
      <p:cxnSp>
        <p:nvCxnSpPr>
          <p:cNvPr id="4" name="直接箭头连接符 3">
            <a:extLst>
              <a:ext uri="{FF2B5EF4-FFF2-40B4-BE49-F238E27FC236}">
                <a16:creationId xmlns:a16="http://schemas.microsoft.com/office/drawing/2014/main" id="{0BC0888F-0863-6085-B6C5-B706EC4A9132}"/>
              </a:ext>
            </a:extLst>
          </p:cNvPr>
          <p:cNvCxnSpPr>
            <a:cxnSpLocks/>
          </p:cNvCxnSpPr>
          <p:nvPr/>
        </p:nvCxnSpPr>
        <p:spPr>
          <a:xfrm flipH="1">
            <a:off x="4170717" y="4150981"/>
            <a:ext cx="1217007" cy="6249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E443D2C4-9E08-665E-43D2-DA7BB4DD858C}"/>
              </a:ext>
            </a:extLst>
          </p:cNvPr>
          <p:cNvSpPr txBox="1"/>
          <p:nvPr/>
        </p:nvSpPr>
        <p:spPr>
          <a:xfrm>
            <a:off x="5228066" y="3781649"/>
            <a:ext cx="1576212" cy="369332"/>
          </a:xfrm>
          <a:prstGeom prst="rect">
            <a:avLst/>
          </a:prstGeom>
          <a:noFill/>
        </p:spPr>
        <p:txBody>
          <a:bodyPr wrap="square" rtlCol="0">
            <a:spAutoFit/>
          </a:bodyPr>
          <a:lstStyle/>
          <a:p>
            <a:pPr algn="ctr"/>
            <a:r>
              <a:rPr lang="zh-CN" altLang="en-US" dirty="0">
                <a:solidFill>
                  <a:srgbClr val="002060"/>
                </a:solidFill>
                <a:latin typeface="微软雅黑" panose="020B0503020204020204" pitchFamily="34" charset="-122"/>
                <a:ea typeface="微软雅黑" panose="020B0503020204020204" pitchFamily="34" charset="-122"/>
              </a:rPr>
              <a:t>趋近于</a:t>
            </a:r>
            <a:r>
              <a:rPr lang="en-US" altLang="zh-CN" b="1" dirty="0">
                <a:solidFill>
                  <a:srgbClr val="002060"/>
                </a:solidFill>
                <a:latin typeface="微软雅黑" panose="020B0503020204020204" pitchFamily="34" charset="-122"/>
                <a:ea typeface="微软雅黑" panose="020B0503020204020204" pitchFamily="34" charset="-122"/>
              </a:rPr>
              <a:t>0.01</a:t>
            </a:r>
            <a:endParaRPr lang="zh-CN" altLang="en-US" b="1" dirty="0">
              <a:solidFill>
                <a:srgbClr val="00206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67034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DEDAC-E125-02C8-BD56-25500DA1CB1F}"/>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52CFF1B9-EEEE-EFFF-4C05-4048D69A8095}"/>
              </a:ext>
            </a:extLst>
          </p:cNvPr>
          <p:cNvSpPr txBox="1"/>
          <p:nvPr/>
        </p:nvSpPr>
        <p:spPr>
          <a:xfrm>
            <a:off x="336143" y="837777"/>
            <a:ext cx="6010065" cy="523220"/>
          </a:xfrm>
          <a:prstGeom prst="rect">
            <a:avLst/>
          </a:prstGeom>
          <a:noFill/>
        </p:spPr>
        <p:txBody>
          <a:bodyPr wrap="squar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定量评估</a:t>
            </a:r>
            <a:r>
              <a:rPr lang="zh-CN" altLang="en-US" sz="1400" dirty="0">
                <a:solidFill>
                  <a:srgbClr val="002060"/>
                </a:solidFill>
                <a:latin typeface="微软雅黑" panose="020B0503020204020204" pitchFamily="34" charset="-122"/>
                <a:ea typeface="微软雅黑" panose="020B0503020204020204" pitchFamily="34" charset="-122"/>
              </a:rPr>
              <a:t>（使用训练好的模型，在</a:t>
            </a:r>
            <a:r>
              <a:rPr lang="en-US" altLang="zh-CN" sz="1400" dirty="0">
                <a:solidFill>
                  <a:srgbClr val="002060"/>
                </a:solidFill>
                <a:latin typeface="微软雅黑" panose="020B0503020204020204" pitchFamily="34" charset="-122"/>
                <a:ea typeface="微软雅黑" panose="020B0503020204020204" pitchFamily="34" charset="-122"/>
              </a:rPr>
              <a:t>2048×2048</a:t>
            </a:r>
            <a:r>
              <a:rPr lang="zh-CN" altLang="en-US" sz="1400" dirty="0">
                <a:solidFill>
                  <a:srgbClr val="002060"/>
                </a:solidFill>
                <a:latin typeface="微软雅黑" panose="020B0503020204020204" pitchFamily="34" charset="-122"/>
                <a:ea typeface="微软雅黑" panose="020B0503020204020204" pitchFamily="34" charset="-122"/>
              </a:rPr>
              <a:t>原始分辨率上评估）</a:t>
            </a:r>
            <a:endParaRPr lang="en-US" altLang="zh-CN" sz="2800" dirty="0">
              <a:solidFill>
                <a:srgbClr val="002060"/>
              </a:solidFill>
              <a:latin typeface="微软雅黑" panose="020B0503020204020204" pitchFamily="34" charset="-122"/>
              <a:ea typeface="微软雅黑" panose="020B0503020204020204" pitchFamily="34" charset="-122"/>
            </a:endParaRPr>
          </a:p>
        </p:txBody>
      </p:sp>
      <p:graphicFrame>
        <p:nvGraphicFramePr>
          <p:cNvPr id="4" name="表格 3">
            <a:extLst>
              <a:ext uri="{FF2B5EF4-FFF2-40B4-BE49-F238E27FC236}">
                <a16:creationId xmlns:a16="http://schemas.microsoft.com/office/drawing/2014/main" id="{4805DE3C-E3E9-D45F-9A10-1F647E07E245}"/>
              </a:ext>
            </a:extLst>
          </p:cNvPr>
          <p:cNvGraphicFramePr>
            <a:graphicFrameLocks noGrp="1"/>
          </p:cNvGraphicFramePr>
          <p:nvPr/>
        </p:nvGraphicFramePr>
        <p:xfrm>
          <a:off x="2534668" y="1778965"/>
          <a:ext cx="9137466" cy="2225040"/>
        </p:xfrm>
        <a:graphic>
          <a:graphicData uri="http://schemas.openxmlformats.org/drawingml/2006/table">
            <a:tbl>
              <a:tblPr firstRow="1" bandRow="1">
                <a:tableStyleId>{2D5ABB26-0587-4C30-8999-92F81FD0307C}</a:tableStyleId>
              </a:tblPr>
              <a:tblGrid>
                <a:gridCol w="2844000">
                  <a:extLst>
                    <a:ext uri="{9D8B030D-6E8A-4147-A177-3AD203B41FA5}">
                      <a16:colId xmlns:a16="http://schemas.microsoft.com/office/drawing/2014/main" val="385298961"/>
                    </a:ext>
                  </a:extLst>
                </a:gridCol>
                <a:gridCol w="2097822">
                  <a:extLst>
                    <a:ext uri="{9D8B030D-6E8A-4147-A177-3AD203B41FA5}">
                      <a16:colId xmlns:a16="http://schemas.microsoft.com/office/drawing/2014/main" val="1181045324"/>
                    </a:ext>
                  </a:extLst>
                </a:gridCol>
                <a:gridCol w="2097822">
                  <a:extLst>
                    <a:ext uri="{9D8B030D-6E8A-4147-A177-3AD203B41FA5}">
                      <a16:colId xmlns:a16="http://schemas.microsoft.com/office/drawing/2014/main" val="3816723649"/>
                    </a:ext>
                  </a:extLst>
                </a:gridCol>
                <a:gridCol w="2097822">
                  <a:extLst>
                    <a:ext uri="{9D8B030D-6E8A-4147-A177-3AD203B41FA5}">
                      <a16:colId xmlns:a16="http://schemas.microsoft.com/office/drawing/2014/main" val="3202403156"/>
                    </a:ext>
                  </a:extLst>
                </a:gridCol>
              </a:tblGrid>
              <a:tr h="370840">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latin typeface="微软雅黑" panose="020B0503020204020204" pitchFamily="34" charset="-122"/>
                          <a:ea typeface="微软雅黑" panose="020B0503020204020204" pitchFamily="34" charset="-122"/>
                        </a:rPr>
                        <a:t>DICE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latin typeface="微软雅黑" panose="020B0503020204020204" pitchFamily="34" charset="-122"/>
                          <a:ea typeface="微软雅黑" panose="020B0503020204020204" pitchFamily="34" charset="-122"/>
                        </a:rPr>
                        <a:t>ACC (%)</a:t>
                      </a:r>
                      <a:endParaRPr lang="zh-CN" altLang="en-US" dirty="0">
                        <a:latin typeface="微软雅黑" panose="020B0503020204020204" pitchFamily="34" charset="-122"/>
                        <a:ea typeface="微软雅黑" panose="020B0503020204020204" pitchFamily="34" charset="-122"/>
                      </a:endParaRP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latin typeface="微软雅黑" panose="020B0503020204020204" pitchFamily="34" charset="-122"/>
                          <a:ea typeface="微软雅黑" panose="020B0503020204020204" pitchFamily="34" charset="-122"/>
                        </a:rPr>
                        <a:t>JS (%)</a:t>
                      </a:r>
                      <a:endParaRPr lang="zh-CN" altLang="en-US" dirty="0">
                        <a:latin typeface="微软雅黑" panose="020B0503020204020204" pitchFamily="34" charset="-122"/>
                        <a:ea typeface="微软雅黑" panose="020B0503020204020204" pitchFamily="34" charset="-122"/>
                      </a:endParaRP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8653307"/>
                  </a:ext>
                </a:extLst>
              </a:tr>
              <a:tr h="370840">
                <a:tc>
                  <a:txBody>
                    <a:bodyPr/>
                    <a:lstStyle/>
                    <a:p>
                      <a:pPr algn="ctr"/>
                      <a:r>
                        <a:rPr lang="zh-CN" altLang="en-US" dirty="0">
                          <a:latin typeface="微软雅黑" panose="020B0503020204020204" pitchFamily="34" charset="-122"/>
                          <a:ea typeface="微软雅黑" panose="020B0503020204020204" pitchFamily="34" charset="-122"/>
                        </a:rPr>
                        <a:t>动态规划</a:t>
                      </a: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latin typeface="微软雅黑" panose="020B0503020204020204" pitchFamily="34" charset="-122"/>
                          <a:ea typeface="微软雅黑" panose="020B0503020204020204" pitchFamily="34" charset="-122"/>
                        </a:rPr>
                        <a:t>88.89</a:t>
                      </a:r>
                      <a:endParaRPr lang="zh-CN" altLang="en-US"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latin typeface="微软雅黑" panose="020B0503020204020204" pitchFamily="34" charset="-122"/>
                          <a:ea typeface="微软雅黑" panose="020B0503020204020204" pitchFamily="34" charset="-122"/>
                        </a:rPr>
                        <a:t>95.58</a:t>
                      </a:r>
                      <a:endParaRPr lang="zh-CN" altLang="en-US"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latin typeface="微软雅黑" panose="020B0503020204020204" pitchFamily="34" charset="-122"/>
                          <a:ea typeface="微软雅黑" panose="020B0503020204020204" pitchFamily="34" charset="-122"/>
                        </a:rPr>
                        <a:t>81.88</a:t>
                      </a:r>
                      <a:endParaRPr lang="zh-CN" altLang="en-US"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80433767"/>
                  </a:ext>
                </a:extLst>
              </a:tr>
              <a:tr h="370840">
                <a:tc>
                  <a:txBody>
                    <a:bodyPr/>
                    <a:lstStyle/>
                    <a:p>
                      <a:pPr algn="ctr"/>
                      <a:r>
                        <a:rPr lang="zh-CN" altLang="en-US" dirty="0">
                          <a:latin typeface="微软雅黑" panose="020B0503020204020204" pitchFamily="34" charset="-122"/>
                          <a:ea typeface="微软雅黑" panose="020B0503020204020204" pitchFamily="34" charset="-122"/>
                        </a:rPr>
                        <a:t>形态学方法</a:t>
                      </a:r>
                    </a:p>
                  </a:txBody>
                  <a:tcPr anchor="ctr"/>
                </a:tc>
                <a:tc>
                  <a:txBody>
                    <a:bodyPr/>
                    <a:lstStyle/>
                    <a:p>
                      <a:pPr algn="ctr"/>
                      <a:r>
                        <a:rPr lang="en-US" altLang="zh-CN" dirty="0">
                          <a:latin typeface="微软雅黑" panose="020B0503020204020204" pitchFamily="34" charset="-122"/>
                          <a:ea typeface="微软雅黑" panose="020B0503020204020204" pitchFamily="34" charset="-122"/>
                        </a:rPr>
                        <a:t>87.58</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96.07</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80.83</a:t>
                      </a: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606994664"/>
                  </a:ext>
                </a:extLst>
              </a:tr>
              <a:tr h="370840">
                <a:tc>
                  <a:txBody>
                    <a:bodyPr/>
                    <a:lstStyle/>
                    <a:p>
                      <a:pPr algn="ctr"/>
                      <a:r>
                        <a:rPr lang="zh-CN" altLang="en-US" dirty="0">
                          <a:latin typeface="微软雅黑" panose="020B0503020204020204" pitchFamily="34" charset="-122"/>
                          <a:ea typeface="微软雅黑" panose="020B0503020204020204" pitchFamily="34" charset="-122"/>
                        </a:rPr>
                        <a:t>管连通区域唯一性方法</a:t>
                      </a:r>
                    </a:p>
                  </a:txBody>
                  <a:tcPr anchor="ctr"/>
                </a:tc>
                <a:tc>
                  <a:txBody>
                    <a:bodyPr/>
                    <a:lstStyle/>
                    <a:p>
                      <a:pPr algn="ctr"/>
                      <a:r>
                        <a:rPr lang="en-US" altLang="zh-CN" dirty="0">
                          <a:latin typeface="微软雅黑" panose="020B0503020204020204" pitchFamily="34" charset="-122"/>
                          <a:ea typeface="微软雅黑" panose="020B0503020204020204" pitchFamily="34" charset="-122"/>
                        </a:rPr>
                        <a:t>95.13</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98.04</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91.72</a:t>
                      </a: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123647336"/>
                  </a:ext>
                </a:extLst>
              </a:tr>
              <a:tr h="370840">
                <a:tc>
                  <a:txBody>
                    <a:bodyPr/>
                    <a:lstStyle/>
                    <a:p>
                      <a:pPr algn="ctr"/>
                      <a:r>
                        <a:rPr lang="zh-CN" altLang="en-US" sz="1800" b="1" dirty="0">
                          <a:solidFill>
                            <a:srgbClr val="002060"/>
                          </a:solidFill>
                          <a:latin typeface="微软雅黑" panose="020B0503020204020204" pitchFamily="34" charset="-122"/>
                          <a:ea typeface="微软雅黑" panose="020B0503020204020204" pitchFamily="34" charset="-122"/>
                        </a:rPr>
                        <a:t>所提出模型</a:t>
                      </a:r>
                      <a:endParaRPr lang="zh-CN" altLang="en-US" b="1" dirty="0">
                        <a:latin typeface="微软雅黑" panose="020B0503020204020204" pitchFamily="34" charset="-122"/>
                        <a:ea typeface="微软雅黑" panose="020B0503020204020204" pitchFamily="34" charset="-122"/>
                      </a:endParaRPr>
                    </a:p>
                  </a:txBody>
                  <a:tcPr anchor="ctr">
                    <a:lnB w="6350" cap="flat" cmpd="sng" algn="ctr">
                      <a:solidFill>
                        <a:schemeClr val="tx1"/>
                      </a:solidFill>
                      <a:prstDash val="solid"/>
                      <a:round/>
                      <a:headEnd type="none" w="med" len="med"/>
                      <a:tailEnd type="none" w="med" len="med"/>
                    </a:lnB>
                  </a:tcPr>
                </a:tc>
                <a:tc>
                  <a:txBody>
                    <a:bodyPr/>
                    <a:lstStyle/>
                    <a:p>
                      <a:pPr algn="ctr"/>
                      <a:r>
                        <a:rPr lang="en-US" altLang="zh-CN" dirty="0">
                          <a:solidFill>
                            <a:srgbClr val="002060"/>
                          </a:solidFill>
                          <a:latin typeface="微软雅黑" panose="020B0503020204020204" pitchFamily="34" charset="-122"/>
                          <a:ea typeface="微软雅黑" panose="020B0503020204020204" pitchFamily="34" charset="-122"/>
                        </a:rPr>
                        <a:t>98.91</a:t>
                      </a:r>
                      <a:endParaRPr lang="zh-CN" altLang="en-US" dirty="0">
                        <a:solidFill>
                          <a:srgbClr val="002060"/>
                        </a:solidFill>
                        <a:latin typeface="微软雅黑" panose="020B0503020204020204" pitchFamily="34" charset="-122"/>
                        <a:ea typeface="微软雅黑" panose="020B0503020204020204" pitchFamily="34" charset="-122"/>
                      </a:endParaRPr>
                    </a:p>
                  </a:txBody>
                  <a:tcPr anchor="ctr">
                    <a:lnB w="6350" cap="flat" cmpd="sng" algn="ctr">
                      <a:solidFill>
                        <a:schemeClr val="tx1"/>
                      </a:solidFill>
                      <a:prstDash val="solid"/>
                      <a:round/>
                      <a:headEnd type="none" w="med" len="med"/>
                      <a:tailEnd type="none" w="med" len="med"/>
                    </a:lnB>
                  </a:tcPr>
                </a:tc>
                <a:tc>
                  <a:txBody>
                    <a:bodyPr/>
                    <a:lstStyle/>
                    <a:p>
                      <a:pPr algn="ctr"/>
                      <a:r>
                        <a:rPr lang="en-US" altLang="zh-CN" dirty="0">
                          <a:solidFill>
                            <a:srgbClr val="002060"/>
                          </a:solidFill>
                          <a:latin typeface="微软雅黑" panose="020B0503020204020204" pitchFamily="34" charset="-122"/>
                          <a:ea typeface="微软雅黑" panose="020B0503020204020204" pitchFamily="34" charset="-122"/>
                        </a:rPr>
                        <a:t>99.72</a:t>
                      </a:r>
                      <a:endParaRPr lang="zh-CN" altLang="en-US" dirty="0">
                        <a:solidFill>
                          <a:srgbClr val="002060"/>
                        </a:solidFill>
                        <a:latin typeface="微软雅黑" panose="020B0503020204020204" pitchFamily="34" charset="-122"/>
                        <a:ea typeface="微软雅黑" panose="020B0503020204020204" pitchFamily="34" charset="-122"/>
                      </a:endParaRPr>
                    </a:p>
                  </a:txBody>
                  <a:tcPr anchor="ctr">
                    <a:lnB w="6350" cap="flat" cmpd="sng" algn="ctr">
                      <a:solidFill>
                        <a:schemeClr val="tx1"/>
                      </a:solidFill>
                      <a:prstDash val="solid"/>
                      <a:round/>
                      <a:headEnd type="none" w="med" len="med"/>
                      <a:tailEnd type="none" w="med" len="med"/>
                    </a:lnB>
                  </a:tcPr>
                </a:tc>
                <a:tc>
                  <a:txBody>
                    <a:bodyPr/>
                    <a:lstStyle/>
                    <a:p>
                      <a:pPr algn="ctr"/>
                      <a:r>
                        <a:rPr lang="en-US" altLang="zh-CN" dirty="0">
                          <a:solidFill>
                            <a:srgbClr val="002060"/>
                          </a:solidFill>
                          <a:latin typeface="微软雅黑" panose="020B0503020204020204" pitchFamily="34" charset="-122"/>
                          <a:ea typeface="微软雅黑" panose="020B0503020204020204" pitchFamily="34" charset="-122"/>
                        </a:rPr>
                        <a:t>97.81</a:t>
                      </a:r>
                      <a:endParaRPr lang="zh-CN" altLang="en-US" dirty="0">
                        <a:solidFill>
                          <a:srgbClr val="002060"/>
                        </a:solidFill>
                        <a:latin typeface="微软雅黑" panose="020B0503020204020204" pitchFamily="34" charset="-122"/>
                        <a:ea typeface="微软雅黑" panose="020B0503020204020204" pitchFamily="34" charset="-122"/>
                      </a:endParaRPr>
                    </a:p>
                  </a:txBody>
                  <a:tcPr anchor="ctr">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458326"/>
                  </a:ext>
                </a:extLst>
              </a:tr>
              <a:tr h="370840">
                <a:tc>
                  <a:txBody>
                    <a:bodyPr/>
                    <a:lstStyle/>
                    <a:p>
                      <a:pPr algn="ctr"/>
                      <a:r>
                        <a:rPr lang="zh-CN" altLang="en-US" dirty="0">
                          <a:latin typeface="微软雅黑" panose="020B0503020204020204" pitchFamily="34" charset="-122"/>
                          <a:ea typeface="微软雅黑" panose="020B0503020204020204" pitchFamily="34" charset="-122"/>
                        </a:rPr>
                        <a:t>提升</a:t>
                      </a:r>
                    </a:p>
                  </a:txBody>
                  <a:tcPr anchor="ctr">
                    <a:lnT w="63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altLang="zh-CN" b="1" dirty="0">
                          <a:solidFill>
                            <a:srgbClr val="FF0000"/>
                          </a:solidFill>
                          <a:latin typeface="微软雅黑" panose="020B0503020204020204" pitchFamily="34" charset="-122"/>
                          <a:ea typeface="微软雅黑" panose="020B0503020204020204" pitchFamily="34" charset="-122"/>
                        </a:rPr>
                        <a:t>3.78</a:t>
                      </a:r>
                      <a:endParaRPr lang="zh-CN" altLang="en-US" b="1" dirty="0">
                        <a:solidFill>
                          <a:srgbClr val="FF0000"/>
                        </a:solidFill>
                        <a:latin typeface="微软雅黑" panose="020B0503020204020204" pitchFamily="34" charset="-122"/>
                        <a:ea typeface="微软雅黑" panose="020B0503020204020204" pitchFamily="34" charset="-122"/>
                      </a:endParaRPr>
                    </a:p>
                  </a:txBody>
                  <a:tcPr anchor="ctr">
                    <a:lnT w="63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altLang="zh-CN" b="1" dirty="0">
                          <a:solidFill>
                            <a:srgbClr val="FF0000"/>
                          </a:solidFill>
                          <a:latin typeface="微软雅黑" panose="020B0503020204020204" pitchFamily="34" charset="-122"/>
                          <a:ea typeface="微软雅黑" panose="020B0503020204020204" pitchFamily="34" charset="-122"/>
                        </a:rPr>
                        <a:t>1.68</a:t>
                      </a:r>
                      <a:endParaRPr lang="zh-CN" altLang="en-US" b="1" dirty="0">
                        <a:solidFill>
                          <a:srgbClr val="FF0000"/>
                        </a:solidFill>
                        <a:latin typeface="微软雅黑" panose="020B0503020204020204" pitchFamily="34" charset="-122"/>
                        <a:ea typeface="微软雅黑" panose="020B0503020204020204" pitchFamily="34" charset="-122"/>
                      </a:endParaRPr>
                    </a:p>
                  </a:txBody>
                  <a:tcPr anchor="ctr">
                    <a:lnT w="63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altLang="zh-CN" b="1" dirty="0">
                          <a:solidFill>
                            <a:srgbClr val="FF0000"/>
                          </a:solidFill>
                          <a:latin typeface="微软雅黑" panose="020B0503020204020204" pitchFamily="34" charset="-122"/>
                          <a:ea typeface="微软雅黑" panose="020B0503020204020204" pitchFamily="34" charset="-122"/>
                        </a:rPr>
                        <a:t>6.09</a:t>
                      </a:r>
                      <a:endParaRPr lang="zh-CN" altLang="en-US" b="1" dirty="0">
                        <a:solidFill>
                          <a:srgbClr val="FF0000"/>
                        </a:solidFill>
                        <a:latin typeface="微软雅黑" panose="020B0503020204020204" pitchFamily="34" charset="-122"/>
                        <a:ea typeface="微软雅黑" panose="020B0503020204020204" pitchFamily="34" charset="-122"/>
                      </a:endParaRPr>
                    </a:p>
                  </a:txBody>
                  <a:tcPr anchor="ctr">
                    <a:lnT w="63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7862861"/>
                  </a:ext>
                </a:extLst>
              </a:tr>
            </a:tbl>
          </a:graphicData>
        </a:graphic>
      </p:graphicFrame>
      <p:graphicFrame>
        <p:nvGraphicFramePr>
          <p:cNvPr id="5" name="表格 4">
            <a:extLst>
              <a:ext uri="{FF2B5EF4-FFF2-40B4-BE49-F238E27FC236}">
                <a16:creationId xmlns:a16="http://schemas.microsoft.com/office/drawing/2014/main" id="{131008EC-0689-803A-430A-098A440A82C6}"/>
              </a:ext>
            </a:extLst>
          </p:cNvPr>
          <p:cNvGraphicFramePr>
            <a:graphicFrameLocks noGrp="1"/>
          </p:cNvGraphicFramePr>
          <p:nvPr/>
        </p:nvGraphicFramePr>
        <p:xfrm>
          <a:off x="2455727" y="4423314"/>
          <a:ext cx="9137466" cy="2225040"/>
        </p:xfrm>
        <a:graphic>
          <a:graphicData uri="http://schemas.openxmlformats.org/drawingml/2006/table">
            <a:tbl>
              <a:tblPr firstRow="1" bandRow="1">
                <a:tableStyleId>{2D5ABB26-0587-4C30-8999-92F81FD0307C}</a:tableStyleId>
              </a:tblPr>
              <a:tblGrid>
                <a:gridCol w="2844000">
                  <a:extLst>
                    <a:ext uri="{9D8B030D-6E8A-4147-A177-3AD203B41FA5}">
                      <a16:colId xmlns:a16="http://schemas.microsoft.com/office/drawing/2014/main" val="385298961"/>
                    </a:ext>
                  </a:extLst>
                </a:gridCol>
                <a:gridCol w="2097822">
                  <a:extLst>
                    <a:ext uri="{9D8B030D-6E8A-4147-A177-3AD203B41FA5}">
                      <a16:colId xmlns:a16="http://schemas.microsoft.com/office/drawing/2014/main" val="1181045324"/>
                    </a:ext>
                  </a:extLst>
                </a:gridCol>
                <a:gridCol w="2097822">
                  <a:extLst>
                    <a:ext uri="{9D8B030D-6E8A-4147-A177-3AD203B41FA5}">
                      <a16:colId xmlns:a16="http://schemas.microsoft.com/office/drawing/2014/main" val="3816723649"/>
                    </a:ext>
                  </a:extLst>
                </a:gridCol>
                <a:gridCol w="2097822">
                  <a:extLst>
                    <a:ext uri="{9D8B030D-6E8A-4147-A177-3AD203B41FA5}">
                      <a16:colId xmlns:a16="http://schemas.microsoft.com/office/drawing/2014/main" val="3202403156"/>
                    </a:ext>
                  </a:extLst>
                </a:gridCol>
              </a:tblGrid>
              <a:tr h="370840">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latin typeface="微软雅黑" panose="020B0503020204020204" pitchFamily="34" charset="-122"/>
                          <a:ea typeface="微软雅黑" panose="020B0503020204020204" pitchFamily="34" charset="-122"/>
                        </a:rPr>
                        <a:t>DICE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latin typeface="微软雅黑" panose="020B0503020204020204" pitchFamily="34" charset="-122"/>
                          <a:ea typeface="微软雅黑" panose="020B0503020204020204" pitchFamily="34" charset="-122"/>
                        </a:rPr>
                        <a:t>ACC (%)</a:t>
                      </a:r>
                      <a:endParaRPr lang="zh-CN" altLang="en-US" dirty="0">
                        <a:latin typeface="微软雅黑" panose="020B0503020204020204" pitchFamily="34" charset="-122"/>
                        <a:ea typeface="微软雅黑" panose="020B0503020204020204" pitchFamily="34" charset="-122"/>
                      </a:endParaRP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latin typeface="微软雅黑" panose="020B0503020204020204" pitchFamily="34" charset="-122"/>
                          <a:ea typeface="微软雅黑" panose="020B0503020204020204" pitchFamily="34" charset="-122"/>
                        </a:rPr>
                        <a:t>JS (%)</a:t>
                      </a:r>
                      <a:endParaRPr lang="zh-CN" altLang="en-US" dirty="0">
                        <a:latin typeface="微软雅黑" panose="020B0503020204020204" pitchFamily="34" charset="-122"/>
                        <a:ea typeface="微软雅黑" panose="020B0503020204020204" pitchFamily="34" charset="-122"/>
                      </a:endParaRP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8653307"/>
                  </a:ext>
                </a:extLst>
              </a:tr>
              <a:tr h="370840">
                <a:tc>
                  <a:txBody>
                    <a:bodyPr/>
                    <a:lstStyle/>
                    <a:p>
                      <a:pPr algn="ctr"/>
                      <a:r>
                        <a:rPr lang="zh-CN" altLang="en-US" dirty="0">
                          <a:latin typeface="微软雅黑" panose="020B0503020204020204" pitchFamily="34" charset="-122"/>
                          <a:ea typeface="微软雅黑" panose="020B0503020204020204" pitchFamily="34" charset="-122"/>
                        </a:rPr>
                        <a:t>动态规划</a:t>
                      </a: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latin typeface="微软雅黑" panose="020B0503020204020204" pitchFamily="34" charset="-122"/>
                          <a:ea typeface="微软雅黑" panose="020B0503020204020204" pitchFamily="34" charset="-122"/>
                        </a:rPr>
                        <a:t>83.47</a:t>
                      </a:r>
                      <a:endParaRPr lang="zh-CN" altLang="en-US"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latin typeface="微软雅黑" panose="020B0503020204020204" pitchFamily="34" charset="-122"/>
                          <a:ea typeface="微软雅黑" panose="020B0503020204020204" pitchFamily="34" charset="-122"/>
                        </a:rPr>
                        <a:t>94.42</a:t>
                      </a:r>
                      <a:endParaRPr lang="zh-CN" altLang="en-US"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latin typeface="微软雅黑" panose="020B0503020204020204" pitchFamily="34" charset="-122"/>
                          <a:ea typeface="微软雅黑" panose="020B0503020204020204" pitchFamily="34" charset="-122"/>
                        </a:rPr>
                        <a:t>72.82</a:t>
                      </a:r>
                      <a:endParaRPr lang="zh-CN" altLang="en-US"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80433767"/>
                  </a:ext>
                </a:extLst>
              </a:tr>
              <a:tr h="370840">
                <a:tc>
                  <a:txBody>
                    <a:bodyPr/>
                    <a:lstStyle/>
                    <a:p>
                      <a:pPr algn="ctr"/>
                      <a:r>
                        <a:rPr lang="zh-CN" altLang="en-US" dirty="0">
                          <a:latin typeface="微软雅黑" panose="020B0503020204020204" pitchFamily="34" charset="-122"/>
                          <a:ea typeface="微软雅黑" panose="020B0503020204020204" pitchFamily="34" charset="-122"/>
                        </a:rPr>
                        <a:t>形态学方法</a:t>
                      </a:r>
                    </a:p>
                  </a:txBody>
                  <a:tcPr anchor="ctr"/>
                </a:tc>
                <a:tc>
                  <a:txBody>
                    <a:bodyPr/>
                    <a:lstStyle/>
                    <a:p>
                      <a:pPr algn="ctr"/>
                      <a:r>
                        <a:rPr lang="en-US" altLang="zh-CN" dirty="0">
                          <a:latin typeface="微软雅黑" panose="020B0503020204020204" pitchFamily="34" charset="-122"/>
                          <a:ea typeface="微软雅黑" panose="020B0503020204020204" pitchFamily="34" charset="-122"/>
                        </a:rPr>
                        <a:t>81.81</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94.37</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71.66</a:t>
                      </a: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606994664"/>
                  </a:ext>
                </a:extLst>
              </a:tr>
              <a:tr h="370840">
                <a:tc>
                  <a:txBody>
                    <a:bodyPr/>
                    <a:lstStyle/>
                    <a:p>
                      <a:pPr algn="ctr"/>
                      <a:r>
                        <a:rPr lang="zh-CN" altLang="en-US" dirty="0">
                          <a:latin typeface="微软雅黑" panose="020B0503020204020204" pitchFamily="34" charset="-122"/>
                          <a:ea typeface="微软雅黑" panose="020B0503020204020204" pitchFamily="34" charset="-122"/>
                        </a:rPr>
                        <a:t>管连通区域唯一性方法</a:t>
                      </a:r>
                    </a:p>
                  </a:txBody>
                  <a:tcPr anchor="ctr"/>
                </a:tc>
                <a:tc>
                  <a:txBody>
                    <a:bodyPr/>
                    <a:lstStyle/>
                    <a:p>
                      <a:pPr algn="ctr"/>
                      <a:r>
                        <a:rPr lang="en-US" altLang="zh-CN" dirty="0">
                          <a:latin typeface="微软雅黑" panose="020B0503020204020204" pitchFamily="34" charset="-122"/>
                          <a:ea typeface="微软雅黑" panose="020B0503020204020204" pitchFamily="34" charset="-122"/>
                        </a:rPr>
                        <a:t>94.57</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98.02</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90.12</a:t>
                      </a: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123647336"/>
                  </a:ext>
                </a:extLst>
              </a:tr>
              <a:tr h="370840">
                <a:tc>
                  <a:txBody>
                    <a:bodyPr/>
                    <a:lstStyle/>
                    <a:p>
                      <a:pPr algn="ctr"/>
                      <a:r>
                        <a:rPr lang="zh-CN" altLang="en-US" sz="1800" b="1" dirty="0">
                          <a:solidFill>
                            <a:srgbClr val="002060"/>
                          </a:solidFill>
                          <a:latin typeface="微软雅黑" panose="020B0503020204020204" pitchFamily="34" charset="-122"/>
                          <a:ea typeface="微软雅黑" panose="020B0503020204020204" pitchFamily="34" charset="-122"/>
                        </a:rPr>
                        <a:t>所提出模型</a:t>
                      </a:r>
                      <a:endParaRPr lang="zh-CN" altLang="en-US" b="1" dirty="0">
                        <a:latin typeface="微软雅黑" panose="020B0503020204020204" pitchFamily="34" charset="-122"/>
                        <a:ea typeface="微软雅黑" panose="020B0503020204020204" pitchFamily="34" charset="-122"/>
                      </a:endParaRPr>
                    </a:p>
                  </a:txBody>
                  <a:tcPr anchor="ctr">
                    <a:lnB w="6350" cap="flat" cmpd="sng" algn="ctr">
                      <a:solidFill>
                        <a:schemeClr val="tx1"/>
                      </a:solidFill>
                      <a:prstDash val="solid"/>
                      <a:round/>
                      <a:headEnd type="none" w="med" len="med"/>
                      <a:tailEnd type="none" w="med" len="med"/>
                    </a:lnB>
                  </a:tcPr>
                </a:tc>
                <a:tc>
                  <a:txBody>
                    <a:bodyPr/>
                    <a:lstStyle/>
                    <a:p>
                      <a:pPr algn="ctr"/>
                      <a:r>
                        <a:rPr lang="en-US" altLang="zh-CN" dirty="0">
                          <a:solidFill>
                            <a:srgbClr val="002060"/>
                          </a:solidFill>
                          <a:latin typeface="微软雅黑" panose="020B0503020204020204" pitchFamily="34" charset="-122"/>
                          <a:ea typeface="微软雅黑" panose="020B0503020204020204" pitchFamily="34" charset="-122"/>
                        </a:rPr>
                        <a:t>97.81</a:t>
                      </a:r>
                      <a:endParaRPr lang="zh-CN" altLang="en-US" dirty="0">
                        <a:solidFill>
                          <a:srgbClr val="002060"/>
                        </a:solidFill>
                        <a:latin typeface="微软雅黑" panose="020B0503020204020204" pitchFamily="34" charset="-122"/>
                        <a:ea typeface="微软雅黑" panose="020B0503020204020204" pitchFamily="34" charset="-122"/>
                      </a:endParaRPr>
                    </a:p>
                  </a:txBody>
                  <a:tcPr anchor="ctr">
                    <a:lnB w="6350" cap="flat" cmpd="sng" algn="ctr">
                      <a:solidFill>
                        <a:schemeClr val="tx1"/>
                      </a:solidFill>
                      <a:prstDash val="solid"/>
                      <a:round/>
                      <a:headEnd type="none" w="med" len="med"/>
                      <a:tailEnd type="none" w="med" len="med"/>
                    </a:lnB>
                  </a:tcPr>
                </a:tc>
                <a:tc>
                  <a:txBody>
                    <a:bodyPr/>
                    <a:lstStyle/>
                    <a:p>
                      <a:pPr algn="ctr"/>
                      <a:r>
                        <a:rPr lang="en-US" altLang="zh-CN" dirty="0">
                          <a:solidFill>
                            <a:srgbClr val="002060"/>
                          </a:solidFill>
                          <a:latin typeface="微软雅黑" panose="020B0503020204020204" pitchFamily="34" charset="-122"/>
                          <a:ea typeface="微软雅黑" panose="020B0503020204020204" pitchFamily="34" charset="-122"/>
                        </a:rPr>
                        <a:t>99.31</a:t>
                      </a:r>
                      <a:endParaRPr lang="zh-CN" altLang="en-US" dirty="0">
                        <a:solidFill>
                          <a:srgbClr val="002060"/>
                        </a:solidFill>
                        <a:latin typeface="微软雅黑" panose="020B0503020204020204" pitchFamily="34" charset="-122"/>
                        <a:ea typeface="微软雅黑" panose="020B0503020204020204" pitchFamily="34" charset="-122"/>
                      </a:endParaRPr>
                    </a:p>
                  </a:txBody>
                  <a:tcPr anchor="ctr">
                    <a:lnB w="6350" cap="flat" cmpd="sng" algn="ctr">
                      <a:solidFill>
                        <a:schemeClr val="tx1"/>
                      </a:solidFill>
                      <a:prstDash val="solid"/>
                      <a:round/>
                      <a:headEnd type="none" w="med" len="med"/>
                      <a:tailEnd type="none" w="med" len="med"/>
                    </a:lnB>
                  </a:tcPr>
                </a:tc>
                <a:tc>
                  <a:txBody>
                    <a:bodyPr/>
                    <a:lstStyle/>
                    <a:p>
                      <a:pPr algn="ctr"/>
                      <a:r>
                        <a:rPr lang="en-US" altLang="zh-CN" dirty="0">
                          <a:solidFill>
                            <a:srgbClr val="002060"/>
                          </a:solidFill>
                          <a:latin typeface="微软雅黑" panose="020B0503020204020204" pitchFamily="34" charset="-122"/>
                          <a:ea typeface="微软雅黑" panose="020B0503020204020204" pitchFamily="34" charset="-122"/>
                        </a:rPr>
                        <a:t>95.82</a:t>
                      </a:r>
                      <a:endParaRPr lang="zh-CN" altLang="en-US" dirty="0">
                        <a:solidFill>
                          <a:srgbClr val="002060"/>
                        </a:solidFill>
                        <a:latin typeface="微软雅黑" panose="020B0503020204020204" pitchFamily="34" charset="-122"/>
                        <a:ea typeface="微软雅黑" panose="020B0503020204020204" pitchFamily="34" charset="-122"/>
                      </a:endParaRPr>
                    </a:p>
                  </a:txBody>
                  <a:tcPr anchor="ctr">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458326"/>
                  </a:ext>
                </a:extLst>
              </a:tr>
              <a:tr h="370840">
                <a:tc>
                  <a:txBody>
                    <a:bodyPr/>
                    <a:lstStyle/>
                    <a:p>
                      <a:pPr algn="ctr"/>
                      <a:r>
                        <a:rPr lang="zh-CN" altLang="en-US" dirty="0">
                          <a:latin typeface="微软雅黑" panose="020B0503020204020204" pitchFamily="34" charset="-122"/>
                          <a:ea typeface="微软雅黑" panose="020B0503020204020204" pitchFamily="34" charset="-122"/>
                        </a:rPr>
                        <a:t>提升</a:t>
                      </a:r>
                    </a:p>
                  </a:txBody>
                  <a:tcPr anchor="ctr">
                    <a:lnT w="63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altLang="zh-CN" b="1" dirty="0">
                          <a:solidFill>
                            <a:srgbClr val="FF0000"/>
                          </a:solidFill>
                          <a:latin typeface="微软雅黑" panose="020B0503020204020204" pitchFamily="34" charset="-122"/>
                          <a:ea typeface="微软雅黑" panose="020B0503020204020204" pitchFamily="34" charset="-122"/>
                        </a:rPr>
                        <a:t>3.24</a:t>
                      </a:r>
                      <a:endParaRPr lang="zh-CN" altLang="en-US" b="1" dirty="0">
                        <a:solidFill>
                          <a:srgbClr val="FF0000"/>
                        </a:solidFill>
                        <a:latin typeface="微软雅黑" panose="020B0503020204020204" pitchFamily="34" charset="-122"/>
                        <a:ea typeface="微软雅黑" panose="020B0503020204020204" pitchFamily="34" charset="-122"/>
                      </a:endParaRPr>
                    </a:p>
                  </a:txBody>
                  <a:tcPr anchor="ctr">
                    <a:lnT w="63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altLang="zh-CN" b="1" dirty="0">
                          <a:solidFill>
                            <a:srgbClr val="FF0000"/>
                          </a:solidFill>
                          <a:latin typeface="微软雅黑" panose="020B0503020204020204" pitchFamily="34" charset="-122"/>
                          <a:ea typeface="微软雅黑" panose="020B0503020204020204" pitchFamily="34" charset="-122"/>
                        </a:rPr>
                        <a:t>1.29</a:t>
                      </a:r>
                      <a:endParaRPr lang="zh-CN" altLang="en-US" b="1" dirty="0">
                        <a:solidFill>
                          <a:srgbClr val="FF0000"/>
                        </a:solidFill>
                        <a:latin typeface="微软雅黑" panose="020B0503020204020204" pitchFamily="34" charset="-122"/>
                        <a:ea typeface="微软雅黑" panose="020B0503020204020204" pitchFamily="34" charset="-122"/>
                      </a:endParaRPr>
                    </a:p>
                  </a:txBody>
                  <a:tcPr anchor="ctr">
                    <a:lnT w="63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altLang="zh-CN" b="1" dirty="0">
                          <a:solidFill>
                            <a:srgbClr val="FF0000"/>
                          </a:solidFill>
                          <a:latin typeface="微软雅黑" panose="020B0503020204020204" pitchFamily="34" charset="-122"/>
                          <a:ea typeface="微软雅黑" panose="020B0503020204020204" pitchFamily="34" charset="-122"/>
                        </a:rPr>
                        <a:t>5.70</a:t>
                      </a:r>
                      <a:endParaRPr lang="zh-CN" altLang="en-US" b="1" dirty="0">
                        <a:solidFill>
                          <a:srgbClr val="FF0000"/>
                        </a:solidFill>
                        <a:latin typeface="微软雅黑" panose="020B0503020204020204" pitchFamily="34" charset="-122"/>
                        <a:ea typeface="微软雅黑" panose="020B0503020204020204" pitchFamily="34" charset="-122"/>
                      </a:endParaRPr>
                    </a:p>
                  </a:txBody>
                  <a:tcPr anchor="ctr">
                    <a:lnT w="63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7862861"/>
                  </a:ext>
                </a:extLst>
              </a:tr>
            </a:tbl>
          </a:graphicData>
        </a:graphic>
      </p:graphicFrame>
      <p:sp>
        <p:nvSpPr>
          <p:cNvPr id="10" name="文本框 9">
            <a:extLst>
              <a:ext uri="{FF2B5EF4-FFF2-40B4-BE49-F238E27FC236}">
                <a16:creationId xmlns:a16="http://schemas.microsoft.com/office/drawing/2014/main" id="{C661B88D-7CDF-7CCC-D092-B6AB36A51459}"/>
              </a:ext>
            </a:extLst>
          </p:cNvPr>
          <p:cNvSpPr txBox="1"/>
          <p:nvPr/>
        </p:nvSpPr>
        <p:spPr>
          <a:xfrm>
            <a:off x="447977" y="2475986"/>
            <a:ext cx="1620957" cy="830997"/>
          </a:xfrm>
          <a:prstGeom prst="rect">
            <a:avLst/>
          </a:prstGeom>
          <a:noFill/>
        </p:spPr>
        <p:txBody>
          <a:bodyPr wrap="square">
            <a:spAutoFit/>
          </a:bodyPr>
          <a:lstStyle/>
          <a:p>
            <a:pPr algn="ctr"/>
            <a:r>
              <a:rPr kumimoji="0" lang="zh-CN" altLang="en-US" sz="240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随机选取测试集</a:t>
            </a:r>
            <a:endParaRPr lang="zh-CN" altLang="en-US" sz="2400" dirty="0"/>
          </a:p>
        </p:txBody>
      </p:sp>
      <p:sp>
        <p:nvSpPr>
          <p:cNvPr id="11" name="文本框 10">
            <a:extLst>
              <a:ext uri="{FF2B5EF4-FFF2-40B4-BE49-F238E27FC236}">
                <a16:creationId xmlns:a16="http://schemas.microsoft.com/office/drawing/2014/main" id="{232754F8-270D-1143-BD08-1D45B3379B96}"/>
              </a:ext>
            </a:extLst>
          </p:cNvPr>
          <p:cNvSpPr txBox="1"/>
          <p:nvPr/>
        </p:nvSpPr>
        <p:spPr>
          <a:xfrm>
            <a:off x="380558" y="5189226"/>
            <a:ext cx="1755794" cy="830997"/>
          </a:xfrm>
          <a:prstGeom prst="rect">
            <a:avLst/>
          </a:prstGeom>
          <a:noFill/>
        </p:spPr>
        <p:txBody>
          <a:bodyPr wrap="square">
            <a:spAutoFit/>
          </a:bodyPr>
          <a:lstStyle/>
          <a:p>
            <a:pPr algn="ctr"/>
            <a:r>
              <a:rPr lang="zh-CN" altLang="en-US" sz="2400" dirty="0">
                <a:solidFill>
                  <a:srgbClr val="002060"/>
                </a:solidFill>
                <a:latin typeface="微软雅黑" panose="020B0503020204020204" pitchFamily="34" charset="-122"/>
                <a:ea typeface="微软雅黑" panose="020B0503020204020204" pitchFamily="34" charset="-122"/>
              </a:rPr>
              <a:t>具有挑战性的测试集</a:t>
            </a:r>
            <a:endParaRPr lang="zh-CN" altLang="en-US" sz="2400" dirty="0"/>
          </a:p>
        </p:txBody>
      </p:sp>
    </p:spTree>
    <p:extLst>
      <p:ext uri="{BB962C8B-B14F-4D97-AF65-F5344CB8AC3E}">
        <p14:creationId xmlns:p14="http://schemas.microsoft.com/office/powerpoint/2010/main" val="22305306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3E236-4BEE-C60B-1C12-09AB4B3C1025}"/>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1506AA1F-C562-62A1-8C3F-155F1D833FDC}"/>
              </a:ext>
            </a:extLst>
          </p:cNvPr>
          <p:cNvSpPr txBox="1"/>
          <p:nvPr/>
        </p:nvSpPr>
        <p:spPr>
          <a:xfrm>
            <a:off x="665065" y="943032"/>
            <a:ext cx="1980029"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进一步改进</a:t>
            </a:r>
          </a:p>
        </p:txBody>
      </p:sp>
      <p:sp>
        <p:nvSpPr>
          <p:cNvPr id="2" name="文本框 1">
            <a:extLst>
              <a:ext uri="{FF2B5EF4-FFF2-40B4-BE49-F238E27FC236}">
                <a16:creationId xmlns:a16="http://schemas.microsoft.com/office/drawing/2014/main" id="{0E236A78-41F4-C460-D686-B3E8F68E54E0}"/>
              </a:ext>
            </a:extLst>
          </p:cNvPr>
          <p:cNvSpPr txBox="1"/>
          <p:nvPr/>
        </p:nvSpPr>
        <p:spPr>
          <a:xfrm>
            <a:off x="162145" y="5724926"/>
            <a:ext cx="4465320" cy="400110"/>
          </a:xfrm>
          <a:prstGeom prst="rect">
            <a:avLst/>
          </a:prstGeom>
          <a:noFill/>
        </p:spPr>
        <p:txBody>
          <a:bodyPr wrap="square" rtlCol="0">
            <a:spAutoFit/>
          </a:bodyPr>
          <a:lstStyle/>
          <a:p>
            <a:pPr algn="ctr"/>
            <a:r>
              <a:rPr lang="zh-CN" altLang="en-US" sz="2000" dirty="0">
                <a:solidFill>
                  <a:srgbClr val="002060"/>
                </a:solidFill>
                <a:latin typeface="微软雅黑" panose="020B0503020204020204" pitchFamily="34" charset="-122"/>
                <a:ea typeface="微软雅黑" panose="020B0503020204020204" pitchFamily="34" charset="-122"/>
              </a:rPr>
              <a:t>血液残影完全遮挡了血管壁</a:t>
            </a:r>
          </a:p>
        </p:txBody>
      </p:sp>
      <p:pic>
        <p:nvPicPr>
          <p:cNvPr id="13" name="图片 12" descr="黑暗里有星球&#10;&#10;中度可信度描述已自动生成">
            <a:extLst>
              <a:ext uri="{FF2B5EF4-FFF2-40B4-BE49-F238E27FC236}">
                <a16:creationId xmlns:a16="http://schemas.microsoft.com/office/drawing/2014/main" id="{7B973B5A-8FD0-A07B-0A26-7119BD1B64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065" y="1939206"/>
            <a:ext cx="3459481" cy="3459481"/>
          </a:xfrm>
          <a:prstGeom prst="rect">
            <a:avLst/>
          </a:prstGeom>
        </p:spPr>
      </p:pic>
      <p:pic>
        <p:nvPicPr>
          <p:cNvPr id="16" name="图片 15" descr="图片包含 游戏机&#10;&#10;描述已自动生成">
            <a:extLst>
              <a:ext uri="{FF2B5EF4-FFF2-40B4-BE49-F238E27FC236}">
                <a16:creationId xmlns:a16="http://schemas.microsoft.com/office/drawing/2014/main" id="{3692855D-F90F-D4D8-1531-5D2C768E5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0869" y="1939205"/>
            <a:ext cx="3459481" cy="3459481"/>
          </a:xfrm>
          <a:prstGeom prst="rect">
            <a:avLst/>
          </a:prstGeom>
        </p:spPr>
      </p:pic>
      <p:pic>
        <p:nvPicPr>
          <p:cNvPr id="18" name="图片 17" descr="图片包含 游戏机&#10;&#10;描述已自动生成">
            <a:extLst>
              <a:ext uri="{FF2B5EF4-FFF2-40B4-BE49-F238E27FC236}">
                <a16:creationId xmlns:a16="http://schemas.microsoft.com/office/drawing/2014/main" id="{6045F102-E1F8-609E-952E-5B4DB4BEEC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7967" y="1939204"/>
            <a:ext cx="3459481" cy="3459481"/>
          </a:xfrm>
          <a:prstGeom prst="rect">
            <a:avLst/>
          </a:prstGeom>
        </p:spPr>
      </p:pic>
      <p:sp>
        <p:nvSpPr>
          <p:cNvPr id="19" name="任意多边形: 形状 18">
            <a:extLst>
              <a:ext uri="{FF2B5EF4-FFF2-40B4-BE49-F238E27FC236}">
                <a16:creationId xmlns:a16="http://schemas.microsoft.com/office/drawing/2014/main" id="{C9152D69-EC4D-1FCA-A0B4-799760391AF2}"/>
              </a:ext>
            </a:extLst>
          </p:cNvPr>
          <p:cNvSpPr/>
          <p:nvPr/>
        </p:nvSpPr>
        <p:spPr>
          <a:xfrm>
            <a:off x="1661160" y="3253740"/>
            <a:ext cx="830580" cy="781050"/>
          </a:xfrm>
          <a:custGeom>
            <a:avLst/>
            <a:gdLst>
              <a:gd name="connsiteX0" fmla="*/ 742950 w 830580"/>
              <a:gd name="connsiteY0" fmla="*/ 148590 h 781050"/>
              <a:gd name="connsiteX1" fmla="*/ 742950 w 830580"/>
              <a:gd name="connsiteY1" fmla="*/ 148590 h 781050"/>
              <a:gd name="connsiteX2" fmla="*/ 731520 w 830580"/>
              <a:gd name="connsiteY2" fmla="*/ 118110 h 781050"/>
              <a:gd name="connsiteX3" fmla="*/ 681990 w 830580"/>
              <a:gd name="connsiteY3" fmla="*/ 76200 h 781050"/>
              <a:gd name="connsiteX4" fmla="*/ 670560 w 830580"/>
              <a:gd name="connsiteY4" fmla="*/ 68580 h 781050"/>
              <a:gd name="connsiteX5" fmla="*/ 640080 w 830580"/>
              <a:gd name="connsiteY5" fmla="*/ 53340 h 781050"/>
              <a:gd name="connsiteX6" fmla="*/ 617220 w 830580"/>
              <a:gd name="connsiteY6" fmla="*/ 49530 h 781050"/>
              <a:gd name="connsiteX7" fmla="*/ 579120 w 830580"/>
              <a:gd name="connsiteY7" fmla="*/ 30480 h 781050"/>
              <a:gd name="connsiteX8" fmla="*/ 495300 w 830580"/>
              <a:gd name="connsiteY8" fmla="*/ 7620 h 781050"/>
              <a:gd name="connsiteX9" fmla="*/ 445770 w 830580"/>
              <a:gd name="connsiteY9" fmla="*/ 0 h 781050"/>
              <a:gd name="connsiteX10" fmla="*/ 270510 w 830580"/>
              <a:gd name="connsiteY10" fmla="*/ 7620 h 781050"/>
              <a:gd name="connsiteX11" fmla="*/ 167640 w 830580"/>
              <a:gd name="connsiteY11" fmla="*/ 64770 h 781050"/>
              <a:gd name="connsiteX12" fmla="*/ 118110 w 830580"/>
              <a:gd name="connsiteY12" fmla="*/ 91440 h 781050"/>
              <a:gd name="connsiteX13" fmla="*/ 38100 w 830580"/>
              <a:gd name="connsiteY13" fmla="*/ 179070 h 781050"/>
              <a:gd name="connsiteX14" fmla="*/ 7620 w 830580"/>
              <a:gd name="connsiteY14" fmla="*/ 259080 h 781050"/>
              <a:gd name="connsiteX15" fmla="*/ 0 w 830580"/>
              <a:gd name="connsiteY15" fmla="*/ 350520 h 781050"/>
              <a:gd name="connsiteX16" fmla="*/ 3810 w 830580"/>
              <a:gd name="connsiteY16" fmla="*/ 392430 h 781050"/>
              <a:gd name="connsiteX17" fmla="*/ 19050 w 830580"/>
              <a:gd name="connsiteY17" fmla="*/ 480060 h 781050"/>
              <a:gd name="connsiteX18" fmla="*/ 34290 w 830580"/>
              <a:gd name="connsiteY18" fmla="*/ 560070 h 781050"/>
              <a:gd name="connsiteX19" fmla="*/ 72390 w 830580"/>
              <a:gd name="connsiteY19" fmla="*/ 624840 h 781050"/>
              <a:gd name="connsiteX20" fmla="*/ 91440 w 830580"/>
              <a:gd name="connsiteY20" fmla="*/ 651510 h 781050"/>
              <a:gd name="connsiteX21" fmla="*/ 163830 w 830580"/>
              <a:gd name="connsiteY21" fmla="*/ 693420 h 781050"/>
              <a:gd name="connsiteX22" fmla="*/ 220980 w 830580"/>
              <a:gd name="connsiteY22" fmla="*/ 720090 h 781050"/>
              <a:gd name="connsiteX23" fmla="*/ 259080 w 830580"/>
              <a:gd name="connsiteY23" fmla="*/ 731520 h 781050"/>
              <a:gd name="connsiteX24" fmla="*/ 293370 w 830580"/>
              <a:gd name="connsiteY24" fmla="*/ 742950 h 781050"/>
              <a:gd name="connsiteX25" fmla="*/ 312420 w 830580"/>
              <a:gd name="connsiteY25" fmla="*/ 746760 h 781050"/>
              <a:gd name="connsiteX26" fmla="*/ 350520 w 830580"/>
              <a:gd name="connsiteY26" fmla="*/ 762000 h 781050"/>
              <a:gd name="connsiteX27" fmla="*/ 373380 w 830580"/>
              <a:gd name="connsiteY27" fmla="*/ 765810 h 781050"/>
              <a:gd name="connsiteX28" fmla="*/ 453390 w 830580"/>
              <a:gd name="connsiteY28" fmla="*/ 781050 h 781050"/>
              <a:gd name="connsiteX29" fmla="*/ 502920 w 830580"/>
              <a:gd name="connsiteY29" fmla="*/ 769620 h 781050"/>
              <a:gd name="connsiteX30" fmla="*/ 575310 w 830580"/>
              <a:gd name="connsiteY30" fmla="*/ 735330 h 781050"/>
              <a:gd name="connsiteX31" fmla="*/ 640080 w 830580"/>
              <a:gd name="connsiteY31" fmla="*/ 701040 h 781050"/>
              <a:gd name="connsiteX32" fmla="*/ 662940 w 830580"/>
              <a:gd name="connsiteY32" fmla="*/ 678180 h 781050"/>
              <a:gd name="connsiteX33" fmla="*/ 693420 w 830580"/>
              <a:gd name="connsiteY33" fmla="*/ 655320 h 781050"/>
              <a:gd name="connsiteX34" fmla="*/ 712470 w 830580"/>
              <a:gd name="connsiteY34" fmla="*/ 628650 h 781050"/>
              <a:gd name="connsiteX35" fmla="*/ 746760 w 830580"/>
              <a:gd name="connsiteY35" fmla="*/ 586740 h 781050"/>
              <a:gd name="connsiteX36" fmla="*/ 762000 w 830580"/>
              <a:gd name="connsiteY36" fmla="*/ 571500 h 781050"/>
              <a:gd name="connsiteX37" fmla="*/ 773430 w 830580"/>
              <a:gd name="connsiteY37" fmla="*/ 556260 h 781050"/>
              <a:gd name="connsiteX38" fmla="*/ 788670 w 830580"/>
              <a:gd name="connsiteY38" fmla="*/ 541020 h 781050"/>
              <a:gd name="connsiteX39" fmla="*/ 815340 w 830580"/>
              <a:gd name="connsiteY39" fmla="*/ 506730 h 781050"/>
              <a:gd name="connsiteX40" fmla="*/ 822960 w 830580"/>
              <a:gd name="connsiteY40" fmla="*/ 487680 h 781050"/>
              <a:gd name="connsiteX41" fmla="*/ 830580 w 830580"/>
              <a:gd name="connsiteY41" fmla="*/ 449580 h 781050"/>
              <a:gd name="connsiteX42" fmla="*/ 826770 w 830580"/>
              <a:gd name="connsiteY42" fmla="*/ 339090 h 781050"/>
              <a:gd name="connsiteX43" fmla="*/ 815340 w 830580"/>
              <a:gd name="connsiteY43" fmla="*/ 285750 h 781050"/>
              <a:gd name="connsiteX44" fmla="*/ 807720 w 830580"/>
              <a:gd name="connsiteY44" fmla="*/ 270510 h 781050"/>
              <a:gd name="connsiteX45" fmla="*/ 803910 w 830580"/>
              <a:gd name="connsiteY45" fmla="*/ 251460 h 781050"/>
              <a:gd name="connsiteX46" fmla="*/ 796290 w 830580"/>
              <a:gd name="connsiteY46" fmla="*/ 236220 h 781050"/>
              <a:gd name="connsiteX47" fmla="*/ 792480 w 830580"/>
              <a:gd name="connsiteY47" fmla="*/ 213360 h 781050"/>
              <a:gd name="connsiteX48" fmla="*/ 784860 w 830580"/>
              <a:gd name="connsiteY48" fmla="*/ 201930 h 781050"/>
              <a:gd name="connsiteX49" fmla="*/ 777240 w 830580"/>
              <a:gd name="connsiteY49" fmla="*/ 182880 h 781050"/>
              <a:gd name="connsiteX50" fmla="*/ 765810 w 830580"/>
              <a:gd name="connsiteY50" fmla="*/ 160020 h 781050"/>
              <a:gd name="connsiteX51" fmla="*/ 762000 w 830580"/>
              <a:gd name="connsiteY51" fmla="*/ 144780 h 781050"/>
              <a:gd name="connsiteX52" fmla="*/ 742950 w 830580"/>
              <a:gd name="connsiteY52" fmla="*/ 14859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30580" h="781050">
                <a:moveTo>
                  <a:pt x="742950" y="148590"/>
                </a:moveTo>
                <a:lnTo>
                  <a:pt x="742950" y="148590"/>
                </a:lnTo>
                <a:cubicBezTo>
                  <a:pt x="739140" y="138430"/>
                  <a:pt x="738509" y="126410"/>
                  <a:pt x="731520" y="118110"/>
                </a:cubicBezTo>
                <a:cubicBezTo>
                  <a:pt x="717589" y="101567"/>
                  <a:pt x="699985" y="88197"/>
                  <a:pt x="681990" y="76200"/>
                </a:cubicBezTo>
                <a:cubicBezTo>
                  <a:pt x="678180" y="73660"/>
                  <a:pt x="674580" y="70773"/>
                  <a:pt x="670560" y="68580"/>
                </a:cubicBezTo>
                <a:cubicBezTo>
                  <a:pt x="660588" y="63141"/>
                  <a:pt x="650777" y="57161"/>
                  <a:pt x="640080" y="53340"/>
                </a:cubicBezTo>
                <a:cubicBezTo>
                  <a:pt x="632805" y="50742"/>
                  <a:pt x="624840" y="50800"/>
                  <a:pt x="617220" y="49530"/>
                </a:cubicBezTo>
                <a:cubicBezTo>
                  <a:pt x="604520" y="43180"/>
                  <a:pt x="592343" y="35654"/>
                  <a:pt x="579120" y="30480"/>
                </a:cubicBezTo>
                <a:cubicBezTo>
                  <a:pt x="557190" y="21899"/>
                  <a:pt x="520159" y="12140"/>
                  <a:pt x="495300" y="7620"/>
                </a:cubicBezTo>
                <a:cubicBezTo>
                  <a:pt x="478865" y="4632"/>
                  <a:pt x="462280" y="2540"/>
                  <a:pt x="445770" y="0"/>
                </a:cubicBezTo>
                <a:lnTo>
                  <a:pt x="270510" y="7620"/>
                </a:lnTo>
                <a:cubicBezTo>
                  <a:pt x="232306" y="16517"/>
                  <a:pt x="202011" y="45866"/>
                  <a:pt x="167640" y="64770"/>
                </a:cubicBezTo>
                <a:cubicBezTo>
                  <a:pt x="151210" y="73807"/>
                  <a:pt x="118110" y="91440"/>
                  <a:pt x="118110" y="91440"/>
                </a:cubicBezTo>
                <a:cubicBezTo>
                  <a:pt x="91440" y="120650"/>
                  <a:pt x="52181" y="142107"/>
                  <a:pt x="38100" y="179070"/>
                </a:cubicBezTo>
                <a:lnTo>
                  <a:pt x="7620" y="259080"/>
                </a:lnTo>
                <a:cubicBezTo>
                  <a:pt x="6450" y="271952"/>
                  <a:pt x="0" y="340748"/>
                  <a:pt x="0" y="350520"/>
                </a:cubicBezTo>
                <a:cubicBezTo>
                  <a:pt x="0" y="364548"/>
                  <a:pt x="2645" y="378451"/>
                  <a:pt x="3810" y="392430"/>
                </a:cubicBezTo>
                <a:cubicBezTo>
                  <a:pt x="9194" y="457037"/>
                  <a:pt x="2416" y="424613"/>
                  <a:pt x="19050" y="480060"/>
                </a:cubicBezTo>
                <a:cubicBezTo>
                  <a:pt x="22273" y="512292"/>
                  <a:pt x="21802" y="528850"/>
                  <a:pt x="34290" y="560070"/>
                </a:cubicBezTo>
                <a:cubicBezTo>
                  <a:pt x="38915" y="571633"/>
                  <a:pt x="64959" y="613694"/>
                  <a:pt x="72390" y="624840"/>
                </a:cubicBezTo>
                <a:cubicBezTo>
                  <a:pt x="78450" y="633930"/>
                  <a:pt x="83412" y="644100"/>
                  <a:pt x="91440" y="651510"/>
                </a:cubicBezTo>
                <a:cubicBezTo>
                  <a:pt x="100191" y="659588"/>
                  <a:pt x="158184" y="690597"/>
                  <a:pt x="163830" y="693420"/>
                </a:cubicBezTo>
                <a:cubicBezTo>
                  <a:pt x="182633" y="702821"/>
                  <a:pt x="201461" y="712283"/>
                  <a:pt x="220980" y="720090"/>
                </a:cubicBezTo>
                <a:cubicBezTo>
                  <a:pt x="233291" y="725014"/>
                  <a:pt x="246436" y="727527"/>
                  <a:pt x="259080" y="731520"/>
                </a:cubicBezTo>
                <a:cubicBezTo>
                  <a:pt x="270569" y="735148"/>
                  <a:pt x="281785" y="739640"/>
                  <a:pt x="293370" y="742950"/>
                </a:cubicBezTo>
                <a:cubicBezTo>
                  <a:pt x="299597" y="744729"/>
                  <a:pt x="306277" y="744712"/>
                  <a:pt x="312420" y="746760"/>
                </a:cubicBezTo>
                <a:cubicBezTo>
                  <a:pt x="325396" y="751085"/>
                  <a:pt x="337464" y="757920"/>
                  <a:pt x="350520" y="762000"/>
                </a:cubicBezTo>
                <a:cubicBezTo>
                  <a:pt x="357893" y="764304"/>
                  <a:pt x="365821" y="764219"/>
                  <a:pt x="373380" y="765810"/>
                </a:cubicBezTo>
                <a:cubicBezTo>
                  <a:pt x="446971" y="781303"/>
                  <a:pt x="397586" y="774074"/>
                  <a:pt x="453390" y="781050"/>
                </a:cubicBezTo>
                <a:cubicBezTo>
                  <a:pt x="469900" y="777240"/>
                  <a:pt x="486846" y="774978"/>
                  <a:pt x="502920" y="769620"/>
                </a:cubicBezTo>
                <a:cubicBezTo>
                  <a:pt x="584552" y="742409"/>
                  <a:pt x="531448" y="757261"/>
                  <a:pt x="575310" y="735330"/>
                </a:cubicBezTo>
                <a:cubicBezTo>
                  <a:pt x="608924" y="718523"/>
                  <a:pt x="603898" y="728176"/>
                  <a:pt x="640080" y="701040"/>
                </a:cubicBezTo>
                <a:cubicBezTo>
                  <a:pt x="648701" y="694574"/>
                  <a:pt x="654758" y="685193"/>
                  <a:pt x="662940" y="678180"/>
                </a:cubicBezTo>
                <a:cubicBezTo>
                  <a:pt x="672583" y="669915"/>
                  <a:pt x="684440" y="664300"/>
                  <a:pt x="693420" y="655320"/>
                </a:cubicBezTo>
                <a:cubicBezTo>
                  <a:pt x="701145" y="647595"/>
                  <a:pt x="705763" y="637274"/>
                  <a:pt x="712470" y="628650"/>
                </a:cubicBezTo>
                <a:cubicBezTo>
                  <a:pt x="723552" y="614402"/>
                  <a:pt x="733997" y="599503"/>
                  <a:pt x="746760" y="586740"/>
                </a:cubicBezTo>
                <a:cubicBezTo>
                  <a:pt x="751840" y="581660"/>
                  <a:pt x="757269" y="576907"/>
                  <a:pt x="762000" y="571500"/>
                </a:cubicBezTo>
                <a:cubicBezTo>
                  <a:pt x="766182" y="566721"/>
                  <a:pt x="769248" y="561039"/>
                  <a:pt x="773430" y="556260"/>
                </a:cubicBezTo>
                <a:cubicBezTo>
                  <a:pt x="778161" y="550853"/>
                  <a:pt x="784259" y="546691"/>
                  <a:pt x="788670" y="541020"/>
                </a:cubicBezTo>
                <a:cubicBezTo>
                  <a:pt x="823965" y="495641"/>
                  <a:pt x="775298" y="546772"/>
                  <a:pt x="815340" y="506730"/>
                </a:cubicBezTo>
                <a:cubicBezTo>
                  <a:pt x="817880" y="500380"/>
                  <a:pt x="821198" y="494288"/>
                  <a:pt x="822960" y="487680"/>
                </a:cubicBezTo>
                <a:cubicBezTo>
                  <a:pt x="826297" y="475166"/>
                  <a:pt x="830580" y="449580"/>
                  <a:pt x="830580" y="449580"/>
                </a:cubicBezTo>
                <a:cubicBezTo>
                  <a:pt x="829310" y="412750"/>
                  <a:pt x="828814" y="375885"/>
                  <a:pt x="826770" y="339090"/>
                </a:cubicBezTo>
                <a:cubicBezTo>
                  <a:pt x="825826" y="322092"/>
                  <a:pt x="821131" y="301674"/>
                  <a:pt x="815340" y="285750"/>
                </a:cubicBezTo>
                <a:cubicBezTo>
                  <a:pt x="813399" y="280412"/>
                  <a:pt x="810260" y="275590"/>
                  <a:pt x="807720" y="270510"/>
                </a:cubicBezTo>
                <a:cubicBezTo>
                  <a:pt x="806450" y="264160"/>
                  <a:pt x="805958" y="257603"/>
                  <a:pt x="803910" y="251460"/>
                </a:cubicBezTo>
                <a:cubicBezTo>
                  <a:pt x="802114" y="246072"/>
                  <a:pt x="797922" y="241660"/>
                  <a:pt x="796290" y="236220"/>
                </a:cubicBezTo>
                <a:cubicBezTo>
                  <a:pt x="794070" y="228821"/>
                  <a:pt x="794923" y="220689"/>
                  <a:pt x="792480" y="213360"/>
                </a:cubicBezTo>
                <a:cubicBezTo>
                  <a:pt x="791032" y="209016"/>
                  <a:pt x="786908" y="206026"/>
                  <a:pt x="784860" y="201930"/>
                </a:cubicBezTo>
                <a:cubicBezTo>
                  <a:pt x="781801" y="195813"/>
                  <a:pt x="780070" y="189106"/>
                  <a:pt x="777240" y="182880"/>
                </a:cubicBezTo>
                <a:cubicBezTo>
                  <a:pt x="773715" y="175124"/>
                  <a:pt x="768974" y="167930"/>
                  <a:pt x="765810" y="160020"/>
                </a:cubicBezTo>
                <a:cubicBezTo>
                  <a:pt x="763865" y="155158"/>
                  <a:pt x="763656" y="149748"/>
                  <a:pt x="762000" y="144780"/>
                </a:cubicBezTo>
                <a:cubicBezTo>
                  <a:pt x="759837" y="138292"/>
                  <a:pt x="746125" y="147955"/>
                  <a:pt x="742950" y="148590"/>
                </a:cubicBezTo>
                <a:close/>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77BC8109-0D8D-AD05-8E0A-97131471E512}"/>
              </a:ext>
            </a:extLst>
          </p:cNvPr>
          <p:cNvSpPr txBox="1"/>
          <p:nvPr/>
        </p:nvSpPr>
        <p:spPr>
          <a:xfrm>
            <a:off x="5677469" y="5724926"/>
            <a:ext cx="5479575" cy="400110"/>
          </a:xfrm>
          <a:prstGeom prst="rect">
            <a:avLst/>
          </a:prstGeom>
          <a:noFill/>
        </p:spPr>
        <p:txBody>
          <a:bodyPr wrap="square" rtlCol="0">
            <a:spAutoFit/>
          </a:bodyPr>
          <a:lstStyle/>
          <a:p>
            <a:pPr algn="ctr"/>
            <a:r>
              <a:rPr lang="zh-CN" altLang="en-US" sz="2000" b="1" dirty="0">
                <a:solidFill>
                  <a:srgbClr val="002060"/>
                </a:solidFill>
                <a:latin typeface="微软雅黑" panose="020B0503020204020204" pitchFamily="34" charset="-122"/>
                <a:ea typeface="微软雅黑" panose="020B0503020204020204" pitchFamily="34" charset="-122"/>
              </a:rPr>
              <a:t>现有任何一个模型都</a:t>
            </a:r>
            <a:r>
              <a:rPr lang="zh-CN" altLang="en-US" sz="2000" b="1" dirty="0">
                <a:solidFill>
                  <a:srgbClr val="FF0000"/>
                </a:solidFill>
                <a:latin typeface="微软雅黑" panose="020B0503020204020204" pitchFamily="34" charset="-122"/>
                <a:ea typeface="微软雅黑" panose="020B0503020204020204" pitchFamily="34" charset="-122"/>
              </a:rPr>
              <a:t>无法</a:t>
            </a:r>
            <a:r>
              <a:rPr lang="zh-CN" altLang="en-US" sz="2000" b="1" dirty="0">
                <a:solidFill>
                  <a:srgbClr val="002060"/>
                </a:solidFill>
                <a:latin typeface="微软雅黑" panose="020B0503020204020204" pitchFamily="34" charset="-122"/>
                <a:ea typeface="微软雅黑" panose="020B0503020204020204" pitchFamily="34" charset="-122"/>
              </a:rPr>
              <a:t>计算出血管壁的位置</a:t>
            </a:r>
          </a:p>
        </p:txBody>
      </p:sp>
    </p:spTree>
    <p:extLst>
      <p:ext uri="{BB962C8B-B14F-4D97-AF65-F5344CB8AC3E}">
        <p14:creationId xmlns:p14="http://schemas.microsoft.com/office/powerpoint/2010/main" val="15913521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A1DEE-2529-A5DA-8945-D9A23BFC4820}"/>
            </a:ext>
          </a:extLst>
        </p:cNvPr>
        <p:cNvGrpSpPr/>
        <p:nvPr/>
      </p:nvGrpSpPr>
      <p:grpSpPr>
        <a:xfrm>
          <a:off x="0" y="0"/>
          <a:ext cx="0" cy="0"/>
          <a:chOff x="0" y="0"/>
          <a:chExt cx="0" cy="0"/>
        </a:xfrm>
      </p:grpSpPr>
      <p:cxnSp>
        <p:nvCxnSpPr>
          <p:cNvPr id="46" name="直接连接符 45">
            <a:extLst>
              <a:ext uri="{FF2B5EF4-FFF2-40B4-BE49-F238E27FC236}">
                <a16:creationId xmlns:a16="http://schemas.microsoft.com/office/drawing/2014/main" id="{51BBDA90-A47B-82C7-696C-8BD3BBB9284A}"/>
              </a:ext>
            </a:extLst>
          </p:cNvPr>
          <p:cNvCxnSpPr>
            <a:cxnSpLocks/>
            <a:stCxn id="21" idx="3"/>
            <a:endCxn id="13" idx="1"/>
          </p:cNvCxnSpPr>
          <p:nvPr/>
        </p:nvCxnSpPr>
        <p:spPr>
          <a:xfrm>
            <a:off x="2988080" y="5039484"/>
            <a:ext cx="6333305" cy="0"/>
          </a:xfrm>
          <a:prstGeom prst="line">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3B06460D-F329-6DB5-533F-56F4D13B0877}"/>
              </a:ext>
            </a:extLst>
          </p:cNvPr>
          <p:cNvCxnSpPr>
            <a:cxnSpLocks/>
            <a:endCxn id="15" idx="3"/>
          </p:cNvCxnSpPr>
          <p:nvPr/>
        </p:nvCxnSpPr>
        <p:spPr>
          <a:xfrm>
            <a:off x="1371600" y="2664351"/>
            <a:ext cx="9852659" cy="20553"/>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3" name="文本框 2">
            <a:extLst>
              <a:ext uri="{FF2B5EF4-FFF2-40B4-BE49-F238E27FC236}">
                <a16:creationId xmlns:a16="http://schemas.microsoft.com/office/drawing/2014/main" id="{CB5139A4-E336-E775-A6EC-EBDEC35CB5E1}"/>
              </a:ext>
            </a:extLst>
          </p:cNvPr>
          <p:cNvSpPr txBox="1"/>
          <p:nvPr/>
        </p:nvSpPr>
        <p:spPr>
          <a:xfrm>
            <a:off x="665065" y="943032"/>
            <a:ext cx="1980029"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进一步改进</a:t>
            </a:r>
          </a:p>
        </p:txBody>
      </p:sp>
      <p:grpSp>
        <p:nvGrpSpPr>
          <p:cNvPr id="4" name="组合 3">
            <a:extLst>
              <a:ext uri="{FF2B5EF4-FFF2-40B4-BE49-F238E27FC236}">
                <a16:creationId xmlns:a16="http://schemas.microsoft.com/office/drawing/2014/main" id="{64525229-F4D3-ABD9-994A-A2C838B246E9}"/>
              </a:ext>
            </a:extLst>
          </p:cNvPr>
          <p:cNvGrpSpPr/>
          <p:nvPr/>
        </p:nvGrpSpPr>
        <p:grpSpPr>
          <a:xfrm>
            <a:off x="9321385" y="4088046"/>
            <a:ext cx="1902875" cy="1902875"/>
            <a:chOff x="665065" y="1939206"/>
            <a:chExt cx="3459481" cy="3459481"/>
          </a:xfrm>
        </p:grpSpPr>
        <p:pic>
          <p:nvPicPr>
            <p:cNvPr id="13" name="图片 12" descr="黑暗里有星球&#10;&#10;中度可信度描述已自动生成">
              <a:extLst>
                <a:ext uri="{FF2B5EF4-FFF2-40B4-BE49-F238E27FC236}">
                  <a16:creationId xmlns:a16="http://schemas.microsoft.com/office/drawing/2014/main" id="{BF05A2E9-17A1-82E7-7BC1-3EBCD007E1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065" y="1939206"/>
              <a:ext cx="3459481" cy="3459481"/>
            </a:xfrm>
            <a:prstGeom prst="rect">
              <a:avLst/>
            </a:prstGeom>
          </p:spPr>
        </p:pic>
        <p:sp>
          <p:nvSpPr>
            <p:cNvPr id="19" name="任意多边形: 形状 18">
              <a:extLst>
                <a:ext uri="{FF2B5EF4-FFF2-40B4-BE49-F238E27FC236}">
                  <a16:creationId xmlns:a16="http://schemas.microsoft.com/office/drawing/2014/main" id="{1BE5CDB8-71B5-067F-461C-1DD5A3D7315E}"/>
                </a:ext>
              </a:extLst>
            </p:cNvPr>
            <p:cNvSpPr/>
            <p:nvPr/>
          </p:nvSpPr>
          <p:spPr>
            <a:xfrm>
              <a:off x="1661160" y="3253740"/>
              <a:ext cx="830580" cy="781050"/>
            </a:xfrm>
            <a:custGeom>
              <a:avLst/>
              <a:gdLst>
                <a:gd name="connsiteX0" fmla="*/ 742950 w 830580"/>
                <a:gd name="connsiteY0" fmla="*/ 148590 h 781050"/>
                <a:gd name="connsiteX1" fmla="*/ 742950 w 830580"/>
                <a:gd name="connsiteY1" fmla="*/ 148590 h 781050"/>
                <a:gd name="connsiteX2" fmla="*/ 731520 w 830580"/>
                <a:gd name="connsiteY2" fmla="*/ 118110 h 781050"/>
                <a:gd name="connsiteX3" fmla="*/ 681990 w 830580"/>
                <a:gd name="connsiteY3" fmla="*/ 76200 h 781050"/>
                <a:gd name="connsiteX4" fmla="*/ 670560 w 830580"/>
                <a:gd name="connsiteY4" fmla="*/ 68580 h 781050"/>
                <a:gd name="connsiteX5" fmla="*/ 640080 w 830580"/>
                <a:gd name="connsiteY5" fmla="*/ 53340 h 781050"/>
                <a:gd name="connsiteX6" fmla="*/ 617220 w 830580"/>
                <a:gd name="connsiteY6" fmla="*/ 49530 h 781050"/>
                <a:gd name="connsiteX7" fmla="*/ 579120 w 830580"/>
                <a:gd name="connsiteY7" fmla="*/ 30480 h 781050"/>
                <a:gd name="connsiteX8" fmla="*/ 495300 w 830580"/>
                <a:gd name="connsiteY8" fmla="*/ 7620 h 781050"/>
                <a:gd name="connsiteX9" fmla="*/ 445770 w 830580"/>
                <a:gd name="connsiteY9" fmla="*/ 0 h 781050"/>
                <a:gd name="connsiteX10" fmla="*/ 270510 w 830580"/>
                <a:gd name="connsiteY10" fmla="*/ 7620 h 781050"/>
                <a:gd name="connsiteX11" fmla="*/ 167640 w 830580"/>
                <a:gd name="connsiteY11" fmla="*/ 64770 h 781050"/>
                <a:gd name="connsiteX12" fmla="*/ 118110 w 830580"/>
                <a:gd name="connsiteY12" fmla="*/ 91440 h 781050"/>
                <a:gd name="connsiteX13" fmla="*/ 38100 w 830580"/>
                <a:gd name="connsiteY13" fmla="*/ 179070 h 781050"/>
                <a:gd name="connsiteX14" fmla="*/ 7620 w 830580"/>
                <a:gd name="connsiteY14" fmla="*/ 259080 h 781050"/>
                <a:gd name="connsiteX15" fmla="*/ 0 w 830580"/>
                <a:gd name="connsiteY15" fmla="*/ 350520 h 781050"/>
                <a:gd name="connsiteX16" fmla="*/ 3810 w 830580"/>
                <a:gd name="connsiteY16" fmla="*/ 392430 h 781050"/>
                <a:gd name="connsiteX17" fmla="*/ 19050 w 830580"/>
                <a:gd name="connsiteY17" fmla="*/ 480060 h 781050"/>
                <a:gd name="connsiteX18" fmla="*/ 34290 w 830580"/>
                <a:gd name="connsiteY18" fmla="*/ 560070 h 781050"/>
                <a:gd name="connsiteX19" fmla="*/ 72390 w 830580"/>
                <a:gd name="connsiteY19" fmla="*/ 624840 h 781050"/>
                <a:gd name="connsiteX20" fmla="*/ 91440 w 830580"/>
                <a:gd name="connsiteY20" fmla="*/ 651510 h 781050"/>
                <a:gd name="connsiteX21" fmla="*/ 163830 w 830580"/>
                <a:gd name="connsiteY21" fmla="*/ 693420 h 781050"/>
                <a:gd name="connsiteX22" fmla="*/ 220980 w 830580"/>
                <a:gd name="connsiteY22" fmla="*/ 720090 h 781050"/>
                <a:gd name="connsiteX23" fmla="*/ 259080 w 830580"/>
                <a:gd name="connsiteY23" fmla="*/ 731520 h 781050"/>
                <a:gd name="connsiteX24" fmla="*/ 293370 w 830580"/>
                <a:gd name="connsiteY24" fmla="*/ 742950 h 781050"/>
                <a:gd name="connsiteX25" fmla="*/ 312420 w 830580"/>
                <a:gd name="connsiteY25" fmla="*/ 746760 h 781050"/>
                <a:gd name="connsiteX26" fmla="*/ 350520 w 830580"/>
                <a:gd name="connsiteY26" fmla="*/ 762000 h 781050"/>
                <a:gd name="connsiteX27" fmla="*/ 373380 w 830580"/>
                <a:gd name="connsiteY27" fmla="*/ 765810 h 781050"/>
                <a:gd name="connsiteX28" fmla="*/ 453390 w 830580"/>
                <a:gd name="connsiteY28" fmla="*/ 781050 h 781050"/>
                <a:gd name="connsiteX29" fmla="*/ 502920 w 830580"/>
                <a:gd name="connsiteY29" fmla="*/ 769620 h 781050"/>
                <a:gd name="connsiteX30" fmla="*/ 575310 w 830580"/>
                <a:gd name="connsiteY30" fmla="*/ 735330 h 781050"/>
                <a:gd name="connsiteX31" fmla="*/ 640080 w 830580"/>
                <a:gd name="connsiteY31" fmla="*/ 701040 h 781050"/>
                <a:gd name="connsiteX32" fmla="*/ 662940 w 830580"/>
                <a:gd name="connsiteY32" fmla="*/ 678180 h 781050"/>
                <a:gd name="connsiteX33" fmla="*/ 693420 w 830580"/>
                <a:gd name="connsiteY33" fmla="*/ 655320 h 781050"/>
                <a:gd name="connsiteX34" fmla="*/ 712470 w 830580"/>
                <a:gd name="connsiteY34" fmla="*/ 628650 h 781050"/>
                <a:gd name="connsiteX35" fmla="*/ 746760 w 830580"/>
                <a:gd name="connsiteY35" fmla="*/ 586740 h 781050"/>
                <a:gd name="connsiteX36" fmla="*/ 762000 w 830580"/>
                <a:gd name="connsiteY36" fmla="*/ 571500 h 781050"/>
                <a:gd name="connsiteX37" fmla="*/ 773430 w 830580"/>
                <a:gd name="connsiteY37" fmla="*/ 556260 h 781050"/>
                <a:gd name="connsiteX38" fmla="*/ 788670 w 830580"/>
                <a:gd name="connsiteY38" fmla="*/ 541020 h 781050"/>
                <a:gd name="connsiteX39" fmla="*/ 815340 w 830580"/>
                <a:gd name="connsiteY39" fmla="*/ 506730 h 781050"/>
                <a:gd name="connsiteX40" fmla="*/ 822960 w 830580"/>
                <a:gd name="connsiteY40" fmla="*/ 487680 h 781050"/>
                <a:gd name="connsiteX41" fmla="*/ 830580 w 830580"/>
                <a:gd name="connsiteY41" fmla="*/ 449580 h 781050"/>
                <a:gd name="connsiteX42" fmla="*/ 826770 w 830580"/>
                <a:gd name="connsiteY42" fmla="*/ 339090 h 781050"/>
                <a:gd name="connsiteX43" fmla="*/ 815340 w 830580"/>
                <a:gd name="connsiteY43" fmla="*/ 285750 h 781050"/>
                <a:gd name="connsiteX44" fmla="*/ 807720 w 830580"/>
                <a:gd name="connsiteY44" fmla="*/ 270510 h 781050"/>
                <a:gd name="connsiteX45" fmla="*/ 803910 w 830580"/>
                <a:gd name="connsiteY45" fmla="*/ 251460 h 781050"/>
                <a:gd name="connsiteX46" fmla="*/ 796290 w 830580"/>
                <a:gd name="connsiteY46" fmla="*/ 236220 h 781050"/>
                <a:gd name="connsiteX47" fmla="*/ 792480 w 830580"/>
                <a:gd name="connsiteY47" fmla="*/ 213360 h 781050"/>
                <a:gd name="connsiteX48" fmla="*/ 784860 w 830580"/>
                <a:gd name="connsiteY48" fmla="*/ 201930 h 781050"/>
                <a:gd name="connsiteX49" fmla="*/ 777240 w 830580"/>
                <a:gd name="connsiteY49" fmla="*/ 182880 h 781050"/>
                <a:gd name="connsiteX50" fmla="*/ 765810 w 830580"/>
                <a:gd name="connsiteY50" fmla="*/ 160020 h 781050"/>
                <a:gd name="connsiteX51" fmla="*/ 762000 w 830580"/>
                <a:gd name="connsiteY51" fmla="*/ 144780 h 781050"/>
                <a:gd name="connsiteX52" fmla="*/ 742950 w 830580"/>
                <a:gd name="connsiteY52" fmla="*/ 14859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30580" h="781050">
                  <a:moveTo>
                    <a:pt x="742950" y="148590"/>
                  </a:moveTo>
                  <a:lnTo>
                    <a:pt x="742950" y="148590"/>
                  </a:lnTo>
                  <a:cubicBezTo>
                    <a:pt x="739140" y="138430"/>
                    <a:pt x="738509" y="126410"/>
                    <a:pt x="731520" y="118110"/>
                  </a:cubicBezTo>
                  <a:cubicBezTo>
                    <a:pt x="717589" y="101567"/>
                    <a:pt x="699985" y="88197"/>
                    <a:pt x="681990" y="76200"/>
                  </a:cubicBezTo>
                  <a:cubicBezTo>
                    <a:pt x="678180" y="73660"/>
                    <a:pt x="674580" y="70773"/>
                    <a:pt x="670560" y="68580"/>
                  </a:cubicBezTo>
                  <a:cubicBezTo>
                    <a:pt x="660588" y="63141"/>
                    <a:pt x="650777" y="57161"/>
                    <a:pt x="640080" y="53340"/>
                  </a:cubicBezTo>
                  <a:cubicBezTo>
                    <a:pt x="632805" y="50742"/>
                    <a:pt x="624840" y="50800"/>
                    <a:pt x="617220" y="49530"/>
                  </a:cubicBezTo>
                  <a:cubicBezTo>
                    <a:pt x="604520" y="43180"/>
                    <a:pt x="592343" y="35654"/>
                    <a:pt x="579120" y="30480"/>
                  </a:cubicBezTo>
                  <a:cubicBezTo>
                    <a:pt x="557190" y="21899"/>
                    <a:pt x="520159" y="12140"/>
                    <a:pt x="495300" y="7620"/>
                  </a:cubicBezTo>
                  <a:cubicBezTo>
                    <a:pt x="478865" y="4632"/>
                    <a:pt x="462280" y="2540"/>
                    <a:pt x="445770" y="0"/>
                  </a:cubicBezTo>
                  <a:lnTo>
                    <a:pt x="270510" y="7620"/>
                  </a:lnTo>
                  <a:cubicBezTo>
                    <a:pt x="232306" y="16517"/>
                    <a:pt x="202011" y="45866"/>
                    <a:pt x="167640" y="64770"/>
                  </a:cubicBezTo>
                  <a:cubicBezTo>
                    <a:pt x="151210" y="73807"/>
                    <a:pt x="118110" y="91440"/>
                    <a:pt x="118110" y="91440"/>
                  </a:cubicBezTo>
                  <a:cubicBezTo>
                    <a:pt x="91440" y="120650"/>
                    <a:pt x="52181" y="142107"/>
                    <a:pt x="38100" y="179070"/>
                  </a:cubicBezTo>
                  <a:lnTo>
                    <a:pt x="7620" y="259080"/>
                  </a:lnTo>
                  <a:cubicBezTo>
                    <a:pt x="6450" y="271952"/>
                    <a:pt x="0" y="340748"/>
                    <a:pt x="0" y="350520"/>
                  </a:cubicBezTo>
                  <a:cubicBezTo>
                    <a:pt x="0" y="364548"/>
                    <a:pt x="2645" y="378451"/>
                    <a:pt x="3810" y="392430"/>
                  </a:cubicBezTo>
                  <a:cubicBezTo>
                    <a:pt x="9194" y="457037"/>
                    <a:pt x="2416" y="424613"/>
                    <a:pt x="19050" y="480060"/>
                  </a:cubicBezTo>
                  <a:cubicBezTo>
                    <a:pt x="22273" y="512292"/>
                    <a:pt x="21802" y="528850"/>
                    <a:pt x="34290" y="560070"/>
                  </a:cubicBezTo>
                  <a:cubicBezTo>
                    <a:pt x="38915" y="571633"/>
                    <a:pt x="64959" y="613694"/>
                    <a:pt x="72390" y="624840"/>
                  </a:cubicBezTo>
                  <a:cubicBezTo>
                    <a:pt x="78450" y="633930"/>
                    <a:pt x="83412" y="644100"/>
                    <a:pt x="91440" y="651510"/>
                  </a:cubicBezTo>
                  <a:cubicBezTo>
                    <a:pt x="100191" y="659588"/>
                    <a:pt x="158184" y="690597"/>
                    <a:pt x="163830" y="693420"/>
                  </a:cubicBezTo>
                  <a:cubicBezTo>
                    <a:pt x="182633" y="702821"/>
                    <a:pt x="201461" y="712283"/>
                    <a:pt x="220980" y="720090"/>
                  </a:cubicBezTo>
                  <a:cubicBezTo>
                    <a:pt x="233291" y="725014"/>
                    <a:pt x="246436" y="727527"/>
                    <a:pt x="259080" y="731520"/>
                  </a:cubicBezTo>
                  <a:cubicBezTo>
                    <a:pt x="270569" y="735148"/>
                    <a:pt x="281785" y="739640"/>
                    <a:pt x="293370" y="742950"/>
                  </a:cubicBezTo>
                  <a:cubicBezTo>
                    <a:pt x="299597" y="744729"/>
                    <a:pt x="306277" y="744712"/>
                    <a:pt x="312420" y="746760"/>
                  </a:cubicBezTo>
                  <a:cubicBezTo>
                    <a:pt x="325396" y="751085"/>
                    <a:pt x="337464" y="757920"/>
                    <a:pt x="350520" y="762000"/>
                  </a:cubicBezTo>
                  <a:cubicBezTo>
                    <a:pt x="357893" y="764304"/>
                    <a:pt x="365821" y="764219"/>
                    <a:pt x="373380" y="765810"/>
                  </a:cubicBezTo>
                  <a:cubicBezTo>
                    <a:pt x="446971" y="781303"/>
                    <a:pt x="397586" y="774074"/>
                    <a:pt x="453390" y="781050"/>
                  </a:cubicBezTo>
                  <a:cubicBezTo>
                    <a:pt x="469900" y="777240"/>
                    <a:pt x="486846" y="774978"/>
                    <a:pt x="502920" y="769620"/>
                  </a:cubicBezTo>
                  <a:cubicBezTo>
                    <a:pt x="584552" y="742409"/>
                    <a:pt x="531448" y="757261"/>
                    <a:pt x="575310" y="735330"/>
                  </a:cubicBezTo>
                  <a:cubicBezTo>
                    <a:pt x="608924" y="718523"/>
                    <a:pt x="603898" y="728176"/>
                    <a:pt x="640080" y="701040"/>
                  </a:cubicBezTo>
                  <a:cubicBezTo>
                    <a:pt x="648701" y="694574"/>
                    <a:pt x="654758" y="685193"/>
                    <a:pt x="662940" y="678180"/>
                  </a:cubicBezTo>
                  <a:cubicBezTo>
                    <a:pt x="672583" y="669915"/>
                    <a:pt x="684440" y="664300"/>
                    <a:pt x="693420" y="655320"/>
                  </a:cubicBezTo>
                  <a:cubicBezTo>
                    <a:pt x="701145" y="647595"/>
                    <a:pt x="705763" y="637274"/>
                    <a:pt x="712470" y="628650"/>
                  </a:cubicBezTo>
                  <a:cubicBezTo>
                    <a:pt x="723552" y="614402"/>
                    <a:pt x="733997" y="599503"/>
                    <a:pt x="746760" y="586740"/>
                  </a:cubicBezTo>
                  <a:cubicBezTo>
                    <a:pt x="751840" y="581660"/>
                    <a:pt x="757269" y="576907"/>
                    <a:pt x="762000" y="571500"/>
                  </a:cubicBezTo>
                  <a:cubicBezTo>
                    <a:pt x="766182" y="566721"/>
                    <a:pt x="769248" y="561039"/>
                    <a:pt x="773430" y="556260"/>
                  </a:cubicBezTo>
                  <a:cubicBezTo>
                    <a:pt x="778161" y="550853"/>
                    <a:pt x="784259" y="546691"/>
                    <a:pt x="788670" y="541020"/>
                  </a:cubicBezTo>
                  <a:cubicBezTo>
                    <a:pt x="823965" y="495641"/>
                    <a:pt x="775298" y="546772"/>
                    <a:pt x="815340" y="506730"/>
                  </a:cubicBezTo>
                  <a:cubicBezTo>
                    <a:pt x="817880" y="500380"/>
                    <a:pt x="821198" y="494288"/>
                    <a:pt x="822960" y="487680"/>
                  </a:cubicBezTo>
                  <a:cubicBezTo>
                    <a:pt x="826297" y="475166"/>
                    <a:pt x="830580" y="449580"/>
                    <a:pt x="830580" y="449580"/>
                  </a:cubicBezTo>
                  <a:cubicBezTo>
                    <a:pt x="829310" y="412750"/>
                    <a:pt x="828814" y="375885"/>
                    <a:pt x="826770" y="339090"/>
                  </a:cubicBezTo>
                  <a:cubicBezTo>
                    <a:pt x="825826" y="322092"/>
                    <a:pt x="821131" y="301674"/>
                    <a:pt x="815340" y="285750"/>
                  </a:cubicBezTo>
                  <a:cubicBezTo>
                    <a:pt x="813399" y="280412"/>
                    <a:pt x="810260" y="275590"/>
                    <a:pt x="807720" y="270510"/>
                  </a:cubicBezTo>
                  <a:cubicBezTo>
                    <a:pt x="806450" y="264160"/>
                    <a:pt x="805958" y="257603"/>
                    <a:pt x="803910" y="251460"/>
                  </a:cubicBezTo>
                  <a:cubicBezTo>
                    <a:pt x="802114" y="246072"/>
                    <a:pt x="797922" y="241660"/>
                    <a:pt x="796290" y="236220"/>
                  </a:cubicBezTo>
                  <a:cubicBezTo>
                    <a:pt x="794070" y="228821"/>
                    <a:pt x="794923" y="220689"/>
                    <a:pt x="792480" y="213360"/>
                  </a:cubicBezTo>
                  <a:cubicBezTo>
                    <a:pt x="791032" y="209016"/>
                    <a:pt x="786908" y="206026"/>
                    <a:pt x="784860" y="201930"/>
                  </a:cubicBezTo>
                  <a:cubicBezTo>
                    <a:pt x="781801" y="195813"/>
                    <a:pt x="780070" y="189106"/>
                    <a:pt x="777240" y="182880"/>
                  </a:cubicBezTo>
                  <a:cubicBezTo>
                    <a:pt x="773715" y="175124"/>
                    <a:pt x="768974" y="167930"/>
                    <a:pt x="765810" y="160020"/>
                  </a:cubicBezTo>
                  <a:cubicBezTo>
                    <a:pt x="763865" y="155158"/>
                    <a:pt x="763656" y="149748"/>
                    <a:pt x="762000" y="144780"/>
                  </a:cubicBezTo>
                  <a:cubicBezTo>
                    <a:pt x="759837" y="138292"/>
                    <a:pt x="746125" y="147955"/>
                    <a:pt x="742950" y="148590"/>
                  </a:cubicBezTo>
                  <a:close/>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图片 7" descr="黑暗里有星球&#10;&#10;中度可信度描述已自动生成">
            <a:extLst>
              <a:ext uri="{FF2B5EF4-FFF2-40B4-BE49-F238E27FC236}">
                <a16:creationId xmlns:a16="http://schemas.microsoft.com/office/drawing/2014/main" id="{445A4CE4-65CE-890E-909D-3368FD358F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205" y="1692361"/>
            <a:ext cx="1902875" cy="1902875"/>
          </a:xfrm>
          <a:prstGeom prst="rect">
            <a:avLst/>
          </a:prstGeom>
        </p:spPr>
      </p:pic>
      <p:pic>
        <p:nvPicPr>
          <p:cNvPr id="10" name="图片 9" descr="黑暗里有星球&#10;&#10;描述已自动生成">
            <a:extLst>
              <a:ext uri="{FF2B5EF4-FFF2-40B4-BE49-F238E27FC236}">
                <a16:creationId xmlns:a16="http://schemas.microsoft.com/office/drawing/2014/main" id="{BC32D4C3-333E-7DAD-0F76-E5BCC44D9B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3113" y="1733465"/>
            <a:ext cx="1902875" cy="1902875"/>
          </a:xfrm>
          <a:prstGeom prst="rect">
            <a:avLst/>
          </a:prstGeom>
        </p:spPr>
      </p:pic>
      <p:pic>
        <p:nvPicPr>
          <p:cNvPr id="12" name="图片 11" descr="黑暗里有星球&#10;&#10;中度可信度描述已自动生成">
            <a:extLst>
              <a:ext uri="{FF2B5EF4-FFF2-40B4-BE49-F238E27FC236}">
                <a16:creationId xmlns:a16="http://schemas.microsoft.com/office/drawing/2014/main" id="{B4312556-25B5-0769-9660-721E84A2EB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1022" y="1733465"/>
            <a:ext cx="1902875" cy="1902875"/>
          </a:xfrm>
          <a:prstGeom prst="rect">
            <a:avLst/>
          </a:prstGeom>
        </p:spPr>
      </p:pic>
      <p:pic>
        <p:nvPicPr>
          <p:cNvPr id="15" name="图片 14" descr="黑暗里有星球&#10;&#10;中度可信度描述已自动生成">
            <a:extLst>
              <a:ext uri="{FF2B5EF4-FFF2-40B4-BE49-F238E27FC236}">
                <a16:creationId xmlns:a16="http://schemas.microsoft.com/office/drawing/2014/main" id="{ED93DDF0-F128-90E8-73AF-E4551458FC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21384" y="1733466"/>
            <a:ext cx="1902875" cy="1902875"/>
          </a:xfrm>
          <a:prstGeom prst="rect">
            <a:avLst/>
          </a:prstGeom>
        </p:spPr>
      </p:pic>
      <p:pic>
        <p:nvPicPr>
          <p:cNvPr id="21" name="图片 20" descr="黑暗里有星球&#10;&#10;描述已自动生成">
            <a:extLst>
              <a:ext uri="{FF2B5EF4-FFF2-40B4-BE49-F238E27FC236}">
                <a16:creationId xmlns:a16="http://schemas.microsoft.com/office/drawing/2014/main" id="{B7F8ABA7-F6AC-3CFE-B1D7-C689C540E9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5205" y="4088046"/>
            <a:ext cx="1902875" cy="1902875"/>
          </a:xfrm>
          <a:prstGeom prst="rect">
            <a:avLst/>
          </a:prstGeom>
        </p:spPr>
      </p:pic>
      <p:pic>
        <p:nvPicPr>
          <p:cNvPr id="23" name="图片 22" descr="黑暗里有星球&#10;&#10;中度可信度描述已自动生成">
            <a:extLst>
              <a:ext uri="{FF2B5EF4-FFF2-40B4-BE49-F238E27FC236}">
                <a16:creationId xmlns:a16="http://schemas.microsoft.com/office/drawing/2014/main" id="{D14ED32E-9258-AF8C-E1C6-217A1A8E05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40028" y="4074470"/>
            <a:ext cx="1902875" cy="1902875"/>
          </a:xfrm>
          <a:prstGeom prst="rect">
            <a:avLst/>
          </a:prstGeom>
        </p:spPr>
      </p:pic>
      <p:pic>
        <p:nvPicPr>
          <p:cNvPr id="25" name="图片 24" descr="黑暗里有星球&#10;&#10;中度可信度描述已自动生成">
            <a:extLst>
              <a:ext uri="{FF2B5EF4-FFF2-40B4-BE49-F238E27FC236}">
                <a16:creationId xmlns:a16="http://schemas.microsoft.com/office/drawing/2014/main" id="{C48A32CA-491B-ED15-34CC-74429DD1D7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41022" y="4088046"/>
            <a:ext cx="1902875" cy="1902875"/>
          </a:xfrm>
          <a:prstGeom prst="rect">
            <a:avLst/>
          </a:prstGeom>
        </p:spPr>
      </p:pic>
      <p:sp>
        <p:nvSpPr>
          <p:cNvPr id="26" name="任意多边形: 形状 25">
            <a:extLst>
              <a:ext uri="{FF2B5EF4-FFF2-40B4-BE49-F238E27FC236}">
                <a16:creationId xmlns:a16="http://schemas.microsoft.com/office/drawing/2014/main" id="{BB187177-57BF-B17E-7C29-EBFD90DCB074}"/>
              </a:ext>
            </a:extLst>
          </p:cNvPr>
          <p:cNvSpPr/>
          <p:nvPr/>
        </p:nvSpPr>
        <p:spPr>
          <a:xfrm>
            <a:off x="1638300" y="2232610"/>
            <a:ext cx="563880" cy="544880"/>
          </a:xfrm>
          <a:custGeom>
            <a:avLst/>
            <a:gdLst>
              <a:gd name="connsiteX0" fmla="*/ 476250 w 563880"/>
              <a:gd name="connsiteY0" fmla="*/ 7670 h 544880"/>
              <a:gd name="connsiteX1" fmla="*/ 476250 w 563880"/>
              <a:gd name="connsiteY1" fmla="*/ 7670 h 544880"/>
              <a:gd name="connsiteX2" fmla="*/ 331470 w 563880"/>
              <a:gd name="connsiteY2" fmla="*/ 50 h 544880"/>
              <a:gd name="connsiteX3" fmla="*/ 198120 w 563880"/>
              <a:gd name="connsiteY3" fmla="*/ 7670 h 544880"/>
              <a:gd name="connsiteX4" fmla="*/ 140970 w 563880"/>
              <a:gd name="connsiteY4" fmla="*/ 15290 h 544880"/>
              <a:gd name="connsiteX5" fmla="*/ 76200 w 563880"/>
              <a:gd name="connsiteY5" fmla="*/ 53390 h 544880"/>
              <a:gd name="connsiteX6" fmla="*/ 49530 w 563880"/>
              <a:gd name="connsiteY6" fmla="*/ 83870 h 544880"/>
              <a:gd name="connsiteX7" fmla="*/ 34290 w 563880"/>
              <a:gd name="connsiteY7" fmla="*/ 114350 h 544880"/>
              <a:gd name="connsiteX8" fmla="*/ 19050 w 563880"/>
              <a:gd name="connsiteY8" fmla="*/ 148640 h 544880"/>
              <a:gd name="connsiteX9" fmla="*/ 11430 w 563880"/>
              <a:gd name="connsiteY9" fmla="*/ 175310 h 544880"/>
              <a:gd name="connsiteX10" fmla="*/ 0 w 563880"/>
              <a:gd name="connsiteY10" fmla="*/ 247700 h 544880"/>
              <a:gd name="connsiteX11" fmla="*/ 3810 w 563880"/>
              <a:gd name="connsiteY11" fmla="*/ 278180 h 544880"/>
              <a:gd name="connsiteX12" fmla="*/ 15240 w 563880"/>
              <a:gd name="connsiteY12" fmla="*/ 342950 h 544880"/>
              <a:gd name="connsiteX13" fmla="*/ 30480 w 563880"/>
              <a:gd name="connsiteY13" fmla="*/ 369620 h 544880"/>
              <a:gd name="connsiteX14" fmla="*/ 53340 w 563880"/>
              <a:gd name="connsiteY14" fmla="*/ 426770 h 544880"/>
              <a:gd name="connsiteX15" fmla="*/ 91440 w 563880"/>
              <a:gd name="connsiteY15" fmla="*/ 472490 h 544880"/>
              <a:gd name="connsiteX16" fmla="*/ 114300 w 563880"/>
              <a:gd name="connsiteY16" fmla="*/ 491540 h 544880"/>
              <a:gd name="connsiteX17" fmla="*/ 137160 w 563880"/>
              <a:gd name="connsiteY17" fmla="*/ 502970 h 544880"/>
              <a:gd name="connsiteX18" fmla="*/ 171450 w 563880"/>
              <a:gd name="connsiteY18" fmla="*/ 522020 h 544880"/>
              <a:gd name="connsiteX19" fmla="*/ 194310 w 563880"/>
              <a:gd name="connsiteY19" fmla="*/ 533450 h 544880"/>
              <a:gd name="connsiteX20" fmla="*/ 335280 w 563880"/>
              <a:gd name="connsiteY20" fmla="*/ 544880 h 544880"/>
              <a:gd name="connsiteX21" fmla="*/ 384810 w 563880"/>
              <a:gd name="connsiteY21" fmla="*/ 533450 h 544880"/>
              <a:gd name="connsiteX22" fmla="*/ 411480 w 563880"/>
              <a:gd name="connsiteY22" fmla="*/ 518210 h 544880"/>
              <a:gd name="connsiteX23" fmla="*/ 434340 w 563880"/>
              <a:gd name="connsiteY23" fmla="*/ 506780 h 544880"/>
              <a:gd name="connsiteX24" fmla="*/ 480060 w 563880"/>
              <a:gd name="connsiteY24" fmla="*/ 472490 h 544880"/>
              <a:gd name="connsiteX25" fmla="*/ 506730 w 563880"/>
              <a:gd name="connsiteY25" fmla="*/ 426770 h 544880"/>
              <a:gd name="connsiteX26" fmla="*/ 521970 w 563880"/>
              <a:gd name="connsiteY26" fmla="*/ 407720 h 544880"/>
              <a:gd name="connsiteX27" fmla="*/ 533400 w 563880"/>
              <a:gd name="connsiteY27" fmla="*/ 388670 h 544880"/>
              <a:gd name="connsiteX28" fmla="*/ 541020 w 563880"/>
              <a:gd name="connsiteY28" fmla="*/ 362000 h 544880"/>
              <a:gd name="connsiteX29" fmla="*/ 556260 w 563880"/>
              <a:gd name="connsiteY29" fmla="*/ 323900 h 544880"/>
              <a:gd name="connsiteX30" fmla="*/ 563880 w 563880"/>
              <a:gd name="connsiteY30" fmla="*/ 285800 h 544880"/>
              <a:gd name="connsiteX31" fmla="*/ 552450 w 563880"/>
              <a:gd name="connsiteY31" fmla="*/ 213410 h 544880"/>
              <a:gd name="connsiteX32" fmla="*/ 541020 w 563880"/>
              <a:gd name="connsiteY32" fmla="*/ 160070 h 544880"/>
              <a:gd name="connsiteX33" fmla="*/ 533400 w 563880"/>
              <a:gd name="connsiteY33" fmla="*/ 106730 h 544880"/>
              <a:gd name="connsiteX34" fmla="*/ 525780 w 563880"/>
              <a:gd name="connsiteY34" fmla="*/ 91490 h 544880"/>
              <a:gd name="connsiteX35" fmla="*/ 518160 w 563880"/>
              <a:gd name="connsiteY35" fmla="*/ 72440 h 544880"/>
              <a:gd name="connsiteX36" fmla="*/ 510540 w 563880"/>
              <a:gd name="connsiteY36" fmla="*/ 49580 h 544880"/>
              <a:gd name="connsiteX37" fmla="*/ 502920 w 563880"/>
              <a:gd name="connsiteY37" fmla="*/ 38150 h 544880"/>
              <a:gd name="connsiteX38" fmla="*/ 495300 w 563880"/>
              <a:gd name="connsiteY38" fmla="*/ 22910 h 544880"/>
              <a:gd name="connsiteX39" fmla="*/ 476250 w 563880"/>
              <a:gd name="connsiteY39" fmla="*/ 7670 h 54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63880" h="544880">
                <a:moveTo>
                  <a:pt x="476250" y="7670"/>
                </a:moveTo>
                <a:lnTo>
                  <a:pt x="476250" y="7670"/>
                </a:lnTo>
                <a:cubicBezTo>
                  <a:pt x="434820" y="4711"/>
                  <a:pt x="368261" y="-574"/>
                  <a:pt x="331470" y="50"/>
                </a:cubicBezTo>
                <a:cubicBezTo>
                  <a:pt x="286954" y="805"/>
                  <a:pt x="242570" y="5130"/>
                  <a:pt x="198120" y="7670"/>
                </a:cubicBezTo>
                <a:cubicBezTo>
                  <a:pt x="179070" y="10210"/>
                  <a:pt x="158965" y="8542"/>
                  <a:pt x="140970" y="15290"/>
                </a:cubicBezTo>
                <a:cubicBezTo>
                  <a:pt x="117517" y="24085"/>
                  <a:pt x="92694" y="34539"/>
                  <a:pt x="76200" y="53390"/>
                </a:cubicBezTo>
                <a:cubicBezTo>
                  <a:pt x="67310" y="63550"/>
                  <a:pt x="57178" y="72745"/>
                  <a:pt x="49530" y="83870"/>
                </a:cubicBezTo>
                <a:cubicBezTo>
                  <a:pt x="43095" y="93230"/>
                  <a:pt x="39127" y="104072"/>
                  <a:pt x="34290" y="114350"/>
                </a:cubicBezTo>
                <a:cubicBezTo>
                  <a:pt x="28964" y="125668"/>
                  <a:pt x="23442" y="136928"/>
                  <a:pt x="19050" y="148640"/>
                </a:cubicBezTo>
                <a:cubicBezTo>
                  <a:pt x="15804" y="157297"/>
                  <a:pt x="13335" y="166263"/>
                  <a:pt x="11430" y="175310"/>
                </a:cubicBezTo>
                <a:cubicBezTo>
                  <a:pt x="7387" y="194513"/>
                  <a:pt x="3058" y="226296"/>
                  <a:pt x="0" y="247700"/>
                </a:cubicBezTo>
                <a:cubicBezTo>
                  <a:pt x="1270" y="257860"/>
                  <a:pt x="2614" y="268011"/>
                  <a:pt x="3810" y="278180"/>
                </a:cubicBezTo>
                <a:cubicBezTo>
                  <a:pt x="6333" y="299623"/>
                  <a:pt x="7056" y="322490"/>
                  <a:pt x="15240" y="342950"/>
                </a:cubicBezTo>
                <a:cubicBezTo>
                  <a:pt x="19043" y="352457"/>
                  <a:pt x="26189" y="360323"/>
                  <a:pt x="30480" y="369620"/>
                </a:cubicBezTo>
                <a:cubicBezTo>
                  <a:pt x="52432" y="417184"/>
                  <a:pt x="18678" y="365149"/>
                  <a:pt x="53340" y="426770"/>
                </a:cubicBezTo>
                <a:cubicBezTo>
                  <a:pt x="63646" y="445092"/>
                  <a:pt x="76143" y="458583"/>
                  <a:pt x="91440" y="472490"/>
                </a:cubicBezTo>
                <a:cubicBezTo>
                  <a:pt x="98779" y="479162"/>
                  <a:pt x="106047" y="486038"/>
                  <a:pt x="114300" y="491540"/>
                </a:cubicBezTo>
                <a:cubicBezTo>
                  <a:pt x="121389" y="496266"/>
                  <a:pt x="129643" y="498961"/>
                  <a:pt x="137160" y="502970"/>
                </a:cubicBezTo>
                <a:cubicBezTo>
                  <a:pt x="148697" y="509123"/>
                  <a:pt x="159913" y="515867"/>
                  <a:pt x="171450" y="522020"/>
                </a:cubicBezTo>
                <a:cubicBezTo>
                  <a:pt x="178967" y="526029"/>
                  <a:pt x="186101" y="531170"/>
                  <a:pt x="194310" y="533450"/>
                </a:cubicBezTo>
                <a:cubicBezTo>
                  <a:pt x="235362" y="544853"/>
                  <a:pt x="298653" y="543415"/>
                  <a:pt x="335280" y="544880"/>
                </a:cubicBezTo>
                <a:cubicBezTo>
                  <a:pt x="351720" y="542140"/>
                  <a:pt x="369311" y="540092"/>
                  <a:pt x="384810" y="533450"/>
                </a:cubicBezTo>
                <a:cubicBezTo>
                  <a:pt x="394221" y="529417"/>
                  <a:pt x="402465" y="523064"/>
                  <a:pt x="411480" y="518210"/>
                </a:cubicBezTo>
                <a:cubicBezTo>
                  <a:pt x="418981" y="514171"/>
                  <a:pt x="426981" y="511073"/>
                  <a:pt x="434340" y="506780"/>
                </a:cubicBezTo>
                <a:cubicBezTo>
                  <a:pt x="446189" y="499868"/>
                  <a:pt x="471030" y="482423"/>
                  <a:pt x="480060" y="472490"/>
                </a:cubicBezTo>
                <a:cubicBezTo>
                  <a:pt x="498257" y="452473"/>
                  <a:pt x="492849" y="448582"/>
                  <a:pt x="506730" y="426770"/>
                </a:cubicBezTo>
                <a:cubicBezTo>
                  <a:pt x="511096" y="419909"/>
                  <a:pt x="517307" y="414382"/>
                  <a:pt x="521970" y="407720"/>
                </a:cubicBezTo>
                <a:cubicBezTo>
                  <a:pt x="526217" y="401653"/>
                  <a:pt x="529590" y="395020"/>
                  <a:pt x="533400" y="388670"/>
                </a:cubicBezTo>
                <a:cubicBezTo>
                  <a:pt x="535940" y="379780"/>
                  <a:pt x="537943" y="370719"/>
                  <a:pt x="541020" y="362000"/>
                </a:cubicBezTo>
                <a:cubicBezTo>
                  <a:pt x="545572" y="349101"/>
                  <a:pt x="553577" y="337313"/>
                  <a:pt x="556260" y="323900"/>
                </a:cubicBezTo>
                <a:lnTo>
                  <a:pt x="563880" y="285800"/>
                </a:lnTo>
                <a:cubicBezTo>
                  <a:pt x="555668" y="179040"/>
                  <a:pt x="567143" y="275855"/>
                  <a:pt x="552450" y="213410"/>
                </a:cubicBezTo>
                <a:cubicBezTo>
                  <a:pt x="535773" y="142533"/>
                  <a:pt x="551679" y="192046"/>
                  <a:pt x="541020" y="160070"/>
                </a:cubicBezTo>
                <a:cubicBezTo>
                  <a:pt x="539749" y="147363"/>
                  <a:pt x="539050" y="121797"/>
                  <a:pt x="533400" y="106730"/>
                </a:cubicBezTo>
                <a:cubicBezTo>
                  <a:pt x="531406" y="101412"/>
                  <a:pt x="528087" y="96680"/>
                  <a:pt x="525780" y="91490"/>
                </a:cubicBezTo>
                <a:cubicBezTo>
                  <a:pt x="523002" y="85240"/>
                  <a:pt x="520497" y="78867"/>
                  <a:pt x="518160" y="72440"/>
                </a:cubicBezTo>
                <a:cubicBezTo>
                  <a:pt x="515415" y="64891"/>
                  <a:pt x="514995" y="56263"/>
                  <a:pt x="510540" y="49580"/>
                </a:cubicBezTo>
                <a:cubicBezTo>
                  <a:pt x="508000" y="45770"/>
                  <a:pt x="505192" y="42126"/>
                  <a:pt x="502920" y="38150"/>
                </a:cubicBezTo>
                <a:cubicBezTo>
                  <a:pt x="500102" y="33219"/>
                  <a:pt x="499316" y="26926"/>
                  <a:pt x="495300" y="22910"/>
                </a:cubicBezTo>
                <a:cubicBezTo>
                  <a:pt x="478924" y="6534"/>
                  <a:pt x="479425" y="10210"/>
                  <a:pt x="476250" y="7670"/>
                </a:cubicBezTo>
                <a:close/>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9FA87E29-7087-19AA-592D-59CEF3BE1654}"/>
              </a:ext>
            </a:extLst>
          </p:cNvPr>
          <p:cNvSpPr/>
          <p:nvPr/>
        </p:nvSpPr>
        <p:spPr>
          <a:xfrm>
            <a:off x="4438650" y="2246906"/>
            <a:ext cx="560070" cy="587309"/>
          </a:xfrm>
          <a:custGeom>
            <a:avLst/>
            <a:gdLst>
              <a:gd name="connsiteX0" fmla="*/ 422910 w 560070"/>
              <a:gd name="connsiteY0" fmla="*/ 8614 h 587309"/>
              <a:gd name="connsiteX1" fmla="*/ 422910 w 560070"/>
              <a:gd name="connsiteY1" fmla="*/ 8614 h 587309"/>
              <a:gd name="connsiteX2" fmla="*/ 163830 w 560070"/>
              <a:gd name="connsiteY2" fmla="*/ 16234 h 587309"/>
              <a:gd name="connsiteX3" fmla="*/ 125730 w 560070"/>
              <a:gd name="connsiteY3" fmla="*/ 42904 h 587309"/>
              <a:gd name="connsiteX4" fmla="*/ 83820 w 560070"/>
              <a:gd name="connsiteY4" fmla="*/ 100054 h 587309"/>
              <a:gd name="connsiteX5" fmla="*/ 57150 w 560070"/>
              <a:gd name="connsiteY5" fmla="*/ 126724 h 587309"/>
              <a:gd name="connsiteX6" fmla="*/ 30480 w 560070"/>
              <a:gd name="connsiteY6" fmla="*/ 168634 h 587309"/>
              <a:gd name="connsiteX7" fmla="*/ 15240 w 560070"/>
              <a:gd name="connsiteY7" fmla="*/ 187684 h 587309"/>
              <a:gd name="connsiteX8" fmla="*/ 7620 w 560070"/>
              <a:gd name="connsiteY8" fmla="*/ 218164 h 587309"/>
              <a:gd name="connsiteX9" fmla="*/ 0 w 560070"/>
              <a:gd name="connsiteY9" fmla="*/ 313414 h 587309"/>
              <a:gd name="connsiteX10" fmla="*/ 3810 w 560070"/>
              <a:gd name="connsiteY10" fmla="*/ 416284 h 587309"/>
              <a:gd name="connsiteX11" fmla="*/ 15240 w 560070"/>
              <a:gd name="connsiteY11" fmla="*/ 439144 h 587309"/>
              <a:gd name="connsiteX12" fmla="*/ 68580 w 560070"/>
              <a:gd name="connsiteY12" fmla="*/ 488674 h 587309"/>
              <a:gd name="connsiteX13" fmla="*/ 91440 w 560070"/>
              <a:gd name="connsiteY13" fmla="*/ 511534 h 587309"/>
              <a:gd name="connsiteX14" fmla="*/ 121920 w 560070"/>
              <a:gd name="connsiteY14" fmla="*/ 526774 h 587309"/>
              <a:gd name="connsiteX15" fmla="*/ 201930 w 560070"/>
              <a:gd name="connsiteY15" fmla="*/ 561064 h 587309"/>
              <a:gd name="connsiteX16" fmla="*/ 297180 w 560070"/>
              <a:gd name="connsiteY16" fmla="*/ 583924 h 587309"/>
              <a:gd name="connsiteX17" fmla="*/ 464820 w 560070"/>
              <a:gd name="connsiteY17" fmla="*/ 561064 h 587309"/>
              <a:gd name="connsiteX18" fmla="*/ 491490 w 560070"/>
              <a:gd name="connsiteY18" fmla="*/ 542014 h 587309"/>
              <a:gd name="connsiteX19" fmla="*/ 529590 w 560070"/>
              <a:gd name="connsiteY19" fmla="*/ 500104 h 587309"/>
              <a:gd name="connsiteX20" fmla="*/ 548640 w 560070"/>
              <a:gd name="connsiteY20" fmla="*/ 454384 h 587309"/>
              <a:gd name="connsiteX21" fmla="*/ 552450 w 560070"/>
              <a:gd name="connsiteY21" fmla="*/ 404854 h 587309"/>
              <a:gd name="connsiteX22" fmla="*/ 556260 w 560070"/>
              <a:gd name="connsiteY22" fmla="*/ 336274 h 587309"/>
              <a:gd name="connsiteX23" fmla="*/ 560070 w 560070"/>
              <a:gd name="connsiteY23" fmla="*/ 298174 h 587309"/>
              <a:gd name="connsiteX24" fmla="*/ 552450 w 560070"/>
              <a:gd name="connsiteY24" fmla="*/ 202924 h 587309"/>
              <a:gd name="connsiteX25" fmla="*/ 537210 w 560070"/>
              <a:gd name="connsiteY25" fmla="*/ 138154 h 587309"/>
              <a:gd name="connsiteX26" fmla="*/ 525780 w 560070"/>
              <a:gd name="connsiteY26" fmla="*/ 107674 h 587309"/>
              <a:gd name="connsiteX27" fmla="*/ 495300 w 560070"/>
              <a:gd name="connsiteY27" fmla="*/ 61954 h 587309"/>
              <a:gd name="connsiteX28" fmla="*/ 468630 w 560070"/>
              <a:gd name="connsiteY28" fmla="*/ 31474 h 587309"/>
              <a:gd name="connsiteX29" fmla="*/ 422910 w 560070"/>
              <a:gd name="connsiteY29" fmla="*/ 8614 h 58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0070" h="587309">
                <a:moveTo>
                  <a:pt x="422910" y="8614"/>
                </a:moveTo>
                <a:lnTo>
                  <a:pt x="422910" y="8614"/>
                </a:lnTo>
                <a:cubicBezTo>
                  <a:pt x="336550" y="11154"/>
                  <a:pt x="249658" y="6331"/>
                  <a:pt x="163830" y="16234"/>
                </a:cubicBezTo>
                <a:cubicBezTo>
                  <a:pt x="148430" y="18011"/>
                  <a:pt x="137354" y="32647"/>
                  <a:pt x="125730" y="42904"/>
                </a:cubicBezTo>
                <a:cubicBezTo>
                  <a:pt x="79250" y="83916"/>
                  <a:pt x="115669" y="59519"/>
                  <a:pt x="83820" y="100054"/>
                </a:cubicBezTo>
                <a:cubicBezTo>
                  <a:pt x="76053" y="109940"/>
                  <a:pt x="65271" y="117126"/>
                  <a:pt x="57150" y="126724"/>
                </a:cubicBezTo>
                <a:cubicBezTo>
                  <a:pt x="43489" y="142869"/>
                  <a:pt x="42024" y="152143"/>
                  <a:pt x="30480" y="168634"/>
                </a:cubicBezTo>
                <a:cubicBezTo>
                  <a:pt x="25817" y="175296"/>
                  <a:pt x="20320" y="181334"/>
                  <a:pt x="15240" y="187684"/>
                </a:cubicBezTo>
                <a:cubicBezTo>
                  <a:pt x="12700" y="197844"/>
                  <a:pt x="9550" y="207871"/>
                  <a:pt x="7620" y="218164"/>
                </a:cubicBezTo>
                <a:cubicBezTo>
                  <a:pt x="2611" y="244876"/>
                  <a:pt x="1277" y="291710"/>
                  <a:pt x="0" y="313414"/>
                </a:cubicBezTo>
                <a:cubicBezTo>
                  <a:pt x="1270" y="347704"/>
                  <a:pt x="-319" y="382220"/>
                  <a:pt x="3810" y="416284"/>
                </a:cubicBezTo>
                <a:cubicBezTo>
                  <a:pt x="4835" y="424742"/>
                  <a:pt x="10391" y="432139"/>
                  <a:pt x="15240" y="439144"/>
                </a:cubicBezTo>
                <a:cubicBezTo>
                  <a:pt x="38346" y="472519"/>
                  <a:pt x="37431" y="461975"/>
                  <a:pt x="68580" y="488674"/>
                </a:cubicBezTo>
                <a:cubicBezTo>
                  <a:pt x="76762" y="495687"/>
                  <a:pt x="82671" y="505270"/>
                  <a:pt x="91440" y="511534"/>
                </a:cubicBezTo>
                <a:cubicBezTo>
                  <a:pt x="100683" y="518136"/>
                  <a:pt x="111919" y="521389"/>
                  <a:pt x="121920" y="526774"/>
                </a:cubicBezTo>
                <a:cubicBezTo>
                  <a:pt x="154448" y="544289"/>
                  <a:pt x="149074" y="550493"/>
                  <a:pt x="201930" y="561064"/>
                </a:cubicBezTo>
                <a:cubicBezTo>
                  <a:pt x="259363" y="572551"/>
                  <a:pt x="227516" y="565347"/>
                  <a:pt x="297180" y="583924"/>
                </a:cubicBezTo>
                <a:cubicBezTo>
                  <a:pt x="429072" y="580260"/>
                  <a:pt x="400072" y="604229"/>
                  <a:pt x="464820" y="561064"/>
                </a:cubicBezTo>
                <a:cubicBezTo>
                  <a:pt x="473910" y="555004"/>
                  <a:pt x="482900" y="548764"/>
                  <a:pt x="491490" y="542014"/>
                </a:cubicBezTo>
                <a:cubicBezTo>
                  <a:pt x="512616" y="525415"/>
                  <a:pt x="519198" y="522186"/>
                  <a:pt x="529590" y="500104"/>
                </a:cubicBezTo>
                <a:cubicBezTo>
                  <a:pt x="536620" y="485165"/>
                  <a:pt x="548640" y="454384"/>
                  <a:pt x="548640" y="454384"/>
                </a:cubicBezTo>
                <a:cubicBezTo>
                  <a:pt x="549910" y="437874"/>
                  <a:pt x="551384" y="421378"/>
                  <a:pt x="552450" y="404854"/>
                </a:cubicBezTo>
                <a:cubicBezTo>
                  <a:pt x="553924" y="382006"/>
                  <a:pt x="554629" y="359111"/>
                  <a:pt x="556260" y="336274"/>
                </a:cubicBezTo>
                <a:cubicBezTo>
                  <a:pt x="557169" y="323543"/>
                  <a:pt x="558800" y="310874"/>
                  <a:pt x="560070" y="298174"/>
                </a:cubicBezTo>
                <a:cubicBezTo>
                  <a:pt x="557530" y="266424"/>
                  <a:pt x="556067" y="234569"/>
                  <a:pt x="552450" y="202924"/>
                </a:cubicBezTo>
                <a:cubicBezTo>
                  <a:pt x="550530" y="186128"/>
                  <a:pt x="543024" y="155597"/>
                  <a:pt x="537210" y="138154"/>
                </a:cubicBezTo>
                <a:cubicBezTo>
                  <a:pt x="533779" y="127860"/>
                  <a:pt x="531009" y="117182"/>
                  <a:pt x="525780" y="107674"/>
                </a:cubicBezTo>
                <a:cubicBezTo>
                  <a:pt x="516953" y="91625"/>
                  <a:pt x="506290" y="76607"/>
                  <a:pt x="495300" y="61954"/>
                </a:cubicBezTo>
                <a:cubicBezTo>
                  <a:pt x="489072" y="53650"/>
                  <a:pt x="477598" y="36855"/>
                  <a:pt x="468630" y="31474"/>
                </a:cubicBezTo>
                <a:cubicBezTo>
                  <a:pt x="374694" y="-24888"/>
                  <a:pt x="430530" y="12424"/>
                  <a:pt x="422910" y="8614"/>
                </a:cubicBezTo>
                <a:close/>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形状 27">
            <a:extLst>
              <a:ext uri="{FF2B5EF4-FFF2-40B4-BE49-F238E27FC236}">
                <a16:creationId xmlns:a16="http://schemas.microsoft.com/office/drawing/2014/main" id="{3E487D30-1EF8-4B77-5C9C-92607F0EC5AC}"/>
              </a:ext>
            </a:extLst>
          </p:cNvPr>
          <p:cNvSpPr/>
          <p:nvPr/>
        </p:nvSpPr>
        <p:spPr>
          <a:xfrm>
            <a:off x="7291371" y="2236470"/>
            <a:ext cx="541989" cy="541020"/>
          </a:xfrm>
          <a:custGeom>
            <a:avLst/>
            <a:gdLst>
              <a:gd name="connsiteX0" fmla="*/ 442929 w 541989"/>
              <a:gd name="connsiteY0" fmla="*/ 60960 h 541020"/>
              <a:gd name="connsiteX1" fmla="*/ 442929 w 541989"/>
              <a:gd name="connsiteY1" fmla="*/ 60960 h 541020"/>
              <a:gd name="connsiteX2" fmla="*/ 332439 w 541989"/>
              <a:gd name="connsiteY2" fmla="*/ 11430 h 541020"/>
              <a:gd name="connsiteX3" fmla="*/ 267669 w 541989"/>
              <a:gd name="connsiteY3" fmla="*/ 0 h 541020"/>
              <a:gd name="connsiteX4" fmla="*/ 160989 w 541989"/>
              <a:gd name="connsiteY4" fmla="*/ 7620 h 541020"/>
              <a:gd name="connsiteX5" fmla="*/ 134319 w 541989"/>
              <a:gd name="connsiteY5" fmla="*/ 26670 h 541020"/>
              <a:gd name="connsiteX6" fmla="*/ 88599 w 541989"/>
              <a:gd name="connsiteY6" fmla="*/ 68580 h 541020"/>
              <a:gd name="connsiteX7" fmla="*/ 65739 w 541989"/>
              <a:gd name="connsiteY7" fmla="*/ 99060 h 541020"/>
              <a:gd name="connsiteX8" fmla="*/ 27639 w 541989"/>
              <a:gd name="connsiteY8" fmla="*/ 144780 h 541020"/>
              <a:gd name="connsiteX9" fmla="*/ 20019 w 541989"/>
              <a:gd name="connsiteY9" fmla="*/ 171450 h 541020"/>
              <a:gd name="connsiteX10" fmla="*/ 12399 w 541989"/>
              <a:gd name="connsiteY10" fmla="*/ 201930 h 541020"/>
              <a:gd name="connsiteX11" fmla="*/ 4779 w 541989"/>
              <a:gd name="connsiteY11" fmla="*/ 220980 h 541020"/>
              <a:gd name="connsiteX12" fmla="*/ 4779 w 541989"/>
              <a:gd name="connsiteY12" fmla="*/ 323850 h 541020"/>
              <a:gd name="connsiteX13" fmla="*/ 23829 w 541989"/>
              <a:gd name="connsiteY13" fmla="*/ 381000 h 541020"/>
              <a:gd name="connsiteX14" fmla="*/ 39069 w 541989"/>
              <a:gd name="connsiteY14" fmla="*/ 400050 h 541020"/>
              <a:gd name="connsiteX15" fmla="*/ 65739 w 541989"/>
              <a:gd name="connsiteY15" fmla="*/ 441960 h 541020"/>
              <a:gd name="connsiteX16" fmla="*/ 92409 w 541989"/>
              <a:gd name="connsiteY16" fmla="*/ 461010 h 541020"/>
              <a:gd name="connsiteX17" fmla="*/ 107649 w 541989"/>
              <a:gd name="connsiteY17" fmla="*/ 480060 h 541020"/>
              <a:gd name="connsiteX18" fmla="*/ 145749 w 541989"/>
              <a:gd name="connsiteY18" fmla="*/ 506730 h 541020"/>
              <a:gd name="connsiteX19" fmla="*/ 176229 w 541989"/>
              <a:gd name="connsiteY19" fmla="*/ 518160 h 541020"/>
              <a:gd name="connsiteX20" fmla="*/ 191469 w 541989"/>
              <a:gd name="connsiteY20" fmla="*/ 525780 h 541020"/>
              <a:gd name="connsiteX21" fmla="*/ 271479 w 541989"/>
              <a:gd name="connsiteY21" fmla="*/ 541020 h 541020"/>
              <a:gd name="connsiteX22" fmla="*/ 454359 w 541989"/>
              <a:gd name="connsiteY22" fmla="*/ 518160 h 541020"/>
              <a:gd name="connsiteX23" fmla="*/ 477219 w 541989"/>
              <a:gd name="connsiteY23" fmla="*/ 506730 h 541020"/>
              <a:gd name="connsiteX24" fmla="*/ 515319 w 541989"/>
              <a:gd name="connsiteY24" fmla="*/ 472440 h 541020"/>
              <a:gd name="connsiteX25" fmla="*/ 522939 w 541989"/>
              <a:gd name="connsiteY25" fmla="*/ 453390 h 541020"/>
              <a:gd name="connsiteX26" fmla="*/ 534369 w 541989"/>
              <a:gd name="connsiteY26" fmla="*/ 434340 h 541020"/>
              <a:gd name="connsiteX27" fmla="*/ 538179 w 541989"/>
              <a:gd name="connsiteY27" fmla="*/ 403860 h 541020"/>
              <a:gd name="connsiteX28" fmla="*/ 541989 w 541989"/>
              <a:gd name="connsiteY28" fmla="*/ 384810 h 541020"/>
              <a:gd name="connsiteX29" fmla="*/ 534369 w 541989"/>
              <a:gd name="connsiteY29" fmla="*/ 266700 h 541020"/>
              <a:gd name="connsiteX30" fmla="*/ 530559 w 541989"/>
              <a:gd name="connsiteY30" fmla="*/ 232410 h 541020"/>
              <a:gd name="connsiteX31" fmla="*/ 507699 w 541989"/>
              <a:gd name="connsiteY31" fmla="*/ 171450 h 541020"/>
              <a:gd name="connsiteX32" fmla="*/ 488649 w 541989"/>
              <a:gd name="connsiteY32" fmla="*/ 121920 h 541020"/>
              <a:gd name="connsiteX33" fmla="*/ 473409 w 541989"/>
              <a:gd name="connsiteY33" fmla="*/ 102870 h 541020"/>
              <a:gd name="connsiteX34" fmla="*/ 442929 w 541989"/>
              <a:gd name="connsiteY34" fmla="*/ 60960 h 541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41989" h="541020">
                <a:moveTo>
                  <a:pt x="442929" y="60960"/>
                </a:moveTo>
                <a:lnTo>
                  <a:pt x="442929" y="60960"/>
                </a:lnTo>
                <a:cubicBezTo>
                  <a:pt x="412579" y="45785"/>
                  <a:pt x="368401" y="20420"/>
                  <a:pt x="332439" y="11430"/>
                </a:cubicBezTo>
                <a:cubicBezTo>
                  <a:pt x="311170" y="6113"/>
                  <a:pt x="267669" y="0"/>
                  <a:pt x="267669" y="0"/>
                </a:cubicBezTo>
                <a:cubicBezTo>
                  <a:pt x="232109" y="2540"/>
                  <a:pt x="195947" y="628"/>
                  <a:pt x="160989" y="7620"/>
                </a:cubicBezTo>
                <a:cubicBezTo>
                  <a:pt x="150276" y="9763"/>
                  <a:pt x="142978" y="20009"/>
                  <a:pt x="134319" y="26670"/>
                </a:cubicBezTo>
                <a:cubicBezTo>
                  <a:pt x="119734" y="37889"/>
                  <a:pt x="100489" y="54709"/>
                  <a:pt x="88599" y="68580"/>
                </a:cubicBezTo>
                <a:cubicBezTo>
                  <a:pt x="80334" y="78223"/>
                  <a:pt x="73673" y="89143"/>
                  <a:pt x="65739" y="99060"/>
                </a:cubicBezTo>
                <a:cubicBezTo>
                  <a:pt x="53346" y="114551"/>
                  <a:pt x="27639" y="144780"/>
                  <a:pt x="27639" y="144780"/>
                </a:cubicBezTo>
                <a:cubicBezTo>
                  <a:pt x="25099" y="153670"/>
                  <a:pt x="22401" y="162516"/>
                  <a:pt x="20019" y="171450"/>
                </a:cubicBezTo>
                <a:cubicBezTo>
                  <a:pt x="17321" y="181569"/>
                  <a:pt x="15479" y="191920"/>
                  <a:pt x="12399" y="201930"/>
                </a:cubicBezTo>
                <a:cubicBezTo>
                  <a:pt x="10388" y="208467"/>
                  <a:pt x="7319" y="214630"/>
                  <a:pt x="4779" y="220980"/>
                </a:cubicBezTo>
                <a:cubicBezTo>
                  <a:pt x="-886" y="266298"/>
                  <a:pt x="-2265" y="262802"/>
                  <a:pt x="4779" y="323850"/>
                </a:cubicBezTo>
                <a:cubicBezTo>
                  <a:pt x="5850" y="333131"/>
                  <a:pt x="20337" y="374515"/>
                  <a:pt x="23829" y="381000"/>
                </a:cubicBezTo>
                <a:cubicBezTo>
                  <a:pt x="27684" y="388160"/>
                  <a:pt x="34462" y="393349"/>
                  <a:pt x="39069" y="400050"/>
                </a:cubicBezTo>
                <a:cubicBezTo>
                  <a:pt x="48450" y="413695"/>
                  <a:pt x="52265" y="432335"/>
                  <a:pt x="65739" y="441960"/>
                </a:cubicBezTo>
                <a:cubicBezTo>
                  <a:pt x="74629" y="448310"/>
                  <a:pt x="84325" y="453661"/>
                  <a:pt x="92409" y="461010"/>
                </a:cubicBezTo>
                <a:cubicBezTo>
                  <a:pt x="98426" y="466480"/>
                  <a:pt x="101899" y="474310"/>
                  <a:pt x="107649" y="480060"/>
                </a:cubicBezTo>
                <a:cubicBezTo>
                  <a:pt x="112428" y="484839"/>
                  <a:pt x="143260" y="505485"/>
                  <a:pt x="145749" y="506730"/>
                </a:cubicBezTo>
                <a:cubicBezTo>
                  <a:pt x="155454" y="511583"/>
                  <a:pt x="166213" y="513987"/>
                  <a:pt x="176229" y="518160"/>
                </a:cubicBezTo>
                <a:cubicBezTo>
                  <a:pt x="181472" y="520344"/>
                  <a:pt x="186081" y="523984"/>
                  <a:pt x="191469" y="525780"/>
                </a:cubicBezTo>
                <a:cubicBezTo>
                  <a:pt x="231609" y="539160"/>
                  <a:pt x="231385" y="537011"/>
                  <a:pt x="271479" y="541020"/>
                </a:cubicBezTo>
                <a:cubicBezTo>
                  <a:pt x="362812" y="533994"/>
                  <a:pt x="389742" y="544007"/>
                  <a:pt x="454359" y="518160"/>
                </a:cubicBezTo>
                <a:cubicBezTo>
                  <a:pt x="462269" y="514996"/>
                  <a:pt x="470130" y="511456"/>
                  <a:pt x="477219" y="506730"/>
                </a:cubicBezTo>
                <a:cubicBezTo>
                  <a:pt x="491409" y="497270"/>
                  <a:pt x="503342" y="484417"/>
                  <a:pt x="515319" y="472440"/>
                </a:cubicBezTo>
                <a:cubicBezTo>
                  <a:pt x="517859" y="466090"/>
                  <a:pt x="519880" y="459507"/>
                  <a:pt x="522939" y="453390"/>
                </a:cubicBezTo>
                <a:cubicBezTo>
                  <a:pt x="526251" y="446766"/>
                  <a:pt x="532191" y="441418"/>
                  <a:pt x="534369" y="434340"/>
                </a:cubicBezTo>
                <a:cubicBezTo>
                  <a:pt x="537380" y="424554"/>
                  <a:pt x="536622" y="413980"/>
                  <a:pt x="538179" y="403860"/>
                </a:cubicBezTo>
                <a:cubicBezTo>
                  <a:pt x="539164" y="397460"/>
                  <a:pt x="540719" y="391160"/>
                  <a:pt x="541989" y="384810"/>
                </a:cubicBezTo>
                <a:cubicBezTo>
                  <a:pt x="539449" y="345440"/>
                  <a:pt x="537320" y="306041"/>
                  <a:pt x="534369" y="266700"/>
                </a:cubicBezTo>
                <a:cubicBezTo>
                  <a:pt x="533509" y="255232"/>
                  <a:pt x="533054" y="243636"/>
                  <a:pt x="530559" y="232410"/>
                </a:cubicBezTo>
                <a:cubicBezTo>
                  <a:pt x="524681" y="205958"/>
                  <a:pt x="516963" y="195536"/>
                  <a:pt x="507699" y="171450"/>
                </a:cubicBezTo>
                <a:cubicBezTo>
                  <a:pt x="500669" y="153171"/>
                  <a:pt x="498850" y="139408"/>
                  <a:pt x="488649" y="121920"/>
                </a:cubicBezTo>
                <a:cubicBezTo>
                  <a:pt x="484552" y="114896"/>
                  <a:pt x="478288" y="109376"/>
                  <a:pt x="473409" y="102870"/>
                </a:cubicBezTo>
                <a:cubicBezTo>
                  <a:pt x="445538" y="65709"/>
                  <a:pt x="448009" y="67945"/>
                  <a:pt x="442929" y="60960"/>
                </a:cubicBezTo>
                <a:close/>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a:extLst>
              <a:ext uri="{FF2B5EF4-FFF2-40B4-BE49-F238E27FC236}">
                <a16:creationId xmlns:a16="http://schemas.microsoft.com/office/drawing/2014/main" id="{D0522638-F6B7-7BC2-82EC-B7BEEDC92EBC}"/>
              </a:ext>
            </a:extLst>
          </p:cNvPr>
          <p:cNvSpPr/>
          <p:nvPr/>
        </p:nvSpPr>
        <p:spPr>
          <a:xfrm>
            <a:off x="9879127" y="2209448"/>
            <a:ext cx="499313" cy="526132"/>
          </a:xfrm>
          <a:custGeom>
            <a:avLst/>
            <a:gdLst>
              <a:gd name="connsiteX0" fmla="*/ 438353 w 499313"/>
              <a:gd name="connsiteY0" fmla="*/ 57502 h 526132"/>
              <a:gd name="connsiteX1" fmla="*/ 438353 w 499313"/>
              <a:gd name="connsiteY1" fmla="*/ 57502 h 526132"/>
              <a:gd name="connsiteX2" fmla="*/ 228803 w 499313"/>
              <a:gd name="connsiteY2" fmla="*/ 352 h 526132"/>
              <a:gd name="connsiteX3" fmla="*/ 144983 w 499313"/>
              <a:gd name="connsiteY3" fmla="*/ 11782 h 526132"/>
              <a:gd name="connsiteX4" fmla="*/ 68783 w 499313"/>
              <a:gd name="connsiteY4" fmla="*/ 68932 h 526132"/>
              <a:gd name="connsiteX5" fmla="*/ 42113 w 499313"/>
              <a:gd name="connsiteY5" fmla="*/ 95602 h 526132"/>
              <a:gd name="connsiteX6" fmla="*/ 15443 w 499313"/>
              <a:gd name="connsiteY6" fmla="*/ 148942 h 526132"/>
              <a:gd name="connsiteX7" fmla="*/ 11633 w 499313"/>
              <a:gd name="connsiteY7" fmla="*/ 179422 h 526132"/>
              <a:gd name="connsiteX8" fmla="*/ 203 w 499313"/>
              <a:gd name="connsiteY8" fmla="*/ 206092 h 526132"/>
              <a:gd name="connsiteX9" fmla="*/ 7823 w 499313"/>
              <a:gd name="connsiteY9" fmla="*/ 358492 h 526132"/>
              <a:gd name="connsiteX10" fmla="*/ 19253 w 499313"/>
              <a:gd name="connsiteY10" fmla="*/ 385162 h 526132"/>
              <a:gd name="connsiteX11" fmla="*/ 76403 w 499313"/>
              <a:gd name="connsiteY11" fmla="*/ 453742 h 526132"/>
              <a:gd name="connsiteX12" fmla="*/ 122123 w 499313"/>
              <a:gd name="connsiteY12" fmla="*/ 491842 h 526132"/>
              <a:gd name="connsiteX13" fmla="*/ 141173 w 499313"/>
              <a:gd name="connsiteY13" fmla="*/ 499462 h 526132"/>
              <a:gd name="connsiteX14" fmla="*/ 202133 w 499313"/>
              <a:gd name="connsiteY14" fmla="*/ 514702 h 526132"/>
              <a:gd name="connsiteX15" fmla="*/ 228803 w 499313"/>
              <a:gd name="connsiteY15" fmla="*/ 518512 h 526132"/>
              <a:gd name="connsiteX16" fmla="*/ 263093 w 499313"/>
              <a:gd name="connsiteY16" fmla="*/ 522322 h 526132"/>
              <a:gd name="connsiteX17" fmla="*/ 293573 w 499313"/>
              <a:gd name="connsiteY17" fmla="*/ 526132 h 526132"/>
              <a:gd name="connsiteX18" fmla="*/ 426923 w 499313"/>
              <a:gd name="connsiteY18" fmla="*/ 518512 h 526132"/>
              <a:gd name="connsiteX19" fmla="*/ 442163 w 499313"/>
              <a:gd name="connsiteY19" fmla="*/ 507082 h 526132"/>
              <a:gd name="connsiteX20" fmla="*/ 468833 w 499313"/>
              <a:gd name="connsiteY20" fmla="*/ 465172 h 526132"/>
              <a:gd name="connsiteX21" fmla="*/ 480263 w 499313"/>
              <a:gd name="connsiteY21" fmla="*/ 446122 h 526132"/>
              <a:gd name="connsiteX22" fmla="*/ 499313 w 499313"/>
              <a:gd name="connsiteY22" fmla="*/ 358492 h 526132"/>
              <a:gd name="connsiteX23" fmla="*/ 484073 w 499313"/>
              <a:gd name="connsiteY23" fmla="*/ 202282 h 526132"/>
              <a:gd name="connsiteX24" fmla="*/ 465023 w 499313"/>
              <a:gd name="connsiteY24" fmla="*/ 107032 h 526132"/>
              <a:gd name="connsiteX25" fmla="*/ 449783 w 499313"/>
              <a:gd name="connsiteY25" fmla="*/ 76552 h 526132"/>
              <a:gd name="connsiteX26" fmla="*/ 438353 w 499313"/>
              <a:gd name="connsiteY26" fmla="*/ 57502 h 526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99313" h="526132">
                <a:moveTo>
                  <a:pt x="438353" y="57502"/>
                </a:moveTo>
                <a:lnTo>
                  <a:pt x="438353" y="57502"/>
                </a:lnTo>
                <a:cubicBezTo>
                  <a:pt x="358714" y="24709"/>
                  <a:pt x="331513" y="8911"/>
                  <a:pt x="228803" y="352"/>
                </a:cubicBezTo>
                <a:cubicBezTo>
                  <a:pt x="200702" y="-1990"/>
                  <a:pt x="172923" y="7972"/>
                  <a:pt x="144983" y="11782"/>
                </a:cubicBezTo>
                <a:cubicBezTo>
                  <a:pt x="98328" y="41472"/>
                  <a:pt x="107916" y="32245"/>
                  <a:pt x="68783" y="68932"/>
                </a:cubicBezTo>
                <a:cubicBezTo>
                  <a:pt x="59611" y="77531"/>
                  <a:pt x="49880" y="85716"/>
                  <a:pt x="42113" y="95602"/>
                </a:cubicBezTo>
                <a:cubicBezTo>
                  <a:pt x="31092" y="109629"/>
                  <a:pt x="22388" y="132736"/>
                  <a:pt x="15443" y="148942"/>
                </a:cubicBezTo>
                <a:cubicBezTo>
                  <a:pt x="14173" y="159102"/>
                  <a:pt x="14271" y="169529"/>
                  <a:pt x="11633" y="179422"/>
                </a:cubicBezTo>
                <a:cubicBezTo>
                  <a:pt x="9141" y="188767"/>
                  <a:pt x="409" y="196422"/>
                  <a:pt x="203" y="206092"/>
                </a:cubicBezTo>
                <a:cubicBezTo>
                  <a:pt x="-879" y="256944"/>
                  <a:pt x="2442" y="307914"/>
                  <a:pt x="7823" y="358492"/>
                </a:cubicBezTo>
                <a:cubicBezTo>
                  <a:pt x="8846" y="368110"/>
                  <a:pt x="14592" y="376687"/>
                  <a:pt x="19253" y="385162"/>
                </a:cubicBezTo>
                <a:cubicBezTo>
                  <a:pt x="58481" y="456485"/>
                  <a:pt x="32255" y="416386"/>
                  <a:pt x="76403" y="453742"/>
                </a:cubicBezTo>
                <a:cubicBezTo>
                  <a:pt x="105652" y="478491"/>
                  <a:pt x="90371" y="474523"/>
                  <a:pt x="122123" y="491842"/>
                </a:cubicBezTo>
                <a:cubicBezTo>
                  <a:pt x="128127" y="495117"/>
                  <a:pt x="134746" y="497125"/>
                  <a:pt x="141173" y="499462"/>
                </a:cubicBezTo>
                <a:cubicBezTo>
                  <a:pt x="164116" y="507805"/>
                  <a:pt x="175835" y="510945"/>
                  <a:pt x="202133" y="514702"/>
                </a:cubicBezTo>
                <a:lnTo>
                  <a:pt x="228803" y="518512"/>
                </a:lnTo>
                <a:cubicBezTo>
                  <a:pt x="240215" y="519938"/>
                  <a:pt x="251671" y="520978"/>
                  <a:pt x="263093" y="522322"/>
                </a:cubicBezTo>
                <a:lnTo>
                  <a:pt x="293573" y="526132"/>
                </a:lnTo>
                <a:cubicBezTo>
                  <a:pt x="338023" y="523592"/>
                  <a:pt x="382762" y="524174"/>
                  <a:pt x="426923" y="518512"/>
                </a:cubicBezTo>
                <a:cubicBezTo>
                  <a:pt x="433221" y="517705"/>
                  <a:pt x="437673" y="511572"/>
                  <a:pt x="442163" y="507082"/>
                </a:cubicBezTo>
                <a:cubicBezTo>
                  <a:pt x="459433" y="489812"/>
                  <a:pt x="457215" y="486471"/>
                  <a:pt x="468833" y="465172"/>
                </a:cubicBezTo>
                <a:cubicBezTo>
                  <a:pt x="472379" y="458671"/>
                  <a:pt x="476453" y="452472"/>
                  <a:pt x="480263" y="446122"/>
                </a:cubicBezTo>
                <a:cubicBezTo>
                  <a:pt x="498662" y="381724"/>
                  <a:pt x="493461" y="411160"/>
                  <a:pt x="499313" y="358492"/>
                </a:cubicBezTo>
                <a:cubicBezTo>
                  <a:pt x="496450" y="324133"/>
                  <a:pt x="490603" y="241460"/>
                  <a:pt x="484073" y="202282"/>
                </a:cubicBezTo>
                <a:cubicBezTo>
                  <a:pt x="478750" y="170344"/>
                  <a:pt x="479503" y="135992"/>
                  <a:pt x="465023" y="107032"/>
                </a:cubicBezTo>
                <a:cubicBezTo>
                  <a:pt x="459943" y="96872"/>
                  <a:pt x="456249" y="85891"/>
                  <a:pt x="449783" y="76552"/>
                </a:cubicBezTo>
                <a:cubicBezTo>
                  <a:pt x="444671" y="69169"/>
                  <a:pt x="440258" y="60677"/>
                  <a:pt x="438353" y="57502"/>
                </a:cubicBezTo>
                <a:close/>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形状 29">
            <a:extLst>
              <a:ext uri="{FF2B5EF4-FFF2-40B4-BE49-F238E27FC236}">
                <a16:creationId xmlns:a16="http://schemas.microsoft.com/office/drawing/2014/main" id="{BD168B77-D43E-1341-4BDF-136D5919E31F}"/>
              </a:ext>
            </a:extLst>
          </p:cNvPr>
          <p:cNvSpPr/>
          <p:nvPr/>
        </p:nvSpPr>
        <p:spPr>
          <a:xfrm>
            <a:off x="1664970" y="4579620"/>
            <a:ext cx="499110" cy="567690"/>
          </a:xfrm>
          <a:custGeom>
            <a:avLst/>
            <a:gdLst>
              <a:gd name="connsiteX0" fmla="*/ 472440 w 499110"/>
              <a:gd name="connsiteY0" fmla="*/ 121920 h 567690"/>
              <a:gd name="connsiteX1" fmla="*/ 472440 w 499110"/>
              <a:gd name="connsiteY1" fmla="*/ 121920 h 567690"/>
              <a:gd name="connsiteX2" fmla="*/ 304800 w 499110"/>
              <a:gd name="connsiteY2" fmla="*/ 3810 h 567690"/>
              <a:gd name="connsiteX3" fmla="*/ 278130 w 499110"/>
              <a:gd name="connsiteY3" fmla="*/ 0 h 567690"/>
              <a:gd name="connsiteX4" fmla="*/ 118110 w 499110"/>
              <a:gd name="connsiteY4" fmla="*/ 34290 h 567690"/>
              <a:gd name="connsiteX5" fmla="*/ 91440 w 499110"/>
              <a:gd name="connsiteY5" fmla="*/ 60960 h 567690"/>
              <a:gd name="connsiteX6" fmla="*/ 41910 w 499110"/>
              <a:gd name="connsiteY6" fmla="*/ 102870 h 567690"/>
              <a:gd name="connsiteX7" fmla="*/ 19050 w 499110"/>
              <a:gd name="connsiteY7" fmla="*/ 160020 h 567690"/>
              <a:gd name="connsiteX8" fmla="*/ 11430 w 499110"/>
              <a:gd name="connsiteY8" fmla="*/ 186690 h 567690"/>
              <a:gd name="connsiteX9" fmla="*/ 3810 w 499110"/>
              <a:gd name="connsiteY9" fmla="*/ 209550 h 567690"/>
              <a:gd name="connsiteX10" fmla="*/ 0 w 499110"/>
              <a:gd name="connsiteY10" fmla="*/ 232410 h 567690"/>
              <a:gd name="connsiteX11" fmla="*/ 7620 w 499110"/>
              <a:gd name="connsiteY11" fmla="*/ 415290 h 567690"/>
              <a:gd name="connsiteX12" fmla="*/ 15240 w 499110"/>
              <a:gd name="connsiteY12" fmla="*/ 438150 h 567690"/>
              <a:gd name="connsiteX13" fmla="*/ 19050 w 499110"/>
              <a:gd name="connsiteY13" fmla="*/ 457200 h 567690"/>
              <a:gd name="connsiteX14" fmla="*/ 38100 w 499110"/>
              <a:gd name="connsiteY14" fmla="*/ 480060 h 567690"/>
              <a:gd name="connsiteX15" fmla="*/ 64770 w 499110"/>
              <a:gd name="connsiteY15" fmla="*/ 514350 h 567690"/>
              <a:gd name="connsiteX16" fmla="*/ 91440 w 499110"/>
              <a:gd name="connsiteY16" fmla="*/ 529590 h 567690"/>
              <a:gd name="connsiteX17" fmla="*/ 125730 w 499110"/>
              <a:gd name="connsiteY17" fmla="*/ 544830 h 567690"/>
              <a:gd name="connsiteX18" fmla="*/ 148590 w 499110"/>
              <a:gd name="connsiteY18" fmla="*/ 556260 h 567690"/>
              <a:gd name="connsiteX19" fmla="*/ 255270 w 499110"/>
              <a:gd name="connsiteY19" fmla="*/ 567690 h 567690"/>
              <a:gd name="connsiteX20" fmla="*/ 365760 w 499110"/>
              <a:gd name="connsiteY20" fmla="*/ 560070 h 567690"/>
              <a:gd name="connsiteX21" fmla="*/ 396240 w 499110"/>
              <a:gd name="connsiteY21" fmla="*/ 552450 h 567690"/>
              <a:gd name="connsiteX22" fmla="*/ 441960 w 499110"/>
              <a:gd name="connsiteY22" fmla="*/ 525780 h 567690"/>
              <a:gd name="connsiteX23" fmla="*/ 457200 w 499110"/>
              <a:gd name="connsiteY23" fmla="*/ 506730 h 567690"/>
              <a:gd name="connsiteX24" fmla="*/ 483870 w 499110"/>
              <a:gd name="connsiteY24" fmla="*/ 445770 h 567690"/>
              <a:gd name="connsiteX25" fmla="*/ 499110 w 499110"/>
              <a:gd name="connsiteY25" fmla="*/ 373380 h 567690"/>
              <a:gd name="connsiteX26" fmla="*/ 495300 w 499110"/>
              <a:gd name="connsiteY26" fmla="*/ 243840 h 567690"/>
              <a:gd name="connsiteX27" fmla="*/ 487680 w 499110"/>
              <a:gd name="connsiteY27" fmla="*/ 209550 h 567690"/>
              <a:gd name="connsiteX28" fmla="*/ 483870 w 499110"/>
              <a:gd name="connsiteY28" fmla="*/ 175260 h 567690"/>
              <a:gd name="connsiteX29" fmla="*/ 472440 w 499110"/>
              <a:gd name="connsiteY29" fmla="*/ 137160 h 567690"/>
              <a:gd name="connsiteX30" fmla="*/ 464820 w 499110"/>
              <a:gd name="connsiteY30" fmla="*/ 114300 h 567690"/>
              <a:gd name="connsiteX31" fmla="*/ 472440 w 499110"/>
              <a:gd name="connsiteY31" fmla="*/ 121920 h 56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99110" h="567690">
                <a:moveTo>
                  <a:pt x="472440" y="121920"/>
                </a:moveTo>
                <a:lnTo>
                  <a:pt x="472440" y="121920"/>
                </a:lnTo>
                <a:cubicBezTo>
                  <a:pt x="388915" y="53581"/>
                  <a:pt x="382856" y="25492"/>
                  <a:pt x="304800" y="3810"/>
                </a:cubicBezTo>
                <a:cubicBezTo>
                  <a:pt x="296147" y="1406"/>
                  <a:pt x="287020" y="1270"/>
                  <a:pt x="278130" y="0"/>
                </a:cubicBezTo>
                <a:cubicBezTo>
                  <a:pt x="218522" y="7451"/>
                  <a:pt x="166355" y="235"/>
                  <a:pt x="118110" y="34290"/>
                </a:cubicBezTo>
                <a:cubicBezTo>
                  <a:pt x="107839" y="41540"/>
                  <a:pt x="100785" y="52550"/>
                  <a:pt x="91440" y="60960"/>
                </a:cubicBezTo>
                <a:cubicBezTo>
                  <a:pt x="75365" y="75428"/>
                  <a:pt x="41910" y="102870"/>
                  <a:pt x="41910" y="102870"/>
                </a:cubicBezTo>
                <a:cubicBezTo>
                  <a:pt x="32813" y="124096"/>
                  <a:pt x="26463" y="137781"/>
                  <a:pt x="19050" y="160020"/>
                </a:cubicBezTo>
                <a:cubicBezTo>
                  <a:pt x="16126" y="168791"/>
                  <a:pt x="14149" y="177853"/>
                  <a:pt x="11430" y="186690"/>
                </a:cubicBezTo>
                <a:cubicBezTo>
                  <a:pt x="9068" y="194367"/>
                  <a:pt x="5758" y="201758"/>
                  <a:pt x="3810" y="209550"/>
                </a:cubicBezTo>
                <a:cubicBezTo>
                  <a:pt x="1936" y="217044"/>
                  <a:pt x="1270" y="224790"/>
                  <a:pt x="0" y="232410"/>
                </a:cubicBezTo>
                <a:cubicBezTo>
                  <a:pt x="2540" y="293370"/>
                  <a:pt x="3113" y="354444"/>
                  <a:pt x="7620" y="415290"/>
                </a:cubicBezTo>
                <a:cubicBezTo>
                  <a:pt x="8213" y="423300"/>
                  <a:pt x="13127" y="430401"/>
                  <a:pt x="15240" y="438150"/>
                </a:cubicBezTo>
                <a:cubicBezTo>
                  <a:pt x="16944" y="444398"/>
                  <a:pt x="15949" y="451515"/>
                  <a:pt x="19050" y="457200"/>
                </a:cubicBezTo>
                <a:cubicBezTo>
                  <a:pt x="23800" y="465908"/>
                  <a:pt x="32010" y="472230"/>
                  <a:pt x="38100" y="480060"/>
                </a:cubicBezTo>
                <a:cubicBezTo>
                  <a:pt x="49213" y="494348"/>
                  <a:pt x="47141" y="499659"/>
                  <a:pt x="64770" y="514350"/>
                </a:cubicBezTo>
                <a:cubicBezTo>
                  <a:pt x="72636" y="520905"/>
                  <a:pt x="82282" y="525011"/>
                  <a:pt x="91440" y="529590"/>
                </a:cubicBezTo>
                <a:cubicBezTo>
                  <a:pt x="102628" y="535184"/>
                  <a:pt x="114395" y="539541"/>
                  <a:pt x="125730" y="544830"/>
                </a:cubicBezTo>
                <a:cubicBezTo>
                  <a:pt x="133450" y="548433"/>
                  <a:pt x="140458" y="553719"/>
                  <a:pt x="148590" y="556260"/>
                </a:cubicBezTo>
                <a:cubicBezTo>
                  <a:pt x="182629" y="566897"/>
                  <a:pt x="220624" y="565765"/>
                  <a:pt x="255270" y="567690"/>
                </a:cubicBezTo>
                <a:cubicBezTo>
                  <a:pt x="292100" y="565150"/>
                  <a:pt x="329056" y="564038"/>
                  <a:pt x="365760" y="560070"/>
                </a:cubicBezTo>
                <a:cubicBezTo>
                  <a:pt x="376172" y="558944"/>
                  <a:pt x="386690" y="556748"/>
                  <a:pt x="396240" y="552450"/>
                </a:cubicBezTo>
                <a:cubicBezTo>
                  <a:pt x="412329" y="545210"/>
                  <a:pt x="441960" y="525780"/>
                  <a:pt x="441960" y="525780"/>
                </a:cubicBezTo>
                <a:cubicBezTo>
                  <a:pt x="447040" y="519430"/>
                  <a:pt x="452938" y="513656"/>
                  <a:pt x="457200" y="506730"/>
                </a:cubicBezTo>
                <a:cubicBezTo>
                  <a:pt x="465309" y="493553"/>
                  <a:pt x="479899" y="461086"/>
                  <a:pt x="483870" y="445770"/>
                </a:cubicBezTo>
                <a:cubicBezTo>
                  <a:pt x="490058" y="421900"/>
                  <a:pt x="499110" y="373380"/>
                  <a:pt x="499110" y="373380"/>
                </a:cubicBezTo>
                <a:cubicBezTo>
                  <a:pt x="497840" y="330200"/>
                  <a:pt x="498307" y="286934"/>
                  <a:pt x="495300" y="243840"/>
                </a:cubicBezTo>
                <a:cubicBezTo>
                  <a:pt x="494485" y="232160"/>
                  <a:pt x="489605" y="221100"/>
                  <a:pt x="487680" y="209550"/>
                </a:cubicBezTo>
                <a:cubicBezTo>
                  <a:pt x="485789" y="198206"/>
                  <a:pt x="485390" y="186659"/>
                  <a:pt x="483870" y="175260"/>
                </a:cubicBezTo>
                <a:cubicBezTo>
                  <a:pt x="479043" y="139058"/>
                  <a:pt x="483576" y="165000"/>
                  <a:pt x="472440" y="137160"/>
                </a:cubicBezTo>
                <a:cubicBezTo>
                  <a:pt x="469457" y="129702"/>
                  <a:pt x="467803" y="121758"/>
                  <a:pt x="464820" y="114300"/>
                </a:cubicBezTo>
                <a:cubicBezTo>
                  <a:pt x="456632" y="93830"/>
                  <a:pt x="471170" y="120650"/>
                  <a:pt x="472440" y="121920"/>
                </a:cubicBezTo>
                <a:close/>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a:extLst>
              <a:ext uri="{FF2B5EF4-FFF2-40B4-BE49-F238E27FC236}">
                <a16:creationId xmlns:a16="http://schemas.microsoft.com/office/drawing/2014/main" id="{0DFAB016-3B7F-D6F2-3C19-44EDD25B57A6}"/>
              </a:ext>
            </a:extLst>
          </p:cNvPr>
          <p:cNvSpPr/>
          <p:nvPr/>
        </p:nvSpPr>
        <p:spPr>
          <a:xfrm>
            <a:off x="4450080" y="4583425"/>
            <a:ext cx="545559" cy="537215"/>
          </a:xfrm>
          <a:custGeom>
            <a:avLst/>
            <a:gdLst>
              <a:gd name="connsiteX0" fmla="*/ 533400 w 545559"/>
              <a:gd name="connsiteY0" fmla="*/ 72395 h 537215"/>
              <a:gd name="connsiteX1" fmla="*/ 533400 w 545559"/>
              <a:gd name="connsiteY1" fmla="*/ 72395 h 537215"/>
              <a:gd name="connsiteX2" fmla="*/ 476250 w 545559"/>
              <a:gd name="connsiteY2" fmla="*/ 30485 h 537215"/>
              <a:gd name="connsiteX3" fmla="*/ 240030 w 545559"/>
              <a:gd name="connsiteY3" fmla="*/ 7625 h 537215"/>
              <a:gd name="connsiteX4" fmla="*/ 198120 w 545559"/>
              <a:gd name="connsiteY4" fmla="*/ 15245 h 537215"/>
              <a:gd name="connsiteX5" fmla="*/ 110490 w 545559"/>
              <a:gd name="connsiteY5" fmla="*/ 41915 h 537215"/>
              <a:gd name="connsiteX6" fmla="*/ 64770 w 545559"/>
              <a:gd name="connsiteY6" fmla="*/ 91445 h 537215"/>
              <a:gd name="connsiteX7" fmla="*/ 49530 w 545559"/>
              <a:gd name="connsiteY7" fmla="*/ 121925 h 537215"/>
              <a:gd name="connsiteX8" fmla="*/ 38100 w 545559"/>
              <a:gd name="connsiteY8" fmla="*/ 152405 h 537215"/>
              <a:gd name="connsiteX9" fmla="*/ 26670 w 545559"/>
              <a:gd name="connsiteY9" fmla="*/ 175265 h 537215"/>
              <a:gd name="connsiteX10" fmla="*/ 19050 w 545559"/>
              <a:gd name="connsiteY10" fmla="*/ 201935 h 537215"/>
              <a:gd name="connsiteX11" fmla="*/ 3810 w 545559"/>
              <a:gd name="connsiteY11" fmla="*/ 255275 h 537215"/>
              <a:gd name="connsiteX12" fmla="*/ 0 w 545559"/>
              <a:gd name="connsiteY12" fmla="*/ 285755 h 537215"/>
              <a:gd name="connsiteX13" fmla="*/ 3810 w 545559"/>
              <a:gd name="connsiteY13" fmla="*/ 346715 h 537215"/>
              <a:gd name="connsiteX14" fmla="*/ 34290 w 545559"/>
              <a:gd name="connsiteY14" fmla="*/ 403865 h 537215"/>
              <a:gd name="connsiteX15" fmla="*/ 53340 w 545559"/>
              <a:gd name="connsiteY15" fmla="*/ 430535 h 537215"/>
              <a:gd name="connsiteX16" fmla="*/ 91440 w 545559"/>
              <a:gd name="connsiteY16" fmla="*/ 468635 h 537215"/>
              <a:gd name="connsiteX17" fmla="*/ 152400 w 545559"/>
              <a:gd name="connsiteY17" fmla="*/ 506735 h 537215"/>
              <a:gd name="connsiteX18" fmla="*/ 186690 w 545559"/>
              <a:gd name="connsiteY18" fmla="*/ 521975 h 537215"/>
              <a:gd name="connsiteX19" fmla="*/ 243840 w 545559"/>
              <a:gd name="connsiteY19" fmla="*/ 529595 h 537215"/>
              <a:gd name="connsiteX20" fmla="*/ 304800 w 545559"/>
              <a:gd name="connsiteY20" fmla="*/ 533405 h 537215"/>
              <a:gd name="connsiteX21" fmla="*/ 339090 w 545559"/>
              <a:gd name="connsiteY21" fmla="*/ 537215 h 537215"/>
              <a:gd name="connsiteX22" fmla="*/ 392430 w 545559"/>
              <a:gd name="connsiteY22" fmla="*/ 529595 h 537215"/>
              <a:gd name="connsiteX23" fmla="*/ 441960 w 545559"/>
              <a:gd name="connsiteY23" fmla="*/ 514355 h 537215"/>
              <a:gd name="connsiteX24" fmla="*/ 487680 w 545559"/>
              <a:gd name="connsiteY24" fmla="*/ 506735 h 537215"/>
              <a:gd name="connsiteX25" fmla="*/ 510540 w 545559"/>
              <a:gd name="connsiteY25" fmla="*/ 480065 h 537215"/>
              <a:gd name="connsiteX26" fmla="*/ 529590 w 545559"/>
              <a:gd name="connsiteY26" fmla="*/ 441965 h 537215"/>
              <a:gd name="connsiteX27" fmla="*/ 541020 w 545559"/>
              <a:gd name="connsiteY27" fmla="*/ 384815 h 537215"/>
              <a:gd name="connsiteX28" fmla="*/ 541020 w 545559"/>
              <a:gd name="connsiteY28" fmla="*/ 198125 h 537215"/>
              <a:gd name="connsiteX29" fmla="*/ 533400 w 545559"/>
              <a:gd name="connsiteY29" fmla="*/ 167645 h 537215"/>
              <a:gd name="connsiteX30" fmla="*/ 518160 w 545559"/>
              <a:gd name="connsiteY30" fmla="*/ 87635 h 537215"/>
              <a:gd name="connsiteX31" fmla="*/ 506730 w 545559"/>
              <a:gd name="connsiteY31" fmla="*/ 60965 h 537215"/>
              <a:gd name="connsiteX32" fmla="*/ 533400 w 545559"/>
              <a:gd name="connsiteY32" fmla="*/ 72395 h 537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45559" h="537215">
                <a:moveTo>
                  <a:pt x="533400" y="72395"/>
                </a:moveTo>
                <a:lnTo>
                  <a:pt x="533400" y="72395"/>
                </a:lnTo>
                <a:cubicBezTo>
                  <a:pt x="514350" y="58425"/>
                  <a:pt x="498333" y="38876"/>
                  <a:pt x="476250" y="30485"/>
                </a:cubicBezTo>
                <a:cubicBezTo>
                  <a:pt x="365030" y="-11779"/>
                  <a:pt x="346407" y="-255"/>
                  <a:pt x="240030" y="7625"/>
                </a:cubicBezTo>
                <a:cubicBezTo>
                  <a:pt x="226060" y="10165"/>
                  <a:pt x="212004" y="12270"/>
                  <a:pt x="198120" y="15245"/>
                </a:cubicBezTo>
                <a:cubicBezTo>
                  <a:pt x="169404" y="21398"/>
                  <a:pt x="136154" y="24806"/>
                  <a:pt x="110490" y="41915"/>
                </a:cubicBezTo>
                <a:cubicBezTo>
                  <a:pt x="90127" y="55490"/>
                  <a:pt x="77892" y="70449"/>
                  <a:pt x="64770" y="91445"/>
                </a:cubicBezTo>
                <a:cubicBezTo>
                  <a:pt x="58750" y="101078"/>
                  <a:pt x="54083" y="111518"/>
                  <a:pt x="49530" y="121925"/>
                </a:cubicBezTo>
                <a:cubicBezTo>
                  <a:pt x="45181" y="131866"/>
                  <a:pt x="42374" y="142431"/>
                  <a:pt x="38100" y="152405"/>
                </a:cubicBezTo>
                <a:cubicBezTo>
                  <a:pt x="34744" y="160236"/>
                  <a:pt x="29728" y="167313"/>
                  <a:pt x="26670" y="175265"/>
                </a:cubicBezTo>
                <a:cubicBezTo>
                  <a:pt x="23351" y="183894"/>
                  <a:pt x="21769" y="193098"/>
                  <a:pt x="19050" y="201935"/>
                </a:cubicBezTo>
                <a:cubicBezTo>
                  <a:pt x="11503" y="226463"/>
                  <a:pt x="8965" y="227782"/>
                  <a:pt x="3810" y="255275"/>
                </a:cubicBezTo>
                <a:cubicBezTo>
                  <a:pt x="1923" y="265339"/>
                  <a:pt x="1270" y="275595"/>
                  <a:pt x="0" y="285755"/>
                </a:cubicBezTo>
                <a:cubicBezTo>
                  <a:pt x="1270" y="306075"/>
                  <a:pt x="-1866" y="327163"/>
                  <a:pt x="3810" y="346715"/>
                </a:cubicBezTo>
                <a:cubicBezTo>
                  <a:pt x="9830" y="367449"/>
                  <a:pt x="21741" y="386296"/>
                  <a:pt x="34290" y="403865"/>
                </a:cubicBezTo>
                <a:cubicBezTo>
                  <a:pt x="40640" y="412755"/>
                  <a:pt x="46112" y="422343"/>
                  <a:pt x="53340" y="430535"/>
                </a:cubicBezTo>
                <a:cubicBezTo>
                  <a:pt x="65223" y="444002"/>
                  <a:pt x="76496" y="458672"/>
                  <a:pt x="91440" y="468635"/>
                </a:cubicBezTo>
                <a:cubicBezTo>
                  <a:pt x="122765" y="489518"/>
                  <a:pt x="126707" y="494877"/>
                  <a:pt x="152400" y="506735"/>
                </a:cubicBezTo>
                <a:cubicBezTo>
                  <a:pt x="163757" y="511977"/>
                  <a:pt x="174555" y="518941"/>
                  <a:pt x="186690" y="521975"/>
                </a:cubicBezTo>
                <a:cubicBezTo>
                  <a:pt x="205335" y="526636"/>
                  <a:pt x="224711" y="527744"/>
                  <a:pt x="243840" y="529595"/>
                </a:cubicBezTo>
                <a:cubicBezTo>
                  <a:pt x="264105" y="531556"/>
                  <a:pt x="284505" y="531781"/>
                  <a:pt x="304800" y="533405"/>
                </a:cubicBezTo>
                <a:cubicBezTo>
                  <a:pt x="316264" y="534322"/>
                  <a:pt x="327660" y="535945"/>
                  <a:pt x="339090" y="537215"/>
                </a:cubicBezTo>
                <a:cubicBezTo>
                  <a:pt x="356870" y="534675"/>
                  <a:pt x="374714" y="532548"/>
                  <a:pt x="392430" y="529595"/>
                </a:cubicBezTo>
                <a:cubicBezTo>
                  <a:pt x="410691" y="526551"/>
                  <a:pt x="422645" y="518954"/>
                  <a:pt x="441960" y="514355"/>
                </a:cubicBezTo>
                <a:cubicBezTo>
                  <a:pt x="456990" y="510776"/>
                  <a:pt x="487680" y="506735"/>
                  <a:pt x="487680" y="506735"/>
                </a:cubicBezTo>
                <a:cubicBezTo>
                  <a:pt x="503802" y="495987"/>
                  <a:pt x="499131" y="501457"/>
                  <a:pt x="510540" y="480065"/>
                </a:cubicBezTo>
                <a:cubicBezTo>
                  <a:pt x="517222" y="467536"/>
                  <a:pt x="526146" y="455740"/>
                  <a:pt x="529590" y="441965"/>
                </a:cubicBezTo>
                <a:cubicBezTo>
                  <a:pt x="539388" y="402773"/>
                  <a:pt x="535729" y="421852"/>
                  <a:pt x="541020" y="384815"/>
                </a:cubicBezTo>
                <a:cubicBezTo>
                  <a:pt x="545749" y="304415"/>
                  <a:pt x="548266" y="294736"/>
                  <a:pt x="541020" y="198125"/>
                </a:cubicBezTo>
                <a:cubicBezTo>
                  <a:pt x="540237" y="187682"/>
                  <a:pt x="535330" y="177938"/>
                  <a:pt x="533400" y="167645"/>
                </a:cubicBezTo>
                <a:cubicBezTo>
                  <a:pt x="523755" y="116207"/>
                  <a:pt x="538070" y="154001"/>
                  <a:pt x="518160" y="87635"/>
                </a:cubicBezTo>
                <a:cubicBezTo>
                  <a:pt x="515381" y="78371"/>
                  <a:pt x="510322" y="69945"/>
                  <a:pt x="506730" y="60965"/>
                </a:cubicBezTo>
                <a:cubicBezTo>
                  <a:pt x="505238" y="57236"/>
                  <a:pt x="528955" y="70490"/>
                  <a:pt x="533400" y="72395"/>
                </a:cubicBezTo>
                <a:close/>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形状 31">
            <a:extLst>
              <a:ext uri="{FF2B5EF4-FFF2-40B4-BE49-F238E27FC236}">
                <a16:creationId xmlns:a16="http://schemas.microsoft.com/office/drawing/2014/main" id="{7D76B2A2-7AD1-3255-EAC4-B115C24C069F}"/>
              </a:ext>
            </a:extLst>
          </p:cNvPr>
          <p:cNvSpPr/>
          <p:nvPr/>
        </p:nvSpPr>
        <p:spPr>
          <a:xfrm>
            <a:off x="7246620" y="4604586"/>
            <a:ext cx="529590" cy="519864"/>
          </a:xfrm>
          <a:custGeom>
            <a:avLst/>
            <a:gdLst>
              <a:gd name="connsiteX0" fmla="*/ 480060 w 529590"/>
              <a:gd name="connsiteY0" fmla="*/ 96954 h 519864"/>
              <a:gd name="connsiteX1" fmla="*/ 480060 w 529590"/>
              <a:gd name="connsiteY1" fmla="*/ 96954 h 519864"/>
              <a:gd name="connsiteX2" fmla="*/ 262890 w 529590"/>
              <a:gd name="connsiteY2" fmla="*/ 5514 h 519864"/>
              <a:gd name="connsiteX3" fmla="*/ 121920 w 529590"/>
              <a:gd name="connsiteY3" fmla="*/ 43614 h 519864"/>
              <a:gd name="connsiteX4" fmla="*/ 72390 w 529590"/>
              <a:gd name="connsiteY4" fmla="*/ 100764 h 519864"/>
              <a:gd name="connsiteX5" fmla="*/ 34290 w 529590"/>
              <a:gd name="connsiteY5" fmla="*/ 157914 h 519864"/>
              <a:gd name="connsiteX6" fmla="*/ 11430 w 529590"/>
              <a:gd name="connsiteY6" fmla="*/ 218874 h 519864"/>
              <a:gd name="connsiteX7" fmla="*/ 0 w 529590"/>
              <a:gd name="connsiteY7" fmla="*/ 249354 h 519864"/>
              <a:gd name="connsiteX8" fmla="*/ 7620 w 529590"/>
              <a:gd name="connsiteY8" fmla="*/ 378894 h 519864"/>
              <a:gd name="connsiteX9" fmla="*/ 22860 w 529590"/>
              <a:gd name="connsiteY9" fmla="*/ 401754 h 519864"/>
              <a:gd name="connsiteX10" fmla="*/ 64770 w 529590"/>
              <a:gd name="connsiteY10" fmla="*/ 447474 h 519864"/>
              <a:gd name="connsiteX11" fmla="*/ 121920 w 529590"/>
              <a:gd name="connsiteY11" fmla="*/ 481764 h 519864"/>
              <a:gd name="connsiteX12" fmla="*/ 209550 w 529590"/>
              <a:gd name="connsiteY12" fmla="*/ 508434 h 519864"/>
              <a:gd name="connsiteX13" fmla="*/ 240030 w 529590"/>
              <a:gd name="connsiteY13" fmla="*/ 512244 h 519864"/>
              <a:gd name="connsiteX14" fmla="*/ 274320 w 529590"/>
              <a:gd name="connsiteY14" fmla="*/ 519864 h 519864"/>
              <a:gd name="connsiteX15" fmla="*/ 365760 w 529590"/>
              <a:gd name="connsiteY15" fmla="*/ 516054 h 519864"/>
              <a:gd name="connsiteX16" fmla="*/ 407670 w 529590"/>
              <a:gd name="connsiteY16" fmla="*/ 493194 h 519864"/>
              <a:gd name="connsiteX17" fmla="*/ 434340 w 529590"/>
              <a:gd name="connsiteY17" fmla="*/ 477954 h 519864"/>
              <a:gd name="connsiteX18" fmla="*/ 453390 w 529590"/>
              <a:gd name="connsiteY18" fmla="*/ 462714 h 519864"/>
              <a:gd name="connsiteX19" fmla="*/ 476250 w 529590"/>
              <a:gd name="connsiteY19" fmla="*/ 447474 h 519864"/>
              <a:gd name="connsiteX20" fmla="*/ 510540 w 529590"/>
              <a:gd name="connsiteY20" fmla="*/ 413184 h 519864"/>
              <a:gd name="connsiteX21" fmla="*/ 529590 w 529590"/>
              <a:gd name="connsiteY21" fmla="*/ 359844 h 519864"/>
              <a:gd name="connsiteX22" fmla="*/ 525780 w 529590"/>
              <a:gd name="connsiteY22" fmla="*/ 196014 h 519864"/>
              <a:gd name="connsiteX23" fmla="*/ 518160 w 529590"/>
              <a:gd name="connsiteY23" fmla="*/ 169344 h 519864"/>
              <a:gd name="connsiteX24" fmla="*/ 480060 w 529590"/>
              <a:gd name="connsiteY24" fmla="*/ 96954 h 519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9590" h="519864">
                <a:moveTo>
                  <a:pt x="480060" y="96954"/>
                </a:moveTo>
                <a:lnTo>
                  <a:pt x="480060" y="96954"/>
                </a:lnTo>
                <a:cubicBezTo>
                  <a:pt x="407670" y="66474"/>
                  <a:pt x="339439" y="23111"/>
                  <a:pt x="262890" y="5514"/>
                </a:cubicBezTo>
                <a:cubicBezTo>
                  <a:pt x="200343" y="-8865"/>
                  <a:pt x="158473" y="5233"/>
                  <a:pt x="121920" y="43614"/>
                </a:cubicBezTo>
                <a:cubicBezTo>
                  <a:pt x="104535" y="61869"/>
                  <a:pt x="84632" y="78728"/>
                  <a:pt x="72390" y="100764"/>
                </a:cubicBezTo>
                <a:cubicBezTo>
                  <a:pt x="48523" y="143725"/>
                  <a:pt x="61711" y="125009"/>
                  <a:pt x="34290" y="157914"/>
                </a:cubicBezTo>
                <a:lnTo>
                  <a:pt x="11430" y="218874"/>
                </a:lnTo>
                <a:lnTo>
                  <a:pt x="0" y="249354"/>
                </a:lnTo>
                <a:cubicBezTo>
                  <a:pt x="2540" y="292534"/>
                  <a:pt x="1204" y="336118"/>
                  <a:pt x="7620" y="378894"/>
                </a:cubicBezTo>
                <a:cubicBezTo>
                  <a:pt x="8979" y="387951"/>
                  <a:pt x="17537" y="394302"/>
                  <a:pt x="22860" y="401754"/>
                </a:cubicBezTo>
                <a:cubicBezTo>
                  <a:pt x="39086" y="424470"/>
                  <a:pt x="43175" y="433437"/>
                  <a:pt x="64770" y="447474"/>
                </a:cubicBezTo>
                <a:cubicBezTo>
                  <a:pt x="83397" y="459581"/>
                  <a:pt x="100844" y="474739"/>
                  <a:pt x="121920" y="481764"/>
                </a:cubicBezTo>
                <a:cubicBezTo>
                  <a:pt x="141119" y="488164"/>
                  <a:pt x="194710" y="506579"/>
                  <a:pt x="209550" y="508434"/>
                </a:cubicBezTo>
                <a:cubicBezTo>
                  <a:pt x="219710" y="509704"/>
                  <a:pt x="229910" y="510687"/>
                  <a:pt x="240030" y="512244"/>
                </a:cubicBezTo>
                <a:cubicBezTo>
                  <a:pt x="252606" y="514179"/>
                  <a:pt x="262184" y="516830"/>
                  <a:pt x="274320" y="519864"/>
                </a:cubicBezTo>
                <a:cubicBezTo>
                  <a:pt x="304800" y="518594"/>
                  <a:pt x="335405" y="519090"/>
                  <a:pt x="365760" y="516054"/>
                </a:cubicBezTo>
                <a:cubicBezTo>
                  <a:pt x="389630" y="513667"/>
                  <a:pt x="389136" y="505550"/>
                  <a:pt x="407670" y="493194"/>
                </a:cubicBezTo>
                <a:cubicBezTo>
                  <a:pt x="416189" y="487514"/>
                  <a:pt x="425821" y="483634"/>
                  <a:pt x="434340" y="477954"/>
                </a:cubicBezTo>
                <a:cubicBezTo>
                  <a:pt x="441106" y="473443"/>
                  <a:pt x="446813" y="467497"/>
                  <a:pt x="453390" y="462714"/>
                </a:cubicBezTo>
                <a:cubicBezTo>
                  <a:pt x="460796" y="457327"/>
                  <a:pt x="469329" y="453472"/>
                  <a:pt x="476250" y="447474"/>
                </a:cubicBezTo>
                <a:cubicBezTo>
                  <a:pt x="488465" y="436887"/>
                  <a:pt x="503311" y="427642"/>
                  <a:pt x="510540" y="413184"/>
                </a:cubicBezTo>
                <a:cubicBezTo>
                  <a:pt x="526654" y="380957"/>
                  <a:pt x="519904" y="398589"/>
                  <a:pt x="529590" y="359844"/>
                </a:cubicBezTo>
                <a:cubicBezTo>
                  <a:pt x="528320" y="305234"/>
                  <a:pt x="529052" y="250541"/>
                  <a:pt x="525780" y="196014"/>
                </a:cubicBezTo>
                <a:cubicBezTo>
                  <a:pt x="525226" y="186785"/>
                  <a:pt x="520817" y="178200"/>
                  <a:pt x="518160" y="169344"/>
                </a:cubicBezTo>
                <a:cubicBezTo>
                  <a:pt x="506088" y="129105"/>
                  <a:pt x="486410" y="109019"/>
                  <a:pt x="480060" y="96954"/>
                </a:cubicBezTo>
                <a:close/>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连接符: 肘形 41">
            <a:extLst>
              <a:ext uri="{FF2B5EF4-FFF2-40B4-BE49-F238E27FC236}">
                <a16:creationId xmlns:a16="http://schemas.microsoft.com/office/drawing/2014/main" id="{8BCAAB76-BFC8-7CFF-67DC-27426CECE372}"/>
              </a:ext>
            </a:extLst>
          </p:cNvPr>
          <p:cNvCxnSpPr>
            <a:stCxn id="15" idx="2"/>
            <a:endCxn id="21" idx="0"/>
          </p:cNvCxnSpPr>
          <p:nvPr/>
        </p:nvCxnSpPr>
        <p:spPr>
          <a:xfrm rot="5400000">
            <a:off x="5928881" y="-255896"/>
            <a:ext cx="451705" cy="8236179"/>
          </a:xfrm>
          <a:prstGeom prst="bentConnector3">
            <a:avLst/>
          </a:prstGeom>
          <a:ln w="38100"/>
        </p:spPr>
        <p:style>
          <a:lnRef idx="2">
            <a:schemeClr val="accent1"/>
          </a:lnRef>
          <a:fillRef idx="0">
            <a:schemeClr val="accent1"/>
          </a:fillRef>
          <a:effectRef idx="1">
            <a:schemeClr val="accent1"/>
          </a:effectRef>
          <a:fontRef idx="minor">
            <a:schemeClr val="tx1"/>
          </a:fontRef>
        </p:style>
      </p:cxnSp>
      <p:sp>
        <p:nvSpPr>
          <p:cNvPr id="50" name="文本框 49">
            <a:extLst>
              <a:ext uri="{FF2B5EF4-FFF2-40B4-BE49-F238E27FC236}">
                <a16:creationId xmlns:a16="http://schemas.microsoft.com/office/drawing/2014/main" id="{E7C8B474-5248-8747-9A22-1BB1CD32A8FC}"/>
              </a:ext>
            </a:extLst>
          </p:cNvPr>
          <p:cNvSpPr txBox="1"/>
          <p:nvPr/>
        </p:nvSpPr>
        <p:spPr>
          <a:xfrm>
            <a:off x="5815988" y="1066142"/>
            <a:ext cx="5479575" cy="400110"/>
          </a:xfrm>
          <a:prstGeom prst="rect">
            <a:avLst/>
          </a:prstGeom>
          <a:noFill/>
        </p:spPr>
        <p:txBody>
          <a:bodyPr wrap="square" rtlCol="0">
            <a:spAutoFit/>
          </a:bodyPr>
          <a:lstStyle/>
          <a:p>
            <a:pPr algn="ctr"/>
            <a:r>
              <a:rPr lang="zh-CN" altLang="en-US" sz="2000" b="1" dirty="0">
                <a:solidFill>
                  <a:srgbClr val="002060"/>
                </a:solidFill>
                <a:latin typeface="微软雅黑" panose="020B0503020204020204" pitchFamily="34" charset="-122"/>
                <a:ea typeface="微软雅黑" panose="020B0503020204020204" pitchFamily="34" charset="-122"/>
              </a:rPr>
              <a:t>具有明显的</a:t>
            </a:r>
            <a:r>
              <a:rPr lang="zh-CN" altLang="en-US" sz="2000" b="1" dirty="0">
                <a:solidFill>
                  <a:srgbClr val="FF0000"/>
                </a:solidFill>
                <a:latin typeface="微软雅黑" panose="020B0503020204020204" pitchFamily="34" charset="-122"/>
                <a:ea typeface="微软雅黑" panose="020B0503020204020204" pitchFamily="34" charset="-122"/>
              </a:rPr>
              <a:t>时序特征</a:t>
            </a:r>
          </a:p>
        </p:txBody>
      </p:sp>
      <p:cxnSp>
        <p:nvCxnSpPr>
          <p:cNvPr id="52" name="直接箭头连接符 51">
            <a:extLst>
              <a:ext uri="{FF2B5EF4-FFF2-40B4-BE49-F238E27FC236}">
                <a16:creationId xmlns:a16="http://schemas.microsoft.com/office/drawing/2014/main" id="{61784402-88D1-8E52-0EE0-88C0D402ECAA}"/>
              </a:ext>
            </a:extLst>
          </p:cNvPr>
          <p:cNvCxnSpPr/>
          <p:nvPr/>
        </p:nvCxnSpPr>
        <p:spPr>
          <a:xfrm flipV="1">
            <a:off x="7360920" y="5240715"/>
            <a:ext cx="182880" cy="946725"/>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cxnSp>
        <p:nvCxnSpPr>
          <p:cNvPr id="54" name="直接箭头连接符 53">
            <a:extLst>
              <a:ext uri="{FF2B5EF4-FFF2-40B4-BE49-F238E27FC236}">
                <a16:creationId xmlns:a16="http://schemas.microsoft.com/office/drawing/2014/main" id="{0B2F3142-0D0B-F222-5E6D-F54A05A9F3F1}"/>
              </a:ext>
            </a:extLst>
          </p:cNvPr>
          <p:cNvCxnSpPr/>
          <p:nvPr/>
        </p:nvCxnSpPr>
        <p:spPr>
          <a:xfrm flipV="1">
            <a:off x="7589520" y="5240715"/>
            <a:ext cx="2209800" cy="1007685"/>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55" name="文本框 54">
            <a:extLst>
              <a:ext uri="{FF2B5EF4-FFF2-40B4-BE49-F238E27FC236}">
                <a16:creationId xmlns:a16="http://schemas.microsoft.com/office/drawing/2014/main" id="{B4944E74-924A-F16F-CEE6-6444D9CC6809}"/>
              </a:ext>
            </a:extLst>
          </p:cNvPr>
          <p:cNvSpPr txBox="1"/>
          <p:nvPr/>
        </p:nvSpPr>
        <p:spPr>
          <a:xfrm>
            <a:off x="4634666" y="6309731"/>
            <a:ext cx="5909708" cy="400110"/>
          </a:xfrm>
          <a:prstGeom prst="rect">
            <a:avLst/>
          </a:prstGeom>
          <a:noFill/>
        </p:spPr>
        <p:txBody>
          <a:bodyPr wrap="square" rtlCol="0">
            <a:spAutoFit/>
          </a:bodyPr>
          <a:lstStyle/>
          <a:p>
            <a:pPr algn="ctr"/>
            <a:r>
              <a:rPr lang="zh-CN" altLang="en-US" sz="2000" dirty="0">
                <a:solidFill>
                  <a:srgbClr val="002060"/>
                </a:solidFill>
                <a:latin typeface="微软雅黑" panose="020B0503020204020204" pitchFamily="34" charset="-122"/>
                <a:ea typeface="微软雅黑" panose="020B0503020204020204" pitchFamily="34" charset="-122"/>
              </a:rPr>
              <a:t>根据上一帧图像甚至是过往图像综合影响本次分割</a:t>
            </a:r>
            <a:endParaRPr lang="zh-CN" altLang="en-US" sz="20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362599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AC267B6-7610-8E2F-C3B2-D6087A1562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510" y="1900854"/>
            <a:ext cx="4211735" cy="3281644"/>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BE6E2A4C-FFEA-60BB-710F-8DB65CC8DEA0}"/>
              </a:ext>
            </a:extLst>
          </p:cNvPr>
          <p:cNvSpPr txBox="1"/>
          <p:nvPr/>
        </p:nvSpPr>
        <p:spPr>
          <a:xfrm>
            <a:off x="665065" y="943032"/>
            <a:ext cx="5565138" cy="523220"/>
          </a:xfrm>
          <a:prstGeom prst="rect">
            <a:avLst/>
          </a:prstGeom>
          <a:noFill/>
        </p:spPr>
        <p:txBody>
          <a:bodyPr wrap="squar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下一步想法</a:t>
            </a:r>
            <a:r>
              <a:rPr lang="zh-CN" altLang="en-US" sz="1400" dirty="0">
                <a:solidFill>
                  <a:srgbClr val="002060"/>
                </a:solidFill>
                <a:latin typeface="微软雅黑" panose="020B0503020204020204" pitchFamily="34" charset="-122"/>
                <a:ea typeface="微软雅黑" panose="020B0503020204020204" pitchFamily="34" charset="-122"/>
              </a:rPr>
              <a:t>（目前还在构思，并未落实）</a:t>
            </a:r>
            <a:endParaRPr lang="zh-CN" altLang="en-US" sz="2800" dirty="0">
              <a:solidFill>
                <a:srgbClr val="00206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151FEDEA-61EA-7593-7E3B-9B92A2EF8431}"/>
              </a:ext>
            </a:extLst>
          </p:cNvPr>
          <p:cNvSpPr txBox="1"/>
          <p:nvPr/>
        </p:nvSpPr>
        <p:spPr>
          <a:xfrm>
            <a:off x="3399316" y="6172518"/>
            <a:ext cx="5909708" cy="461665"/>
          </a:xfrm>
          <a:prstGeom prst="rect">
            <a:avLst/>
          </a:prstGeom>
          <a:noFill/>
        </p:spPr>
        <p:txBody>
          <a:bodyPr wrap="square" rtlCol="0">
            <a:spAutoFit/>
          </a:bodyPr>
          <a:lstStyle/>
          <a:p>
            <a:pPr algn="ctr"/>
            <a:r>
              <a:rPr lang="zh-CN" altLang="en-US" sz="2400" dirty="0">
                <a:solidFill>
                  <a:srgbClr val="002060"/>
                </a:solidFill>
                <a:latin typeface="微软雅黑" panose="020B0503020204020204" pitchFamily="34" charset="-122"/>
                <a:ea typeface="微软雅黑" panose="020B0503020204020204" pitchFamily="34" charset="-122"/>
              </a:rPr>
              <a:t>输出由本次输入以及上一次输出共同决定</a:t>
            </a:r>
            <a:endParaRPr lang="zh-CN" altLang="en-US" sz="2400" dirty="0">
              <a:solidFill>
                <a:srgbClr val="FF0000"/>
              </a:solidFill>
              <a:latin typeface="微软雅黑" panose="020B0503020204020204" pitchFamily="34" charset="-122"/>
              <a:ea typeface="微软雅黑" panose="020B0503020204020204" pitchFamily="34" charset="-122"/>
            </a:endParaRPr>
          </a:p>
        </p:txBody>
      </p:sp>
      <p:pic>
        <p:nvPicPr>
          <p:cNvPr id="2052" name="Picture 4">
            <a:extLst>
              <a:ext uri="{FF2B5EF4-FFF2-40B4-BE49-F238E27FC236}">
                <a16:creationId xmlns:a16="http://schemas.microsoft.com/office/drawing/2014/main" id="{AF207E69-5ED1-A272-A0F3-E0FF43D419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310" y="1629343"/>
            <a:ext cx="6248407" cy="3599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27339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56146-00AB-586C-6629-33CD93733AC9}"/>
            </a:ext>
          </a:extLst>
        </p:cNvPr>
        <p:cNvGrpSpPr/>
        <p:nvPr/>
      </p:nvGrpSpPr>
      <p:grpSpPr>
        <a:xfrm>
          <a:off x="0" y="0"/>
          <a:ext cx="0" cy="0"/>
          <a:chOff x="0" y="0"/>
          <a:chExt cx="0" cy="0"/>
        </a:xfrm>
      </p:grpSpPr>
      <p:cxnSp>
        <p:nvCxnSpPr>
          <p:cNvPr id="464" name="直接连接符 463">
            <a:extLst>
              <a:ext uri="{FF2B5EF4-FFF2-40B4-BE49-F238E27FC236}">
                <a16:creationId xmlns:a16="http://schemas.microsoft.com/office/drawing/2014/main" id="{709C4859-BB92-7799-3C7E-801471CB7A06}"/>
              </a:ext>
            </a:extLst>
          </p:cNvPr>
          <p:cNvCxnSpPr>
            <a:cxnSpLocks/>
          </p:cNvCxnSpPr>
          <p:nvPr/>
        </p:nvCxnSpPr>
        <p:spPr>
          <a:xfrm>
            <a:off x="5514975" y="853431"/>
            <a:ext cx="238125" cy="0"/>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343" name="组合 342">
            <a:extLst>
              <a:ext uri="{FF2B5EF4-FFF2-40B4-BE49-F238E27FC236}">
                <a16:creationId xmlns:a16="http://schemas.microsoft.com/office/drawing/2014/main" id="{2817F129-9C71-C548-43CC-64E5C7EDCE0A}"/>
              </a:ext>
            </a:extLst>
          </p:cNvPr>
          <p:cNvGrpSpPr/>
          <p:nvPr/>
        </p:nvGrpSpPr>
        <p:grpSpPr>
          <a:xfrm>
            <a:off x="5955199" y="2549756"/>
            <a:ext cx="219600" cy="220070"/>
            <a:chOff x="2851768" y="1813678"/>
            <a:chExt cx="219600" cy="220070"/>
          </a:xfrm>
        </p:grpSpPr>
        <p:sp>
          <p:nvSpPr>
            <p:cNvPr id="344" name="椭圆 343">
              <a:extLst>
                <a:ext uri="{FF2B5EF4-FFF2-40B4-BE49-F238E27FC236}">
                  <a16:creationId xmlns:a16="http://schemas.microsoft.com/office/drawing/2014/main" id="{D912153F-9418-524F-E215-3F05CB7859CE}"/>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345" name="直接连接符 344">
              <a:extLst>
                <a:ext uri="{FF2B5EF4-FFF2-40B4-BE49-F238E27FC236}">
                  <a16:creationId xmlns:a16="http://schemas.microsoft.com/office/drawing/2014/main" id="{AAD700AA-7726-6BAD-EC88-E09D8D0676F9}"/>
                </a:ext>
              </a:extLst>
            </p:cNvPr>
            <p:cNvCxnSpPr>
              <a:stCxn id="344" idx="2"/>
              <a:endCxn id="344"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346" name="直接连接符 345">
              <a:extLst>
                <a:ext uri="{FF2B5EF4-FFF2-40B4-BE49-F238E27FC236}">
                  <a16:creationId xmlns:a16="http://schemas.microsoft.com/office/drawing/2014/main" id="{8C0F651E-814C-9AC4-3292-10353FFEBEA4}"/>
                </a:ext>
              </a:extLst>
            </p:cNvPr>
            <p:cNvCxnSpPr>
              <a:stCxn id="344" idx="0"/>
              <a:endCxn id="344"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sp>
        <p:nvSpPr>
          <p:cNvPr id="349" name="矩形 348">
            <a:extLst>
              <a:ext uri="{FF2B5EF4-FFF2-40B4-BE49-F238E27FC236}">
                <a16:creationId xmlns:a16="http://schemas.microsoft.com/office/drawing/2014/main" id="{1F82B01D-8596-1473-C005-8094DC00FDDF}"/>
              </a:ext>
            </a:extLst>
          </p:cNvPr>
          <p:cNvSpPr/>
          <p:nvPr/>
        </p:nvSpPr>
        <p:spPr>
          <a:xfrm>
            <a:off x="5863975" y="3045545"/>
            <a:ext cx="398616"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altLang="zh-CN" sz="1400" dirty="0">
                <a:solidFill>
                  <a:schemeClr val="tx1"/>
                </a:solidFill>
                <a:latin typeface="微软雅黑" panose="020B0503020204020204" pitchFamily="34" charset="-122"/>
                <a:ea typeface="微软雅黑" panose="020B0503020204020204" pitchFamily="34" charset="-122"/>
              </a:rPr>
              <a:t>σ</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55" name="矩形 354">
            <a:extLst>
              <a:ext uri="{FF2B5EF4-FFF2-40B4-BE49-F238E27FC236}">
                <a16:creationId xmlns:a16="http://schemas.microsoft.com/office/drawing/2014/main" id="{F75F0222-1B79-E8DE-4644-3B6D9B11CDB1}"/>
              </a:ext>
            </a:extLst>
          </p:cNvPr>
          <p:cNvSpPr/>
          <p:nvPr/>
        </p:nvSpPr>
        <p:spPr>
          <a:xfrm>
            <a:off x="6305830" y="2553963"/>
            <a:ext cx="58559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tanh</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356" name="组合 355">
            <a:extLst>
              <a:ext uri="{FF2B5EF4-FFF2-40B4-BE49-F238E27FC236}">
                <a16:creationId xmlns:a16="http://schemas.microsoft.com/office/drawing/2014/main" id="{DE64BBDF-31E4-B89A-A315-1885922F36DC}"/>
              </a:ext>
            </a:extLst>
          </p:cNvPr>
          <p:cNvGrpSpPr/>
          <p:nvPr/>
        </p:nvGrpSpPr>
        <p:grpSpPr>
          <a:xfrm>
            <a:off x="6488825" y="3043857"/>
            <a:ext cx="219600" cy="220070"/>
            <a:chOff x="2851768" y="731513"/>
            <a:chExt cx="219600" cy="220070"/>
          </a:xfrm>
        </p:grpSpPr>
        <p:sp>
          <p:nvSpPr>
            <p:cNvPr id="357" name="椭圆 356">
              <a:extLst>
                <a:ext uri="{FF2B5EF4-FFF2-40B4-BE49-F238E27FC236}">
                  <a16:creationId xmlns:a16="http://schemas.microsoft.com/office/drawing/2014/main" id="{E6DBED8C-5825-2099-DB00-984D5D81B077}"/>
                </a:ext>
              </a:extLst>
            </p:cNvPr>
            <p:cNvSpPr/>
            <p:nvPr/>
          </p:nvSpPr>
          <p:spPr>
            <a:xfrm>
              <a:off x="2851768" y="73151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358" name="直接连接符 357">
              <a:extLst>
                <a:ext uri="{FF2B5EF4-FFF2-40B4-BE49-F238E27FC236}">
                  <a16:creationId xmlns:a16="http://schemas.microsoft.com/office/drawing/2014/main" id="{33060194-9B1E-D1ED-8504-E5AFE7FF4F7A}"/>
                </a:ext>
              </a:extLst>
            </p:cNvPr>
            <p:cNvCxnSpPr>
              <a:stCxn id="357" idx="1"/>
              <a:endCxn id="357" idx="5"/>
            </p:cNvCxnSpPr>
            <p:nvPr/>
          </p:nvCxnSpPr>
          <p:spPr>
            <a:xfrm>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cxnSp>
          <p:nvCxnSpPr>
            <p:cNvPr id="359" name="直接连接符 358">
              <a:extLst>
                <a:ext uri="{FF2B5EF4-FFF2-40B4-BE49-F238E27FC236}">
                  <a16:creationId xmlns:a16="http://schemas.microsoft.com/office/drawing/2014/main" id="{E67FB5DD-7E05-5856-4949-FE00D82658C5}"/>
                </a:ext>
              </a:extLst>
            </p:cNvPr>
            <p:cNvCxnSpPr>
              <a:stCxn id="357" idx="7"/>
              <a:endCxn id="357" idx="3"/>
            </p:cNvCxnSpPr>
            <p:nvPr/>
          </p:nvCxnSpPr>
          <p:spPr>
            <a:xfrm flipH="1">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grpSp>
      <p:cxnSp>
        <p:nvCxnSpPr>
          <p:cNvPr id="361" name="连接符: 肘形 360">
            <a:extLst>
              <a:ext uri="{FF2B5EF4-FFF2-40B4-BE49-F238E27FC236}">
                <a16:creationId xmlns:a16="http://schemas.microsoft.com/office/drawing/2014/main" id="{45B6D490-693F-8772-F353-6EFBC80B388A}"/>
              </a:ext>
            </a:extLst>
          </p:cNvPr>
          <p:cNvCxnSpPr>
            <a:cxnSpLocks/>
            <a:endCxn id="344" idx="2"/>
          </p:cNvCxnSpPr>
          <p:nvPr/>
        </p:nvCxnSpPr>
        <p:spPr>
          <a:xfrm rot="5400000">
            <a:off x="5799777" y="2388665"/>
            <a:ext cx="426548" cy="115704"/>
          </a:xfrm>
          <a:prstGeom prst="bentConnector4">
            <a:avLst>
              <a:gd name="adj1" fmla="val 37102"/>
              <a:gd name="adj2" fmla="val 26684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64" name="连接符: 肘形 363">
            <a:extLst>
              <a:ext uri="{FF2B5EF4-FFF2-40B4-BE49-F238E27FC236}">
                <a16:creationId xmlns:a16="http://schemas.microsoft.com/office/drawing/2014/main" id="{5537D2D9-B2CA-CF5F-0E08-2DB2FFA735F4}"/>
              </a:ext>
            </a:extLst>
          </p:cNvPr>
          <p:cNvCxnSpPr>
            <a:stCxn id="9" idx="2"/>
            <a:endCxn id="344" idx="0"/>
          </p:cNvCxnSpPr>
          <p:nvPr/>
        </p:nvCxnSpPr>
        <p:spPr>
          <a:xfrm rot="5400000">
            <a:off x="5998245" y="2288909"/>
            <a:ext cx="327601" cy="194092"/>
          </a:xfrm>
          <a:prstGeom prst="bentConnector3">
            <a:avLst>
              <a:gd name="adj1" fmla="val 61630"/>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67" name="连接符: 肘形 366">
            <a:extLst>
              <a:ext uri="{FF2B5EF4-FFF2-40B4-BE49-F238E27FC236}">
                <a16:creationId xmlns:a16="http://schemas.microsoft.com/office/drawing/2014/main" id="{10924B2D-2DEF-BF61-A27B-77A9A1D59454}"/>
              </a:ext>
            </a:extLst>
          </p:cNvPr>
          <p:cNvCxnSpPr>
            <a:endCxn id="355" idx="0"/>
          </p:cNvCxnSpPr>
          <p:nvPr/>
        </p:nvCxnSpPr>
        <p:spPr>
          <a:xfrm rot="16200000" flipH="1">
            <a:off x="6352629" y="2307967"/>
            <a:ext cx="327186" cy="164805"/>
          </a:xfrm>
          <a:prstGeom prst="bentConnector3">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71" name="直接连接符 370">
            <a:extLst>
              <a:ext uri="{FF2B5EF4-FFF2-40B4-BE49-F238E27FC236}">
                <a16:creationId xmlns:a16="http://schemas.microsoft.com/office/drawing/2014/main" id="{3986B548-3A5A-A00D-33DE-CB81F96C8D08}"/>
              </a:ext>
            </a:extLst>
          </p:cNvPr>
          <p:cNvCxnSpPr>
            <a:stCxn id="344" idx="4"/>
            <a:endCxn id="349" idx="0"/>
          </p:cNvCxnSpPr>
          <p:nvPr/>
        </p:nvCxnSpPr>
        <p:spPr>
          <a:xfrm flipH="1">
            <a:off x="6063283" y="2769826"/>
            <a:ext cx="1716" cy="275719"/>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3" name="直接连接符 372">
            <a:extLst>
              <a:ext uri="{FF2B5EF4-FFF2-40B4-BE49-F238E27FC236}">
                <a16:creationId xmlns:a16="http://schemas.microsoft.com/office/drawing/2014/main" id="{92EEE5EC-4F49-59FE-0FE2-2F473A0C68B5}"/>
              </a:ext>
            </a:extLst>
          </p:cNvPr>
          <p:cNvCxnSpPr>
            <a:stCxn id="355" idx="2"/>
            <a:endCxn id="357" idx="0"/>
          </p:cNvCxnSpPr>
          <p:nvPr/>
        </p:nvCxnSpPr>
        <p:spPr>
          <a:xfrm>
            <a:off x="6598625" y="2774033"/>
            <a:ext cx="0" cy="269824"/>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75" name="直接连接符 374">
            <a:extLst>
              <a:ext uri="{FF2B5EF4-FFF2-40B4-BE49-F238E27FC236}">
                <a16:creationId xmlns:a16="http://schemas.microsoft.com/office/drawing/2014/main" id="{15E3F6F0-7CF5-A20B-22B5-7CF85110946B}"/>
              </a:ext>
            </a:extLst>
          </p:cNvPr>
          <p:cNvCxnSpPr>
            <a:stCxn id="349" idx="3"/>
            <a:endCxn id="357" idx="2"/>
          </p:cNvCxnSpPr>
          <p:nvPr/>
        </p:nvCxnSpPr>
        <p:spPr>
          <a:xfrm flipV="1">
            <a:off x="6262591" y="3153892"/>
            <a:ext cx="226234" cy="1688"/>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9632C4-F8FF-E834-B53F-BFFFF9C7D19E}"/>
              </a:ext>
            </a:extLst>
          </p:cNvPr>
          <p:cNvCxnSpPr>
            <a:cxnSpLocks/>
          </p:cNvCxnSpPr>
          <p:nvPr/>
        </p:nvCxnSpPr>
        <p:spPr>
          <a:xfrm>
            <a:off x="5996940" y="1250688"/>
            <a:ext cx="4229099" cy="0"/>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65B3F19B-46B6-1ED3-B95A-F791712E123B}"/>
              </a:ext>
            </a:extLst>
          </p:cNvPr>
          <p:cNvCxnSpPr>
            <a:cxnSpLocks/>
          </p:cNvCxnSpPr>
          <p:nvPr/>
        </p:nvCxnSpPr>
        <p:spPr>
          <a:xfrm>
            <a:off x="5996940" y="1994415"/>
            <a:ext cx="4272095" cy="0"/>
          </a:xfrm>
          <a:prstGeom prst="line">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56" name="矩形 55">
            <a:extLst>
              <a:ext uri="{FF2B5EF4-FFF2-40B4-BE49-F238E27FC236}">
                <a16:creationId xmlns:a16="http://schemas.microsoft.com/office/drawing/2014/main" id="{ABC851C4-CC01-7486-7950-A2451E1C0C2F}"/>
              </a:ext>
            </a:extLst>
          </p:cNvPr>
          <p:cNvSpPr/>
          <p:nvPr/>
        </p:nvSpPr>
        <p:spPr>
          <a:xfrm>
            <a:off x="10301857" y="3847747"/>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CA-attention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77C76284-4E50-DF2E-6769-E8DDA9D518B6}"/>
              </a:ext>
            </a:extLst>
          </p:cNvPr>
          <p:cNvSpPr/>
          <p:nvPr/>
        </p:nvSpPr>
        <p:spPr>
          <a:xfrm>
            <a:off x="10630873" y="311708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9" name="矩形 68">
            <a:extLst>
              <a:ext uri="{FF2B5EF4-FFF2-40B4-BE49-F238E27FC236}">
                <a16:creationId xmlns:a16="http://schemas.microsoft.com/office/drawing/2014/main" id="{71005790-D9F1-7A62-983B-8370E3936189}"/>
              </a:ext>
            </a:extLst>
          </p:cNvPr>
          <p:cNvSpPr/>
          <p:nvPr/>
        </p:nvSpPr>
        <p:spPr>
          <a:xfrm>
            <a:off x="8201598" y="3847747"/>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CA-attention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77" name="矩形 76">
            <a:extLst>
              <a:ext uri="{FF2B5EF4-FFF2-40B4-BE49-F238E27FC236}">
                <a16:creationId xmlns:a16="http://schemas.microsoft.com/office/drawing/2014/main" id="{B3B64EF0-929B-690F-D589-12AA24B4BED9}"/>
              </a:ext>
            </a:extLst>
          </p:cNvPr>
          <p:cNvSpPr/>
          <p:nvPr/>
        </p:nvSpPr>
        <p:spPr>
          <a:xfrm>
            <a:off x="6132800" y="3847747"/>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CA-attention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85" name="矩形 84">
            <a:extLst>
              <a:ext uri="{FF2B5EF4-FFF2-40B4-BE49-F238E27FC236}">
                <a16:creationId xmlns:a16="http://schemas.microsoft.com/office/drawing/2014/main" id="{2CD0C708-C9A0-3834-FF56-B0A394E6715C}"/>
              </a:ext>
            </a:extLst>
          </p:cNvPr>
          <p:cNvSpPr/>
          <p:nvPr/>
        </p:nvSpPr>
        <p:spPr>
          <a:xfrm>
            <a:off x="4145509" y="3847747"/>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CA-attention</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20" name="组合 19">
            <a:extLst>
              <a:ext uri="{FF2B5EF4-FFF2-40B4-BE49-F238E27FC236}">
                <a16:creationId xmlns:a16="http://schemas.microsoft.com/office/drawing/2014/main" id="{6309E4A2-9707-F37E-74CA-DCD9180DF20E}"/>
              </a:ext>
            </a:extLst>
          </p:cNvPr>
          <p:cNvGrpSpPr/>
          <p:nvPr/>
        </p:nvGrpSpPr>
        <p:grpSpPr>
          <a:xfrm>
            <a:off x="10301857" y="4838911"/>
            <a:ext cx="1389981" cy="1755141"/>
            <a:chOff x="8579737" y="4937971"/>
            <a:chExt cx="1389981" cy="1755141"/>
          </a:xfrm>
        </p:grpSpPr>
        <p:sp>
          <p:nvSpPr>
            <p:cNvPr id="55" name="矩形 54">
              <a:extLst>
                <a:ext uri="{FF2B5EF4-FFF2-40B4-BE49-F238E27FC236}">
                  <a16:creationId xmlns:a16="http://schemas.microsoft.com/office/drawing/2014/main" id="{52D88764-1A4B-3CE3-ACCD-33251B2314BE}"/>
                </a:ext>
              </a:extLst>
            </p:cNvPr>
            <p:cNvSpPr/>
            <p:nvPr/>
          </p:nvSpPr>
          <p:spPr>
            <a:xfrm>
              <a:off x="8579737" y="493797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Concatenate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8" name="矩形 57">
              <a:extLst>
                <a:ext uri="{FF2B5EF4-FFF2-40B4-BE49-F238E27FC236}">
                  <a16:creationId xmlns:a16="http://schemas.microsoft.com/office/drawing/2014/main" id="{1947180A-4F0C-3937-6BF9-C9A161A24515}"/>
                </a:ext>
              </a:extLst>
            </p:cNvPr>
            <p:cNvSpPr/>
            <p:nvPr/>
          </p:nvSpPr>
          <p:spPr>
            <a:xfrm>
              <a:off x="8579738" y="515804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9" name="矩形 58">
              <a:extLst>
                <a:ext uri="{FF2B5EF4-FFF2-40B4-BE49-F238E27FC236}">
                  <a16:creationId xmlns:a16="http://schemas.microsoft.com/office/drawing/2014/main" id="{4236FC25-1776-9F2F-9E27-5AF0B2A3E600}"/>
                </a:ext>
              </a:extLst>
            </p:cNvPr>
            <p:cNvSpPr/>
            <p:nvPr/>
          </p:nvSpPr>
          <p:spPr>
            <a:xfrm>
              <a:off x="8579738" y="537811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0" name="矩形 59">
              <a:extLst>
                <a:ext uri="{FF2B5EF4-FFF2-40B4-BE49-F238E27FC236}">
                  <a16:creationId xmlns:a16="http://schemas.microsoft.com/office/drawing/2014/main" id="{DA2B52FE-F405-78BF-7CBC-3FD80E4B63B6}"/>
                </a:ext>
              </a:extLst>
            </p:cNvPr>
            <p:cNvSpPr/>
            <p:nvPr/>
          </p:nvSpPr>
          <p:spPr>
            <a:xfrm>
              <a:off x="8579738" y="559801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5" name="矩形 64">
              <a:extLst>
                <a:ext uri="{FF2B5EF4-FFF2-40B4-BE49-F238E27FC236}">
                  <a16:creationId xmlns:a16="http://schemas.microsoft.com/office/drawing/2014/main" id="{B00858DB-2410-64F3-94C2-679A0538BB73}"/>
                </a:ext>
              </a:extLst>
            </p:cNvPr>
            <p:cNvSpPr/>
            <p:nvPr/>
          </p:nvSpPr>
          <p:spPr>
            <a:xfrm>
              <a:off x="8579738" y="5817913"/>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6" name="矩形 65">
              <a:extLst>
                <a:ext uri="{FF2B5EF4-FFF2-40B4-BE49-F238E27FC236}">
                  <a16:creationId xmlns:a16="http://schemas.microsoft.com/office/drawing/2014/main" id="{8FA81E5E-EBA8-91B5-63EB-74AC7602A072}"/>
                </a:ext>
              </a:extLst>
            </p:cNvPr>
            <p:cNvSpPr/>
            <p:nvPr/>
          </p:nvSpPr>
          <p:spPr>
            <a:xfrm>
              <a:off x="8579738" y="603798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7" name="矩形 66">
              <a:extLst>
                <a:ext uri="{FF2B5EF4-FFF2-40B4-BE49-F238E27FC236}">
                  <a16:creationId xmlns:a16="http://schemas.microsoft.com/office/drawing/2014/main" id="{64EC07F6-7808-CF91-97D1-D5848273FEF3}"/>
                </a:ext>
              </a:extLst>
            </p:cNvPr>
            <p:cNvSpPr/>
            <p:nvPr/>
          </p:nvSpPr>
          <p:spPr>
            <a:xfrm>
              <a:off x="8579738" y="625788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2" name="矩形 91">
              <a:extLst>
                <a:ext uri="{FF2B5EF4-FFF2-40B4-BE49-F238E27FC236}">
                  <a16:creationId xmlns:a16="http://schemas.microsoft.com/office/drawing/2014/main" id="{6C6A4250-FFF1-73FC-FB90-248B3A976FD1}"/>
                </a:ext>
              </a:extLst>
            </p:cNvPr>
            <p:cNvSpPr/>
            <p:nvPr/>
          </p:nvSpPr>
          <p:spPr>
            <a:xfrm>
              <a:off x="8579738" y="647304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grpSp>
        <p:nvGrpSpPr>
          <p:cNvPr id="57" name="组合 56">
            <a:extLst>
              <a:ext uri="{FF2B5EF4-FFF2-40B4-BE49-F238E27FC236}">
                <a16:creationId xmlns:a16="http://schemas.microsoft.com/office/drawing/2014/main" id="{E515E457-CB13-BE69-B2CC-CF3C32AA0E95}"/>
              </a:ext>
            </a:extLst>
          </p:cNvPr>
          <p:cNvGrpSpPr/>
          <p:nvPr/>
        </p:nvGrpSpPr>
        <p:grpSpPr>
          <a:xfrm>
            <a:off x="8201598" y="4838911"/>
            <a:ext cx="1389980" cy="1755141"/>
            <a:chOff x="6479478" y="4937971"/>
            <a:chExt cx="1389980" cy="1755141"/>
          </a:xfrm>
        </p:grpSpPr>
        <p:sp>
          <p:nvSpPr>
            <p:cNvPr id="93" name="矩形 92">
              <a:extLst>
                <a:ext uri="{FF2B5EF4-FFF2-40B4-BE49-F238E27FC236}">
                  <a16:creationId xmlns:a16="http://schemas.microsoft.com/office/drawing/2014/main" id="{3AB2A7CA-710C-33D9-C414-51D7D9DDDC2E}"/>
                </a:ext>
              </a:extLst>
            </p:cNvPr>
            <p:cNvSpPr/>
            <p:nvPr/>
          </p:nvSpPr>
          <p:spPr>
            <a:xfrm>
              <a:off x="6479478" y="493797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Concatenate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4" name="矩形 93">
              <a:extLst>
                <a:ext uri="{FF2B5EF4-FFF2-40B4-BE49-F238E27FC236}">
                  <a16:creationId xmlns:a16="http://schemas.microsoft.com/office/drawing/2014/main" id="{5F4047A0-CD16-4E53-48F3-57CFDBB4802E}"/>
                </a:ext>
              </a:extLst>
            </p:cNvPr>
            <p:cNvSpPr/>
            <p:nvPr/>
          </p:nvSpPr>
          <p:spPr>
            <a:xfrm>
              <a:off x="6479478" y="515804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5" name="矩形 94">
              <a:extLst>
                <a:ext uri="{FF2B5EF4-FFF2-40B4-BE49-F238E27FC236}">
                  <a16:creationId xmlns:a16="http://schemas.microsoft.com/office/drawing/2014/main" id="{21DB3469-9F30-C422-B35E-1D7184EBBBD0}"/>
                </a:ext>
              </a:extLst>
            </p:cNvPr>
            <p:cNvSpPr/>
            <p:nvPr/>
          </p:nvSpPr>
          <p:spPr>
            <a:xfrm>
              <a:off x="6479478" y="537811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6" name="矩形 95">
              <a:extLst>
                <a:ext uri="{FF2B5EF4-FFF2-40B4-BE49-F238E27FC236}">
                  <a16:creationId xmlns:a16="http://schemas.microsoft.com/office/drawing/2014/main" id="{7F0CEC7C-D28E-C9AF-B589-BBE66326273E}"/>
                </a:ext>
              </a:extLst>
            </p:cNvPr>
            <p:cNvSpPr/>
            <p:nvPr/>
          </p:nvSpPr>
          <p:spPr>
            <a:xfrm>
              <a:off x="6479478" y="559801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7" name="矩形 96">
              <a:extLst>
                <a:ext uri="{FF2B5EF4-FFF2-40B4-BE49-F238E27FC236}">
                  <a16:creationId xmlns:a16="http://schemas.microsoft.com/office/drawing/2014/main" id="{9567CE94-6FA4-287A-DF6A-5C3E569F25B5}"/>
                </a:ext>
              </a:extLst>
            </p:cNvPr>
            <p:cNvSpPr/>
            <p:nvPr/>
          </p:nvSpPr>
          <p:spPr>
            <a:xfrm>
              <a:off x="6479478" y="5817913"/>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8" name="矩形 97">
              <a:extLst>
                <a:ext uri="{FF2B5EF4-FFF2-40B4-BE49-F238E27FC236}">
                  <a16:creationId xmlns:a16="http://schemas.microsoft.com/office/drawing/2014/main" id="{D4CD0C0C-F667-E2DF-13E6-34A16FBA680F}"/>
                </a:ext>
              </a:extLst>
            </p:cNvPr>
            <p:cNvSpPr/>
            <p:nvPr/>
          </p:nvSpPr>
          <p:spPr>
            <a:xfrm>
              <a:off x="6479478" y="603798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9" name="矩形 98">
              <a:extLst>
                <a:ext uri="{FF2B5EF4-FFF2-40B4-BE49-F238E27FC236}">
                  <a16:creationId xmlns:a16="http://schemas.microsoft.com/office/drawing/2014/main" id="{1F772C75-4B74-A5CE-72FD-5468FA122169}"/>
                </a:ext>
              </a:extLst>
            </p:cNvPr>
            <p:cNvSpPr/>
            <p:nvPr/>
          </p:nvSpPr>
          <p:spPr>
            <a:xfrm>
              <a:off x="6479478" y="625788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0" name="矩形 99">
              <a:extLst>
                <a:ext uri="{FF2B5EF4-FFF2-40B4-BE49-F238E27FC236}">
                  <a16:creationId xmlns:a16="http://schemas.microsoft.com/office/drawing/2014/main" id="{0CF2941A-6F82-3027-1BD8-E9F46876FCF8}"/>
                </a:ext>
              </a:extLst>
            </p:cNvPr>
            <p:cNvSpPr/>
            <p:nvPr/>
          </p:nvSpPr>
          <p:spPr>
            <a:xfrm>
              <a:off x="6479478" y="647304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grpSp>
        <p:nvGrpSpPr>
          <p:cNvPr id="54" name="组合 53">
            <a:extLst>
              <a:ext uri="{FF2B5EF4-FFF2-40B4-BE49-F238E27FC236}">
                <a16:creationId xmlns:a16="http://schemas.microsoft.com/office/drawing/2014/main" id="{65E94EE1-3184-8432-5339-B5607D56A214}"/>
              </a:ext>
            </a:extLst>
          </p:cNvPr>
          <p:cNvGrpSpPr/>
          <p:nvPr/>
        </p:nvGrpSpPr>
        <p:grpSpPr>
          <a:xfrm>
            <a:off x="6132800" y="4836881"/>
            <a:ext cx="1389980" cy="1755141"/>
            <a:chOff x="4410680" y="4935941"/>
            <a:chExt cx="1389980" cy="1755141"/>
          </a:xfrm>
        </p:grpSpPr>
        <p:sp>
          <p:nvSpPr>
            <p:cNvPr id="101" name="矩形 100">
              <a:extLst>
                <a:ext uri="{FF2B5EF4-FFF2-40B4-BE49-F238E27FC236}">
                  <a16:creationId xmlns:a16="http://schemas.microsoft.com/office/drawing/2014/main" id="{9FF3EB2D-93A8-9AF6-8765-C85373272F95}"/>
                </a:ext>
              </a:extLst>
            </p:cNvPr>
            <p:cNvSpPr/>
            <p:nvPr/>
          </p:nvSpPr>
          <p:spPr>
            <a:xfrm>
              <a:off x="4410680" y="493594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Concatenate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2" name="矩形 101">
              <a:extLst>
                <a:ext uri="{FF2B5EF4-FFF2-40B4-BE49-F238E27FC236}">
                  <a16:creationId xmlns:a16="http://schemas.microsoft.com/office/drawing/2014/main" id="{87515D6D-C6CA-5FC2-9191-5098A1694D09}"/>
                </a:ext>
              </a:extLst>
            </p:cNvPr>
            <p:cNvSpPr/>
            <p:nvPr/>
          </p:nvSpPr>
          <p:spPr>
            <a:xfrm>
              <a:off x="4410680" y="515601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3" name="矩形 102">
              <a:extLst>
                <a:ext uri="{FF2B5EF4-FFF2-40B4-BE49-F238E27FC236}">
                  <a16:creationId xmlns:a16="http://schemas.microsoft.com/office/drawing/2014/main" id="{E8EB434D-041D-EA37-3751-C3EA9F1F733F}"/>
                </a:ext>
              </a:extLst>
            </p:cNvPr>
            <p:cNvSpPr/>
            <p:nvPr/>
          </p:nvSpPr>
          <p:spPr>
            <a:xfrm>
              <a:off x="4410680" y="537608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4" name="矩形 103">
              <a:extLst>
                <a:ext uri="{FF2B5EF4-FFF2-40B4-BE49-F238E27FC236}">
                  <a16:creationId xmlns:a16="http://schemas.microsoft.com/office/drawing/2014/main" id="{C6681C4F-C073-16DE-BBDF-5A13D72018E3}"/>
                </a:ext>
              </a:extLst>
            </p:cNvPr>
            <p:cNvSpPr/>
            <p:nvPr/>
          </p:nvSpPr>
          <p:spPr>
            <a:xfrm>
              <a:off x="4410680" y="559598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5" name="矩形 104">
              <a:extLst>
                <a:ext uri="{FF2B5EF4-FFF2-40B4-BE49-F238E27FC236}">
                  <a16:creationId xmlns:a16="http://schemas.microsoft.com/office/drawing/2014/main" id="{E7AE36AA-4139-EE15-E7AF-ECB0E439AF79}"/>
                </a:ext>
              </a:extLst>
            </p:cNvPr>
            <p:cNvSpPr/>
            <p:nvPr/>
          </p:nvSpPr>
          <p:spPr>
            <a:xfrm>
              <a:off x="4410680" y="5815883"/>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6" name="矩形 105">
              <a:extLst>
                <a:ext uri="{FF2B5EF4-FFF2-40B4-BE49-F238E27FC236}">
                  <a16:creationId xmlns:a16="http://schemas.microsoft.com/office/drawing/2014/main" id="{B8F69713-52A6-B69C-2417-22FB31433B3E}"/>
                </a:ext>
              </a:extLst>
            </p:cNvPr>
            <p:cNvSpPr/>
            <p:nvPr/>
          </p:nvSpPr>
          <p:spPr>
            <a:xfrm>
              <a:off x="4410680" y="603595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7" name="矩形 106">
              <a:extLst>
                <a:ext uri="{FF2B5EF4-FFF2-40B4-BE49-F238E27FC236}">
                  <a16:creationId xmlns:a16="http://schemas.microsoft.com/office/drawing/2014/main" id="{AB0F4CCD-C3AB-B3F5-8519-C998AE0A5373}"/>
                </a:ext>
              </a:extLst>
            </p:cNvPr>
            <p:cNvSpPr/>
            <p:nvPr/>
          </p:nvSpPr>
          <p:spPr>
            <a:xfrm>
              <a:off x="4410680" y="625585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8" name="矩形 107">
              <a:extLst>
                <a:ext uri="{FF2B5EF4-FFF2-40B4-BE49-F238E27FC236}">
                  <a16:creationId xmlns:a16="http://schemas.microsoft.com/office/drawing/2014/main" id="{59317FF0-A39A-EEA4-2999-D4E9925E1973}"/>
                </a:ext>
              </a:extLst>
            </p:cNvPr>
            <p:cNvSpPr/>
            <p:nvPr/>
          </p:nvSpPr>
          <p:spPr>
            <a:xfrm>
              <a:off x="4410680" y="647101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grpSp>
        <p:nvGrpSpPr>
          <p:cNvPr id="22" name="组合 21">
            <a:extLst>
              <a:ext uri="{FF2B5EF4-FFF2-40B4-BE49-F238E27FC236}">
                <a16:creationId xmlns:a16="http://schemas.microsoft.com/office/drawing/2014/main" id="{B158ACB0-6DDD-BABA-FB33-BC0F9D59C041}"/>
              </a:ext>
            </a:extLst>
          </p:cNvPr>
          <p:cNvGrpSpPr/>
          <p:nvPr/>
        </p:nvGrpSpPr>
        <p:grpSpPr>
          <a:xfrm>
            <a:off x="4145509" y="4834851"/>
            <a:ext cx="1389981" cy="1755141"/>
            <a:chOff x="2423389" y="4933911"/>
            <a:chExt cx="1389981" cy="1755141"/>
          </a:xfrm>
        </p:grpSpPr>
        <p:sp>
          <p:nvSpPr>
            <p:cNvPr id="117" name="矩形 116">
              <a:extLst>
                <a:ext uri="{FF2B5EF4-FFF2-40B4-BE49-F238E27FC236}">
                  <a16:creationId xmlns:a16="http://schemas.microsoft.com/office/drawing/2014/main" id="{D5780782-B457-C258-A5FF-3BFA2F999FB8}"/>
                </a:ext>
              </a:extLst>
            </p:cNvPr>
            <p:cNvSpPr/>
            <p:nvPr/>
          </p:nvSpPr>
          <p:spPr>
            <a:xfrm>
              <a:off x="2423390" y="493391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Concatenate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18" name="矩形 117">
              <a:extLst>
                <a:ext uri="{FF2B5EF4-FFF2-40B4-BE49-F238E27FC236}">
                  <a16:creationId xmlns:a16="http://schemas.microsoft.com/office/drawing/2014/main" id="{AFB45349-D9C9-1D31-11BE-736EB38DE2E7}"/>
                </a:ext>
              </a:extLst>
            </p:cNvPr>
            <p:cNvSpPr/>
            <p:nvPr/>
          </p:nvSpPr>
          <p:spPr>
            <a:xfrm>
              <a:off x="2423389" y="515398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19" name="矩形 118">
              <a:extLst>
                <a:ext uri="{FF2B5EF4-FFF2-40B4-BE49-F238E27FC236}">
                  <a16:creationId xmlns:a16="http://schemas.microsoft.com/office/drawing/2014/main" id="{3D41A2C2-E74A-741C-29B3-DA2FA6A41A11}"/>
                </a:ext>
              </a:extLst>
            </p:cNvPr>
            <p:cNvSpPr/>
            <p:nvPr/>
          </p:nvSpPr>
          <p:spPr>
            <a:xfrm>
              <a:off x="2423389" y="537405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0" name="矩形 119">
              <a:extLst>
                <a:ext uri="{FF2B5EF4-FFF2-40B4-BE49-F238E27FC236}">
                  <a16:creationId xmlns:a16="http://schemas.microsoft.com/office/drawing/2014/main" id="{4CB074D6-163D-3056-BD29-7ABB0AEDA1C9}"/>
                </a:ext>
              </a:extLst>
            </p:cNvPr>
            <p:cNvSpPr/>
            <p:nvPr/>
          </p:nvSpPr>
          <p:spPr>
            <a:xfrm>
              <a:off x="2423389" y="559395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1" name="矩形 120">
              <a:extLst>
                <a:ext uri="{FF2B5EF4-FFF2-40B4-BE49-F238E27FC236}">
                  <a16:creationId xmlns:a16="http://schemas.microsoft.com/office/drawing/2014/main" id="{E6A59382-ABBD-8B2C-2AB4-AC7A18AD76A4}"/>
                </a:ext>
              </a:extLst>
            </p:cNvPr>
            <p:cNvSpPr/>
            <p:nvPr/>
          </p:nvSpPr>
          <p:spPr>
            <a:xfrm>
              <a:off x="2423389" y="5813853"/>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2" name="矩形 121">
              <a:extLst>
                <a:ext uri="{FF2B5EF4-FFF2-40B4-BE49-F238E27FC236}">
                  <a16:creationId xmlns:a16="http://schemas.microsoft.com/office/drawing/2014/main" id="{CAE0FD6A-8B0B-570B-2458-D89BCAA3BC13}"/>
                </a:ext>
              </a:extLst>
            </p:cNvPr>
            <p:cNvSpPr/>
            <p:nvPr/>
          </p:nvSpPr>
          <p:spPr>
            <a:xfrm>
              <a:off x="2423389" y="603392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3" name="矩形 122">
              <a:extLst>
                <a:ext uri="{FF2B5EF4-FFF2-40B4-BE49-F238E27FC236}">
                  <a16:creationId xmlns:a16="http://schemas.microsoft.com/office/drawing/2014/main" id="{11B2EE06-DC26-3B49-6ABD-F210D224E953}"/>
                </a:ext>
              </a:extLst>
            </p:cNvPr>
            <p:cNvSpPr/>
            <p:nvPr/>
          </p:nvSpPr>
          <p:spPr>
            <a:xfrm>
              <a:off x="2423389" y="625382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4" name="矩形 123">
              <a:extLst>
                <a:ext uri="{FF2B5EF4-FFF2-40B4-BE49-F238E27FC236}">
                  <a16:creationId xmlns:a16="http://schemas.microsoft.com/office/drawing/2014/main" id="{6F1D7AC4-A3F2-A5B5-BF99-969F46C3D5B9}"/>
                </a:ext>
              </a:extLst>
            </p:cNvPr>
            <p:cNvSpPr/>
            <p:nvPr/>
          </p:nvSpPr>
          <p:spPr>
            <a:xfrm>
              <a:off x="2423389" y="646898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sp>
        <p:nvSpPr>
          <p:cNvPr id="126" name="矩形 125">
            <a:extLst>
              <a:ext uri="{FF2B5EF4-FFF2-40B4-BE49-F238E27FC236}">
                <a16:creationId xmlns:a16="http://schemas.microsoft.com/office/drawing/2014/main" id="{6927CD5F-CF48-20D6-D2E4-C75E7B5F37C4}"/>
              </a:ext>
            </a:extLst>
          </p:cNvPr>
          <p:cNvSpPr/>
          <p:nvPr/>
        </p:nvSpPr>
        <p:spPr>
          <a:xfrm>
            <a:off x="1956809" y="5272113"/>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Sigmoid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7" name="矩形 126">
            <a:extLst>
              <a:ext uri="{FF2B5EF4-FFF2-40B4-BE49-F238E27FC236}">
                <a16:creationId xmlns:a16="http://schemas.microsoft.com/office/drawing/2014/main" id="{112E5388-9132-3D2D-D8C3-A19C63E1EEE7}"/>
              </a:ext>
            </a:extLst>
          </p:cNvPr>
          <p:cNvSpPr/>
          <p:nvPr/>
        </p:nvSpPr>
        <p:spPr>
          <a:xfrm>
            <a:off x="1956809" y="5540874"/>
            <a:ext cx="1389980" cy="268761"/>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8" name="矩形 127">
            <a:extLst>
              <a:ext uri="{FF2B5EF4-FFF2-40B4-BE49-F238E27FC236}">
                <a16:creationId xmlns:a16="http://schemas.microsoft.com/office/drawing/2014/main" id="{6008221C-C7B1-D230-460B-3E864D7DB858}"/>
              </a:ext>
            </a:extLst>
          </p:cNvPr>
          <p:cNvSpPr/>
          <p:nvPr/>
        </p:nvSpPr>
        <p:spPr>
          <a:xfrm>
            <a:off x="374173" y="5473560"/>
            <a:ext cx="1389980" cy="39583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output</a:t>
            </a:r>
            <a:endParaRPr lang="zh-CN" altLang="en-US" sz="1400" dirty="0">
              <a:solidFill>
                <a:schemeClr val="tx1"/>
              </a:solidFill>
              <a:latin typeface="微软雅黑" panose="020B0503020204020204" pitchFamily="34" charset="-122"/>
              <a:ea typeface="微软雅黑" panose="020B0503020204020204" pitchFamily="34" charset="-122"/>
            </a:endParaRPr>
          </a:p>
        </p:txBody>
      </p:sp>
      <p:cxnSp>
        <p:nvCxnSpPr>
          <p:cNvPr id="169" name="直接连接符 168">
            <a:extLst>
              <a:ext uri="{FF2B5EF4-FFF2-40B4-BE49-F238E27FC236}">
                <a16:creationId xmlns:a16="http://schemas.microsoft.com/office/drawing/2014/main" id="{56058CA3-B7FE-B45B-D95F-CD048AE81465}"/>
              </a:ext>
            </a:extLst>
          </p:cNvPr>
          <p:cNvCxnSpPr>
            <a:cxnSpLocks/>
            <a:stCxn id="168" idx="2"/>
            <a:endCxn id="61" idx="0"/>
          </p:cNvCxnSpPr>
          <p:nvPr/>
        </p:nvCxnSpPr>
        <p:spPr>
          <a:xfrm>
            <a:off x="11322485" y="2230360"/>
            <a:ext cx="3378" cy="886723"/>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8" name="直接连接符 197">
            <a:extLst>
              <a:ext uri="{FF2B5EF4-FFF2-40B4-BE49-F238E27FC236}">
                <a16:creationId xmlns:a16="http://schemas.microsoft.com/office/drawing/2014/main" id="{9B1EBFB6-8125-4572-4AAA-D9ECDD757709}"/>
              </a:ext>
            </a:extLst>
          </p:cNvPr>
          <p:cNvCxnSpPr>
            <a:stCxn id="56" idx="2"/>
            <a:endCxn id="55" idx="0"/>
          </p:cNvCxnSpPr>
          <p:nvPr/>
        </p:nvCxnSpPr>
        <p:spPr>
          <a:xfrm>
            <a:off x="10996847" y="4067817"/>
            <a:ext cx="0" cy="771094"/>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5" name="连接符: 肘形 214">
            <a:extLst>
              <a:ext uri="{FF2B5EF4-FFF2-40B4-BE49-F238E27FC236}">
                <a16:creationId xmlns:a16="http://schemas.microsoft.com/office/drawing/2014/main" id="{D27A2EF5-11AD-02CF-C11F-B4E9042F0973}"/>
              </a:ext>
            </a:extLst>
          </p:cNvPr>
          <p:cNvCxnSpPr>
            <a:cxnSpLocks/>
            <a:stCxn id="92" idx="1"/>
            <a:endCxn id="93" idx="3"/>
          </p:cNvCxnSpPr>
          <p:nvPr/>
        </p:nvCxnSpPr>
        <p:spPr>
          <a:xfrm rot="10800000">
            <a:off x="9591578" y="4948947"/>
            <a:ext cx="710280" cy="153507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9" name="连接符: 肘形 218">
            <a:extLst>
              <a:ext uri="{FF2B5EF4-FFF2-40B4-BE49-F238E27FC236}">
                <a16:creationId xmlns:a16="http://schemas.microsoft.com/office/drawing/2014/main" id="{C1E66921-E3B8-843D-1C59-050DA9BB570E}"/>
              </a:ext>
            </a:extLst>
          </p:cNvPr>
          <p:cNvCxnSpPr>
            <a:cxnSpLocks/>
            <a:stCxn id="100" idx="1"/>
            <a:endCxn id="101" idx="3"/>
          </p:cNvCxnSpPr>
          <p:nvPr/>
        </p:nvCxnSpPr>
        <p:spPr>
          <a:xfrm rot="10800000">
            <a:off x="7522780" y="4946917"/>
            <a:ext cx="678818" cy="153710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1" name="连接符: 肘形 220">
            <a:extLst>
              <a:ext uri="{FF2B5EF4-FFF2-40B4-BE49-F238E27FC236}">
                <a16:creationId xmlns:a16="http://schemas.microsoft.com/office/drawing/2014/main" id="{C045D5AE-169A-2463-C27B-BD35070A75E3}"/>
              </a:ext>
            </a:extLst>
          </p:cNvPr>
          <p:cNvCxnSpPr>
            <a:cxnSpLocks/>
            <a:stCxn id="108" idx="1"/>
            <a:endCxn id="117" idx="3"/>
          </p:cNvCxnSpPr>
          <p:nvPr/>
        </p:nvCxnSpPr>
        <p:spPr>
          <a:xfrm rot="10800000">
            <a:off x="5535490" y="4944887"/>
            <a:ext cx="597310" cy="153710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3" name="连接符: 肘形 222">
            <a:extLst>
              <a:ext uri="{FF2B5EF4-FFF2-40B4-BE49-F238E27FC236}">
                <a16:creationId xmlns:a16="http://schemas.microsoft.com/office/drawing/2014/main" id="{9C591917-F74B-EB36-0B41-ADDB4E18B74B}"/>
              </a:ext>
            </a:extLst>
          </p:cNvPr>
          <p:cNvCxnSpPr>
            <a:stCxn id="124" idx="1"/>
            <a:endCxn id="127" idx="2"/>
          </p:cNvCxnSpPr>
          <p:nvPr/>
        </p:nvCxnSpPr>
        <p:spPr>
          <a:xfrm rot="10800000">
            <a:off x="2651799" y="5809635"/>
            <a:ext cx="1493710" cy="670322"/>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3" name="直接连接符 232">
            <a:extLst>
              <a:ext uri="{FF2B5EF4-FFF2-40B4-BE49-F238E27FC236}">
                <a16:creationId xmlns:a16="http://schemas.microsoft.com/office/drawing/2014/main" id="{2EED3EAC-1C34-D555-88FC-719ABA00CC68}"/>
              </a:ext>
            </a:extLst>
          </p:cNvPr>
          <p:cNvCxnSpPr>
            <a:stCxn id="69" idx="2"/>
            <a:endCxn id="93" idx="0"/>
          </p:cNvCxnSpPr>
          <p:nvPr/>
        </p:nvCxnSpPr>
        <p:spPr>
          <a:xfrm>
            <a:off x="8896588" y="4067817"/>
            <a:ext cx="0" cy="771094"/>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7" name="直接连接符 236">
            <a:extLst>
              <a:ext uri="{FF2B5EF4-FFF2-40B4-BE49-F238E27FC236}">
                <a16:creationId xmlns:a16="http://schemas.microsoft.com/office/drawing/2014/main" id="{85047CC0-D70E-8C54-7AD6-D44E33F244C9}"/>
              </a:ext>
            </a:extLst>
          </p:cNvPr>
          <p:cNvCxnSpPr>
            <a:stCxn id="77" idx="2"/>
            <a:endCxn id="101" idx="0"/>
          </p:cNvCxnSpPr>
          <p:nvPr/>
        </p:nvCxnSpPr>
        <p:spPr>
          <a:xfrm>
            <a:off x="6827790" y="4067817"/>
            <a:ext cx="0" cy="769064"/>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1" name="直接连接符 240">
            <a:extLst>
              <a:ext uri="{FF2B5EF4-FFF2-40B4-BE49-F238E27FC236}">
                <a16:creationId xmlns:a16="http://schemas.microsoft.com/office/drawing/2014/main" id="{E54E5EA8-3F36-B357-1894-7395C4F800B8}"/>
              </a:ext>
            </a:extLst>
          </p:cNvPr>
          <p:cNvCxnSpPr>
            <a:cxnSpLocks/>
            <a:stCxn id="85" idx="2"/>
            <a:endCxn id="117" idx="0"/>
          </p:cNvCxnSpPr>
          <p:nvPr/>
        </p:nvCxnSpPr>
        <p:spPr>
          <a:xfrm>
            <a:off x="4840499" y="4067817"/>
            <a:ext cx="1" cy="767034"/>
          </a:xfrm>
          <a:prstGeom prst="line">
            <a:avLst/>
          </a:prstGeom>
          <a:ln>
            <a:tailEnd type="arrow"/>
          </a:ln>
        </p:spPr>
        <p:style>
          <a:lnRef idx="2">
            <a:schemeClr val="accent1"/>
          </a:lnRef>
          <a:fillRef idx="0">
            <a:schemeClr val="accent1"/>
          </a:fillRef>
          <a:effectRef idx="1">
            <a:schemeClr val="accent1"/>
          </a:effectRef>
          <a:fontRef idx="minor">
            <a:schemeClr val="tx1"/>
          </a:fontRef>
        </p:style>
      </p:cxnSp>
      <p:sp>
        <p:nvSpPr>
          <p:cNvPr id="284" name="矩形: 圆角 283">
            <a:extLst>
              <a:ext uri="{FF2B5EF4-FFF2-40B4-BE49-F238E27FC236}">
                <a16:creationId xmlns:a16="http://schemas.microsoft.com/office/drawing/2014/main" id="{AB8A2864-2142-22AC-37F0-1C0B82791106}"/>
              </a:ext>
            </a:extLst>
          </p:cNvPr>
          <p:cNvSpPr/>
          <p:nvPr/>
        </p:nvSpPr>
        <p:spPr>
          <a:xfrm>
            <a:off x="3771606" y="4638453"/>
            <a:ext cx="8176553" cy="2066046"/>
          </a:xfrm>
          <a:prstGeom prst="roundRect">
            <a:avLst>
              <a:gd name="adj" fmla="val 1694"/>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5" name="文本框 284">
            <a:extLst>
              <a:ext uri="{FF2B5EF4-FFF2-40B4-BE49-F238E27FC236}">
                <a16:creationId xmlns:a16="http://schemas.microsoft.com/office/drawing/2014/main" id="{357FA1E4-30FC-C0E5-A84E-2077D1E472BD}"/>
              </a:ext>
            </a:extLst>
          </p:cNvPr>
          <p:cNvSpPr txBox="1"/>
          <p:nvPr/>
        </p:nvSpPr>
        <p:spPr>
          <a:xfrm>
            <a:off x="3717168" y="4307374"/>
            <a:ext cx="902812" cy="307777"/>
          </a:xfrm>
          <a:prstGeom prst="rect">
            <a:avLst/>
          </a:prstGeom>
          <a:noFill/>
        </p:spPr>
        <p:txBody>
          <a:bodyPr wrap="none" rtlCol="0">
            <a:spAutoFit/>
          </a:bodyPr>
          <a:lstStyle/>
          <a:p>
            <a:pPr algn="ctr"/>
            <a:r>
              <a:rPr lang="en-US" altLang="zh-CN" sz="1400" b="1" dirty="0">
                <a:latin typeface="Times New Roman" panose="02020603050405020304" pitchFamily="18" charset="0"/>
                <a:cs typeface="Times New Roman" panose="02020603050405020304" pitchFamily="18" charset="0"/>
              </a:rPr>
              <a:t>Decoding</a:t>
            </a:r>
            <a:endParaRPr lang="zh-CN" altLang="en-US" sz="1400" b="1" dirty="0">
              <a:latin typeface="Times New Roman" panose="02020603050405020304" pitchFamily="18" charset="0"/>
              <a:cs typeface="Times New Roman" panose="02020603050405020304" pitchFamily="18" charset="0"/>
            </a:endParaRPr>
          </a:p>
        </p:txBody>
      </p:sp>
      <p:grpSp>
        <p:nvGrpSpPr>
          <p:cNvPr id="183" name="组合 182">
            <a:extLst>
              <a:ext uri="{FF2B5EF4-FFF2-40B4-BE49-F238E27FC236}">
                <a16:creationId xmlns:a16="http://schemas.microsoft.com/office/drawing/2014/main" id="{BCF471F7-0E38-1FD9-4DBE-7AD74B6A3A71}"/>
              </a:ext>
            </a:extLst>
          </p:cNvPr>
          <p:cNvGrpSpPr/>
          <p:nvPr/>
        </p:nvGrpSpPr>
        <p:grpSpPr>
          <a:xfrm>
            <a:off x="7135184" y="745777"/>
            <a:ext cx="798616" cy="1476378"/>
            <a:chOff x="4717104" y="745777"/>
            <a:chExt cx="798616" cy="1476378"/>
          </a:xfrm>
        </p:grpSpPr>
        <p:sp>
          <p:nvSpPr>
            <p:cNvPr id="253" name="文本框 252">
              <a:extLst>
                <a:ext uri="{FF2B5EF4-FFF2-40B4-BE49-F238E27FC236}">
                  <a16:creationId xmlns:a16="http://schemas.microsoft.com/office/drawing/2014/main" id="{F136F14C-6393-6453-D77A-F6DBD6D2E515}"/>
                </a:ext>
              </a:extLst>
            </p:cNvPr>
            <p:cNvSpPr txBox="1"/>
            <p:nvPr/>
          </p:nvSpPr>
          <p:spPr>
            <a:xfrm>
              <a:off x="4717104" y="745777"/>
              <a:ext cx="798616"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conv2_x</a:t>
              </a:r>
              <a:endParaRPr lang="zh-CN" altLang="en-US" sz="1400" dirty="0">
                <a:latin typeface="Times New Roman" panose="02020603050405020304" pitchFamily="18" charset="0"/>
                <a:cs typeface="Times New Roman" panose="02020603050405020304" pitchFamily="18" charset="0"/>
              </a:endParaRPr>
            </a:p>
          </p:txBody>
        </p:sp>
        <p:sp>
          <p:nvSpPr>
            <p:cNvPr id="76" name="矩形 75">
              <a:extLst>
                <a:ext uri="{FF2B5EF4-FFF2-40B4-BE49-F238E27FC236}">
                  <a16:creationId xmlns:a16="http://schemas.microsoft.com/office/drawing/2014/main" id="{16F37D7F-D701-78F5-900A-E74B1AFFD83C}"/>
                </a:ext>
              </a:extLst>
            </p:cNvPr>
            <p:cNvSpPr/>
            <p:nvPr/>
          </p:nvSpPr>
          <p:spPr>
            <a:xfrm>
              <a:off x="4836580" y="1022168"/>
              <a:ext cx="538179" cy="1199987"/>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S</a:t>
              </a:r>
              <a:endParaRPr lang="zh-CN" altLang="en-US" sz="2000" dirty="0">
                <a:solidFill>
                  <a:schemeClr val="tx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56" name="文本框 255">
                  <a:extLst>
                    <a:ext uri="{FF2B5EF4-FFF2-40B4-BE49-F238E27FC236}">
                      <a16:creationId xmlns:a16="http://schemas.microsoft.com/office/drawing/2014/main" id="{681957D4-507F-5A32-BC96-8F014D069E8B}"/>
                    </a:ext>
                  </a:extLst>
                </p:cNvPr>
                <p:cNvSpPr txBox="1"/>
                <p:nvPr/>
              </p:nvSpPr>
              <p:spPr>
                <a:xfrm>
                  <a:off x="4953661" y="1945156"/>
                  <a:ext cx="352775" cy="27699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12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200" b="0" i="1" dirty="0" smtClean="0">
                            <a:latin typeface="Cambria Math" panose="02040503050406030204" pitchFamily="18" charset="0"/>
                            <a:ea typeface="Cambria Math" panose="02040503050406030204" pitchFamily="18" charset="0"/>
                            <a:cs typeface="Times New Roman" panose="02020603050405020304" pitchFamily="18" charset="0"/>
                          </a:rPr>
                          <m:t>3</m:t>
                        </m:r>
                      </m:oMath>
                    </m:oMathPara>
                  </a14:m>
                  <a:endParaRPr lang="zh-CN" altLang="en-US" sz="12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256" name="文本框 255">
                  <a:extLst>
                    <a:ext uri="{FF2B5EF4-FFF2-40B4-BE49-F238E27FC236}">
                      <a16:creationId xmlns:a16="http://schemas.microsoft.com/office/drawing/2014/main" id="{681957D4-507F-5A32-BC96-8F014D069E8B}"/>
                    </a:ext>
                  </a:extLst>
                </p:cNvPr>
                <p:cNvSpPr txBox="1">
                  <a:spLocks noRot="1" noChangeAspect="1" noMove="1" noResize="1" noEditPoints="1" noAdjustHandles="1" noChangeArrowheads="1" noChangeShapeType="1" noTextEdit="1"/>
                </p:cNvSpPr>
                <p:nvPr/>
              </p:nvSpPr>
              <p:spPr>
                <a:xfrm>
                  <a:off x="4953661" y="1945156"/>
                  <a:ext cx="352775" cy="276999"/>
                </a:xfrm>
                <a:prstGeom prst="rect">
                  <a:avLst/>
                </a:prstGeom>
                <a:blipFill>
                  <a:blip r:embed="rId2"/>
                  <a:stretch>
                    <a:fillRect l="-1724"/>
                  </a:stretch>
                </a:blipFill>
              </p:spPr>
              <p:txBody>
                <a:bodyPr/>
                <a:lstStyle/>
                <a:p>
                  <a:r>
                    <a:rPr lang="zh-CN" altLang="en-US">
                      <a:noFill/>
                    </a:rPr>
                    <a:t> </a:t>
                  </a:r>
                </a:p>
              </p:txBody>
            </p:sp>
          </mc:Fallback>
        </mc:AlternateContent>
      </p:grpSp>
      <p:grpSp>
        <p:nvGrpSpPr>
          <p:cNvPr id="181" name="组合 180">
            <a:extLst>
              <a:ext uri="{FF2B5EF4-FFF2-40B4-BE49-F238E27FC236}">
                <a16:creationId xmlns:a16="http://schemas.microsoft.com/office/drawing/2014/main" id="{A702D035-1B15-FF62-BB10-E00762079D43}"/>
              </a:ext>
            </a:extLst>
          </p:cNvPr>
          <p:cNvGrpSpPr/>
          <p:nvPr/>
        </p:nvGrpSpPr>
        <p:grpSpPr>
          <a:xfrm>
            <a:off x="8497280" y="742141"/>
            <a:ext cx="798616" cy="1501997"/>
            <a:chOff x="6874220" y="742141"/>
            <a:chExt cx="798616" cy="1501997"/>
          </a:xfrm>
        </p:grpSpPr>
        <p:sp>
          <p:nvSpPr>
            <p:cNvPr id="254" name="文本框 253">
              <a:extLst>
                <a:ext uri="{FF2B5EF4-FFF2-40B4-BE49-F238E27FC236}">
                  <a16:creationId xmlns:a16="http://schemas.microsoft.com/office/drawing/2014/main" id="{745BC906-9B6D-131E-D522-98C3A6B95EC9}"/>
                </a:ext>
              </a:extLst>
            </p:cNvPr>
            <p:cNvSpPr txBox="1"/>
            <p:nvPr/>
          </p:nvSpPr>
          <p:spPr>
            <a:xfrm>
              <a:off x="6874220" y="742141"/>
              <a:ext cx="798616"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conv3_x</a:t>
              </a:r>
              <a:endParaRPr lang="zh-CN" altLang="en-US" sz="1400" dirty="0">
                <a:latin typeface="Times New Roman" panose="02020603050405020304" pitchFamily="18" charset="0"/>
                <a:cs typeface="Times New Roman" panose="02020603050405020304" pitchFamily="18" charset="0"/>
              </a:endParaRPr>
            </a:p>
          </p:txBody>
        </p:sp>
        <p:sp>
          <p:nvSpPr>
            <p:cNvPr id="78" name="矩形 77">
              <a:extLst>
                <a:ext uri="{FF2B5EF4-FFF2-40B4-BE49-F238E27FC236}">
                  <a16:creationId xmlns:a16="http://schemas.microsoft.com/office/drawing/2014/main" id="{F0CD8ECA-37D0-9E2E-BE65-02F1EDD72220}"/>
                </a:ext>
              </a:extLst>
            </p:cNvPr>
            <p:cNvSpPr/>
            <p:nvPr/>
          </p:nvSpPr>
          <p:spPr>
            <a:xfrm>
              <a:off x="6974506" y="1022168"/>
              <a:ext cx="538179" cy="1199987"/>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S</a:t>
              </a:r>
              <a:endParaRPr lang="zh-CN" altLang="en-US" sz="2000" dirty="0">
                <a:solidFill>
                  <a:schemeClr val="tx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57" name="文本框 256">
                  <a:extLst>
                    <a:ext uri="{FF2B5EF4-FFF2-40B4-BE49-F238E27FC236}">
                      <a16:creationId xmlns:a16="http://schemas.microsoft.com/office/drawing/2014/main" id="{E2BBA62A-A737-7E31-7CE1-5FBE2F112C48}"/>
                    </a:ext>
                  </a:extLst>
                </p:cNvPr>
                <p:cNvSpPr txBox="1"/>
                <p:nvPr/>
              </p:nvSpPr>
              <p:spPr>
                <a:xfrm>
                  <a:off x="7052434" y="1967139"/>
                  <a:ext cx="452880" cy="276999"/>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2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200" b="0" i="1" dirty="0" smtClean="0">
                            <a:latin typeface="Cambria Math" panose="02040503050406030204" pitchFamily="18" charset="0"/>
                            <a:ea typeface="Cambria Math" panose="02040503050406030204" pitchFamily="18" charset="0"/>
                            <a:cs typeface="Times New Roman" panose="02020603050405020304" pitchFamily="18" charset="0"/>
                          </a:rPr>
                          <m:t>4</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57" name="文本框 256">
                  <a:extLst>
                    <a:ext uri="{FF2B5EF4-FFF2-40B4-BE49-F238E27FC236}">
                      <a16:creationId xmlns:a16="http://schemas.microsoft.com/office/drawing/2014/main" id="{E2BBA62A-A737-7E31-7CE1-5FBE2F112C48}"/>
                    </a:ext>
                  </a:extLst>
                </p:cNvPr>
                <p:cNvSpPr txBox="1">
                  <a:spLocks noRot="1" noChangeAspect="1" noMove="1" noResize="1" noEditPoints="1" noAdjustHandles="1" noChangeArrowheads="1" noChangeShapeType="1" noTextEdit="1"/>
                </p:cNvSpPr>
                <p:nvPr/>
              </p:nvSpPr>
              <p:spPr>
                <a:xfrm>
                  <a:off x="7052434" y="1967139"/>
                  <a:ext cx="452880" cy="276999"/>
                </a:xfrm>
                <a:prstGeom prst="rect">
                  <a:avLst/>
                </a:prstGeom>
                <a:blipFill>
                  <a:blip r:embed="rId3"/>
                  <a:stretch>
                    <a:fillRect/>
                  </a:stretch>
                </a:blipFill>
              </p:spPr>
              <p:txBody>
                <a:bodyPr/>
                <a:lstStyle/>
                <a:p>
                  <a:r>
                    <a:rPr lang="zh-CN" altLang="en-US">
                      <a:noFill/>
                    </a:rPr>
                    <a:t> </a:t>
                  </a:r>
                </a:p>
              </p:txBody>
            </p:sp>
          </mc:Fallback>
        </mc:AlternateContent>
      </p:grpSp>
      <p:sp>
        <p:nvSpPr>
          <p:cNvPr id="82" name="矩形 81">
            <a:extLst>
              <a:ext uri="{FF2B5EF4-FFF2-40B4-BE49-F238E27FC236}">
                <a16:creationId xmlns:a16="http://schemas.microsoft.com/office/drawing/2014/main" id="{F241A268-05CD-0719-9B6B-7AA9B4FEDBB7}"/>
              </a:ext>
            </a:extLst>
          </p:cNvPr>
          <p:cNvSpPr/>
          <p:nvPr/>
        </p:nvSpPr>
        <p:spPr>
          <a:xfrm>
            <a:off x="361756" y="2886818"/>
            <a:ext cx="1389980" cy="2687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current_input</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83" name="矩形 82">
            <a:extLst>
              <a:ext uri="{FF2B5EF4-FFF2-40B4-BE49-F238E27FC236}">
                <a16:creationId xmlns:a16="http://schemas.microsoft.com/office/drawing/2014/main" id="{5D371DF4-3C57-34AC-074E-5B5910548346}"/>
              </a:ext>
            </a:extLst>
          </p:cNvPr>
          <p:cNvSpPr/>
          <p:nvPr/>
        </p:nvSpPr>
        <p:spPr>
          <a:xfrm>
            <a:off x="361756" y="1817093"/>
            <a:ext cx="1389980" cy="2687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last_output</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84" name="矩形 83">
            <a:extLst>
              <a:ext uri="{FF2B5EF4-FFF2-40B4-BE49-F238E27FC236}">
                <a16:creationId xmlns:a16="http://schemas.microsoft.com/office/drawing/2014/main" id="{7592BC12-6490-7D5A-AE86-4EDDE7887A19}"/>
              </a:ext>
            </a:extLst>
          </p:cNvPr>
          <p:cNvSpPr/>
          <p:nvPr/>
        </p:nvSpPr>
        <p:spPr>
          <a:xfrm>
            <a:off x="361756" y="721089"/>
            <a:ext cx="1389980" cy="2687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past_data</a:t>
            </a:r>
            <a:endParaRPr lang="zh-CN" altLang="en-US" sz="1400" dirty="0">
              <a:solidFill>
                <a:schemeClr val="tx1"/>
              </a:solidFill>
              <a:latin typeface="微软雅黑" panose="020B0503020204020204" pitchFamily="34" charset="-122"/>
              <a:ea typeface="微软雅黑" panose="020B0503020204020204" pitchFamily="34" charset="-122"/>
            </a:endParaRPr>
          </a:p>
        </p:txBody>
      </p:sp>
      <p:pic>
        <p:nvPicPr>
          <p:cNvPr id="116" name="图片 115" descr="图片包含 游戏机&#10;&#10;描述已自动生成">
            <a:extLst>
              <a:ext uri="{FF2B5EF4-FFF2-40B4-BE49-F238E27FC236}">
                <a16:creationId xmlns:a16="http://schemas.microsoft.com/office/drawing/2014/main" id="{FE491F80-2411-33A6-AB52-6612F2FE8B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739" y="1088722"/>
            <a:ext cx="655779" cy="655779"/>
          </a:xfrm>
          <a:prstGeom prst="rect">
            <a:avLst/>
          </a:prstGeom>
        </p:spPr>
      </p:pic>
      <p:pic>
        <p:nvPicPr>
          <p:cNvPr id="125" name="图片 124" descr="黑暗里有星球&#10;&#10;中度可信度描述已自动生成">
            <a:extLst>
              <a:ext uri="{FF2B5EF4-FFF2-40B4-BE49-F238E27FC236}">
                <a16:creationId xmlns:a16="http://schemas.microsoft.com/office/drawing/2014/main" id="{4899EB16-1BEE-0ADD-A73A-E87649E92C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000" y="2171905"/>
            <a:ext cx="637223" cy="637223"/>
          </a:xfrm>
          <a:prstGeom prst="rect">
            <a:avLst/>
          </a:prstGeom>
        </p:spPr>
      </p:pic>
      <p:cxnSp>
        <p:nvCxnSpPr>
          <p:cNvPr id="141" name="直接连接符 140">
            <a:extLst>
              <a:ext uri="{FF2B5EF4-FFF2-40B4-BE49-F238E27FC236}">
                <a16:creationId xmlns:a16="http://schemas.microsoft.com/office/drawing/2014/main" id="{B4E2AD9B-63F0-EF92-DA59-274ECEE7255F}"/>
              </a:ext>
            </a:extLst>
          </p:cNvPr>
          <p:cNvCxnSpPr>
            <a:stCxn id="9" idx="3"/>
            <a:endCxn id="76" idx="1"/>
          </p:cNvCxnSpPr>
          <p:nvPr/>
        </p:nvCxnSpPr>
        <p:spPr>
          <a:xfrm>
            <a:off x="6528180" y="1622162"/>
            <a:ext cx="726480" cy="0"/>
          </a:xfrm>
          <a:prstGeom prst="line">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5" name="直接连接符 144">
            <a:extLst>
              <a:ext uri="{FF2B5EF4-FFF2-40B4-BE49-F238E27FC236}">
                <a16:creationId xmlns:a16="http://schemas.microsoft.com/office/drawing/2014/main" id="{AFC72373-C3AD-F83D-96DB-91DE8492A3EB}"/>
              </a:ext>
            </a:extLst>
          </p:cNvPr>
          <p:cNvCxnSpPr>
            <a:cxnSpLocks/>
            <a:stCxn id="76" idx="3"/>
            <a:endCxn id="78" idx="1"/>
          </p:cNvCxnSpPr>
          <p:nvPr/>
        </p:nvCxnSpPr>
        <p:spPr>
          <a:xfrm>
            <a:off x="7792839" y="1622162"/>
            <a:ext cx="804727" cy="0"/>
          </a:xfrm>
          <a:prstGeom prst="line">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EDD5D9BD-E650-6D6F-B954-D5220B10C11A}"/>
              </a:ext>
            </a:extLst>
          </p:cNvPr>
          <p:cNvCxnSpPr>
            <a:cxnSpLocks/>
            <a:stCxn id="78" idx="3"/>
            <a:endCxn id="79" idx="1"/>
          </p:cNvCxnSpPr>
          <p:nvPr/>
        </p:nvCxnSpPr>
        <p:spPr>
          <a:xfrm>
            <a:off x="9135745" y="1622162"/>
            <a:ext cx="674359" cy="0"/>
          </a:xfrm>
          <a:prstGeom prst="line">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85" name="组合 184">
            <a:extLst>
              <a:ext uri="{FF2B5EF4-FFF2-40B4-BE49-F238E27FC236}">
                <a16:creationId xmlns:a16="http://schemas.microsoft.com/office/drawing/2014/main" id="{4F83C80B-B4AA-EE6F-A32A-9D7396823265}"/>
              </a:ext>
            </a:extLst>
          </p:cNvPr>
          <p:cNvGrpSpPr/>
          <p:nvPr/>
        </p:nvGrpSpPr>
        <p:grpSpPr>
          <a:xfrm>
            <a:off x="10920772" y="744195"/>
            <a:ext cx="803425" cy="1487381"/>
            <a:chOff x="10853716" y="744195"/>
            <a:chExt cx="803425" cy="1487381"/>
          </a:xfrm>
        </p:grpSpPr>
        <p:sp>
          <p:nvSpPr>
            <p:cNvPr id="280" name="文本框 279">
              <a:extLst>
                <a:ext uri="{FF2B5EF4-FFF2-40B4-BE49-F238E27FC236}">
                  <a16:creationId xmlns:a16="http://schemas.microsoft.com/office/drawing/2014/main" id="{2058898E-0C57-D7B6-DC59-DAB04A7E68B8}"/>
                </a:ext>
              </a:extLst>
            </p:cNvPr>
            <p:cNvSpPr txBox="1"/>
            <p:nvPr/>
          </p:nvSpPr>
          <p:spPr>
            <a:xfrm>
              <a:off x="10853716" y="744195"/>
              <a:ext cx="803425"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conv5_x</a:t>
              </a:r>
              <a:endParaRPr lang="zh-CN" altLang="en-US" sz="1400" dirty="0">
                <a:latin typeface="Times New Roman" panose="02020603050405020304" pitchFamily="18" charset="0"/>
                <a:cs typeface="Times New Roman" panose="02020603050405020304" pitchFamily="18" charset="0"/>
              </a:endParaRPr>
            </a:p>
          </p:txBody>
        </p:sp>
        <p:sp>
          <p:nvSpPr>
            <p:cNvPr id="168" name="矩形 167">
              <a:extLst>
                <a:ext uri="{FF2B5EF4-FFF2-40B4-BE49-F238E27FC236}">
                  <a16:creationId xmlns:a16="http://schemas.microsoft.com/office/drawing/2014/main" id="{578424BC-4F27-0493-AE4E-7208ABD62770}"/>
                </a:ext>
              </a:extLst>
            </p:cNvPr>
            <p:cNvSpPr/>
            <p:nvPr/>
          </p:nvSpPr>
          <p:spPr>
            <a:xfrm>
              <a:off x="10986339" y="1030373"/>
              <a:ext cx="538179" cy="1199987"/>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S</a:t>
              </a:r>
              <a:endParaRPr lang="zh-CN" altLang="en-US" sz="2000" dirty="0">
                <a:solidFill>
                  <a:schemeClr val="tx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70" name="文本框 169">
                  <a:extLst>
                    <a:ext uri="{FF2B5EF4-FFF2-40B4-BE49-F238E27FC236}">
                      <a16:creationId xmlns:a16="http://schemas.microsoft.com/office/drawing/2014/main" id="{B8008E10-BE5F-6811-4092-BFE2B81A6B20}"/>
                    </a:ext>
                  </a:extLst>
                </p:cNvPr>
                <p:cNvSpPr txBox="1"/>
                <p:nvPr/>
              </p:nvSpPr>
              <p:spPr>
                <a:xfrm>
                  <a:off x="11027411" y="1954577"/>
                  <a:ext cx="452881" cy="276999"/>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2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200" b="0" i="1" dirty="0" smtClean="0">
                            <a:latin typeface="Cambria Math" panose="02040503050406030204" pitchFamily="18" charset="0"/>
                            <a:ea typeface="Cambria Math" panose="02040503050406030204" pitchFamily="18" charset="0"/>
                            <a:cs typeface="Times New Roman" panose="02020603050405020304" pitchFamily="18" charset="0"/>
                          </a:rPr>
                          <m:t>3</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70" name="文本框 169">
                  <a:extLst>
                    <a:ext uri="{FF2B5EF4-FFF2-40B4-BE49-F238E27FC236}">
                      <a16:creationId xmlns:a16="http://schemas.microsoft.com/office/drawing/2014/main" id="{B8008E10-BE5F-6811-4092-BFE2B81A6B20}"/>
                    </a:ext>
                  </a:extLst>
                </p:cNvPr>
                <p:cNvSpPr txBox="1">
                  <a:spLocks noRot="1" noChangeAspect="1" noMove="1" noResize="1" noEditPoints="1" noAdjustHandles="1" noChangeArrowheads="1" noChangeShapeType="1" noTextEdit="1"/>
                </p:cNvSpPr>
                <p:nvPr/>
              </p:nvSpPr>
              <p:spPr>
                <a:xfrm>
                  <a:off x="11027411" y="1954577"/>
                  <a:ext cx="452881" cy="276999"/>
                </a:xfrm>
                <a:prstGeom prst="rect">
                  <a:avLst/>
                </a:prstGeom>
                <a:blipFill>
                  <a:blip r:embed="rId6"/>
                  <a:stretch>
                    <a:fillRect/>
                  </a:stretch>
                </a:blipFill>
              </p:spPr>
              <p:txBody>
                <a:bodyPr/>
                <a:lstStyle/>
                <a:p>
                  <a:r>
                    <a:rPr lang="zh-CN" altLang="en-US">
                      <a:noFill/>
                    </a:rPr>
                    <a:t> </a:t>
                  </a:r>
                </a:p>
              </p:txBody>
            </p:sp>
          </mc:Fallback>
        </mc:AlternateContent>
      </p:grpSp>
      <p:cxnSp>
        <p:nvCxnSpPr>
          <p:cNvPr id="175" name="直接连接符 174">
            <a:extLst>
              <a:ext uri="{FF2B5EF4-FFF2-40B4-BE49-F238E27FC236}">
                <a16:creationId xmlns:a16="http://schemas.microsoft.com/office/drawing/2014/main" id="{AFE91639-98BC-1FE2-DFA2-32D91418066B}"/>
              </a:ext>
            </a:extLst>
          </p:cNvPr>
          <p:cNvCxnSpPr>
            <a:stCxn id="79" idx="3"/>
            <a:endCxn id="168" idx="1"/>
          </p:cNvCxnSpPr>
          <p:nvPr/>
        </p:nvCxnSpPr>
        <p:spPr>
          <a:xfrm>
            <a:off x="10348283" y="1622162"/>
            <a:ext cx="705112" cy="8205"/>
          </a:xfrm>
          <a:prstGeom prst="line">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82" name="组合 181">
            <a:extLst>
              <a:ext uri="{FF2B5EF4-FFF2-40B4-BE49-F238E27FC236}">
                <a16:creationId xmlns:a16="http://schemas.microsoft.com/office/drawing/2014/main" id="{3FD463DA-77AD-ADE5-662E-D86567E7719E}"/>
              </a:ext>
            </a:extLst>
          </p:cNvPr>
          <p:cNvGrpSpPr/>
          <p:nvPr/>
        </p:nvGrpSpPr>
        <p:grpSpPr>
          <a:xfrm>
            <a:off x="9725713" y="742528"/>
            <a:ext cx="798616" cy="1505337"/>
            <a:chOff x="9044485" y="742528"/>
            <a:chExt cx="798616" cy="1505337"/>
          </a:xfrm>
        </p:grpSpPr>
        <p:sp>
          <p:nvSpPr>
            <p:cNvPr id="255" name="文本框 254">
              <a:extLst>
                <a:ext uri="{FF2B5EF4-FFF2-40B4-BE49-F238E27FC236}">
                  <a16:creationId xmlns:a16="http://schemas.microsoft.com/office/drawing/2014/main" id="{B7652A3C-B414-5ED3-A6A1-2B202DD57CBC}"/>
                </a:ext>
              </a:extLst>
            </p:cNvPr>
            <p:cNvSpPr txBox="1"/>
            <p:nvPr/>
          </p:nvSpPr>
          <p:spPr>
            <a:xfrm>
              <a:off x="9044485" y="742528"/>
              <a:ext cx="798616"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conv4_x</a:t>
              </a:r>
              <a:endParaRPr lang="zh-CN" altLang="en-US" sz="1400" dirty="0">
                <a:latin typeface="Times New Roman" panose="02020603050405020304" pitchFamily="18" charset="0"/>
                <a:cs typeface="Times New Roman" panose="02020603050405020304" pitchFamily="18" charset="0"/>
              </a:endParaRPr>
            </a:p>
          </p:txBody>
        </p:sp>
        <p:sp>
          <p:nvSpPr>
            <p:cNvPr id="79" name="矩形 78">
              <a:extLst>
                <a:ext uri="{FF2B5EF4-FFF2-40B4-BE49-F238E27FC236}">
                  <a16:creationId xmlns:a16="http://schemas.microsoft.com/office/drawing/2014/main" id="{4BFE7B23-14B8-0489-1F36-6ED672108357}"/>
                </a:ext>
              </a:extLst>
            </p:cNvPr>
            <p:cNvSpPr/>
            <p:nvPr/>
          </p:nvSpPr>
          <p:spPr>
            <a:xfrm>
              <a:off x="9128876" y="1022168"/>
              <a:ext cx="538179" cy="1199987"/>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S</a:t>
              </a:r>
              <a:endParaRPr lang="zh-CN" altLang="en-US" sz="2000" dirty="0">
                <a:solidFill>
                  <a:schemeClr val="tx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58" name="文本框 257">
                  <a:extLst>
                    <a:ext uri="{FF2B5EF4-FFF2-40B4-BE49-F238E27FC236}">
                      <a16:creationId xmlns:a16="http://schemas.microsoft.com/office/drawing/2014/main" id="{DBDA3108-9703-AE82-6CF6-403C9ACEC61F}"/>
                    </a:ext>
                  </a:extLst>
                </p:cNvPr>
                <p:cNvSpPr txBox="1"/>
                <p:nvPr/>
              </p:nvSpPr>
              <p:spPr>
                <a:xfrm>
                  <a:off x="9192505" y="1970866"/>
                  <a:ext cx="452880" cy="276999"/>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2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200" b="0" i="1" dirty="0" smtClean="0">
                            <a:latin typeface="Cambria Math" panose="02040503050406030204" pitchFamily="18" charset="0"/>
                            <a:ea typeface="Cambria Math" panose="02040503050406030204" pitchFamily="18" charset="0"/>
                            <a:cs typeface="Times New Roman" panose="02020603050405020304" pitchFamily="18" charset="0"/>
                          </a:rPr>
                          <m:t>6</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58" name="文本框 257">
                  <a:extLst>
                    <a:ext uri="{FF2B5EF4-FFF2-40B4-BE49-F238E27FC236}">
                      <a16:creationId xmlns:a16="http://schemas.microsoft.com/office/drawing/2014/main" id="{DBDA3108-9703-AE82-6CF6-403C9ACEC61F}"/>
                    </a:ext>
                  </a:extLst>
                </p:cNvPr>
                <p:cNvSpPr txBox="1">
                  <a:spLocks noRot="1" noChangeAspect="1" noMove="1" noResize="1" noEditPoints="1" noAdjustHandles="1" noChangeArrowheads="1" noChangeShapeType="1" noTextEdit="1"/>
                </p:cNvSpPr>
                <p:nvPr/>
              </p:nvSpPr>
              <p:spPr>
                <a:xfrm>
                  <a:off x="9192505" y="1970866"/>
                  <a:ext cx="452880" cy="276999"/>
                </a:xfrm>
                <a:prstGeom prst="rect">
                  <a:avLst/>
                </a:prstGeom>
                <a:blipFill>
                  <a:blip r:embed="rId7"/>
                  <a:stretch>
                    <a:fillRect/>
                  </a:stretch>
                </a:blipFill>
              </p:spPr>
              <p:txBody>
                <a:bodyPr/>
                <a:lstStyle/>
                <a:p>
                  <a:r>
                    <a:rPr lang="zh-CN" altLang="en-US">
                      <a:noFill/>
                    </a:rPr>
                    <a:t> </a:t>
                  </a:r>
                </a:p>
              </p:txBody>
            </p:sp>
          </mc:Fallback>
        </mc:AlternateContent>
      </p:grpSp>
      <p:sp>
        <p:nvSpPr>
          <p:cNvPr id="208" name="矩形 207">
            <a:extLst>
              <a:ext uri="{FF2B5EF4-FFF2-40B4-BE49-F238E27FC236}">
                <a16:creationId xmlns:a16="http://schemas.microsoft.com/office/drawing/2014/main" id="{60064E0D-5B1B-596F-8ABF-EB5E631ADD7C}"/>
              </a:ext>
            </a:extLst>
          </p:cNvPr>
          <p:cNvSpPr/>
          <p:nvPr/>
        </p:nvSpPr>
        <p:spPr>
          <a:xfrm>
            <a:off x="1983752" y="1202414"/>
            <a:ext cx="921267"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sigmoid</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224" name="组合 223">
            <a:extLst>
              <a:ext uri="{FF2B5EF4-FFF2-40B4-BE49-F238E27FC236}">
                <a16:creationId xmlns:a16="http://schemas.microsoft.com/office/drawing/2014/main" id="{9D68A7E3-C749-90A1-216F-B388E24D4921}"/>
              </a:ext>
            </a:extLst>
          </p:cNvPr>
          <p:cNvGrpSpPr/>
          <p:nvPr/>
        </p:nvGrpSpPr>
        <p:grpSpPr>
          <a:xfrm>
            <a:off x="2333770" y="743396"/>
            <a:ext cx="219600" cy="220070"/>
            <a:chOff x="2851768" y="731513"/>
            <a:chExt cx="219600" cy="220070"/>
          </a:xfrm>
        </p:grpSpPr>
        <p:sp>
          <p:nvSpPr>
            <p:cNvPr id="209" name="椭圆 208">
              <a:extLst>
                <a:ext uri="{FF2B5EF4-FFF2-40B4-BE49-F238E27FC236}">
                  <a16:creationId xmlns:a16="http://schemas.microsoft.com/office/drawing/2014/main" id="{6F5DAA1E-6215-4F6A-5FBD-7C2CF1DB5D14}"/>
                </a:ext>
              </a:extLst>
            </p:cNvPr>
            <p:cNvSpPr/>
            <p:nvPr/>
          </p:nvSpPr>
          <p:spPr>
            <a:xfrm>
              <a:off x="2851768" y="73151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13" name="直接连接符 212">
              <a:extLst>
                <a:ext uri="{FF2B5EF4-FFF2-40B4-BE49-F238E27FC236}">
                  <a16:creationId xmlns:a16="http://schemas.microsoft.com/office/drawing/2014/main" id="{7E9FAE26-2A2E-0A19-F29F-68FAFF80B18C}"/>
                </a:ext>
              </a:extLst>
            </p:cNvPr>
            <p:cNvCxnSpPr>
              <a:stCxn id="209" idx="1"/>
              <a:endCxn id="209" idx="5"/>
            </p:cNvCxnSpPr>
            <p:nvPr/>
          </p:nvCxnSpPr>
          <p:spPr>
            <a:xfrm>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cxnSp>
          <p:nvCxnSpPr>
            <p:cNvPr id="216" name="直接连接符 215">
              <a:extLst>
                <a:ext uri="{FF2B5EF4-FFF2-40B4-BE49-F238E27FC236}">
                  <a16:creationId xmlns:a16="http://schemas.microsoft.com/office/drawing/2014/main" id="{4EA7C1F3-D2E0-6D69-83E5-A95CE1F5F6CE}"/>
                </a:ext>
              </a:extLst>
            </p:cNvPr>
            <p:cNvCxnSpPr>
              <a:stCxn id="209" idx="7"/>
              <a:endCxn id="209" idx="3"/>
            </p:cNvCxnSpPr>
            <p:nvPr/>
          </p:nvCxnSpPr>
          <p:spPr>
            <a:xfrm flipH="1">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grpSp>
      <p:grpSp>
        <p:nvGrpSpPr>
          <p:cNvPr id="222" name="组合 221">
            <a:extLst>
              <a:ext uri="{FF2B5EF4-FFF2-40B4-BE49-F238E27FC236}">
                <a16:creationId xmlns:a16="http://schemas.microsoft.com/office/drawing/2014/main" id="{A299F0E2-3AD9-B0AC-939D-7277510E823F}"/>
              </a:ext>
            </a:extLst>
          </p:cNvPr>
          <p:cNvGrpSpPr/>
          <p:nvPr/>
        </p:nvGrpSpPr>
        <p:grpSpPr>
          <a:xfrm>
            <a:off x="2333770" y="1597783"/>
            <a:ext cx="219600" cy="220070"/>
            <a:chOff x="2851768" y="1813678"/>
            <a:chExt cx="219600" cy="220070"/>
          </a:xfrm>
        </p:grpSpPr>
        <p:sp>
          <p:nvSpPr>
            <p:cNvPr id="217" name="椭圆 216">
              <a:extLst>
                <a:ext uri="{FF2B5EF4-FFF2-40B4-BE49-F238E27FC236}">
                  <a16:creationId xmlns:a16="http://schemas.microsoft.com/office/drawing/2014/main" id="{22C4E599-D127-553E-6249-EBFEA2EDB186}"/>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18" name="直接连接符 217">
              <a:extLst>
                <a:ext uri="{FF2B5EF4-FFF2-40B4-BE49-F238E27FC236}">
                  <a16:creationId xmlns:a16="http://schemas.microsoft.com/office/drawing/2014/main" id="{9B582F05-C957-7D7A-EBF8-17388FC37F09}"/>
                </a:ext>
              </a:extLst>
            </p:cNvPr>
            <p:cNvCxnSpPr>
              <a:stCxn id="217" idx="2"/>
              <a:endCxn id="217"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220" name="直接连接符 219">
              <a:extLst>
                <a:ext uri="{FF2B5EF4-FFF2-40B4-BE49-F238E27FC236}">
                  <a16:creationId xmlns:a16="http://schemas.microsoft.com/office/drawing/2014/main" id="{3B413F9C-30D0-EF8D-03A5-DCDED8B63987}"/>
                </a:ext>
              </a:extLst>
            </p:cNvPr>
            <p:cNvCxnSpPr>
              <a:stCxn id="217" idx="0"/>
              <a:endCxn id="217"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cxnSp>
        <p:nvCxnSpPr>
          <p:cNvPr id="226" name="连接符: 肘形 225">
            <a:extLst>
              <a:ext uri="{FF2B5EF4-FFF2-40B4-BE49-F238E27FC236}">
                <a16:creationId xmlns:a16="http://schemas.microsoft.com/office/drawing/2014/main" id="{C1BDD3F6-748A-D707-070A-83174494AD37}"/>
              </a:ext>
            </a:extLst>
          </p:cNvPr>
          <p:cNvCxnSpPr>
            <a:cxnSpLocks/>
            <a:stCxn id="83" idx="3"/>
            <a:endCxn id="217" idx="2"/>
          </p:cNvCxnSpPr>
          <p:nvPr/>
        </p:nvCxnSpPr>
        <p:spPr>
          <a:xfrm flipV="1">
            <a:off x="1751736" y="1707818"/>
            <a:ext cx="582034" cy="243656"/>
          </a:xfrm>
          <a:prstGeom prst="bentConnector3">
            <a:avLst>
              <a:gd name="adj1" fmla="val 50000"/>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2" name="连接符: 肘形 231">
            <a:extLst>
              <a:ext uri="{FF2B5EF4-FFF2-40B4-BE49-F238E27FC236}">
                <a16:creationId xmlns:a16="http://schemas.microsoft.com/office/drawing/2014/main" id="{0AAEED8D-C316-C1D2-8E23-50CC3CC6F5A2}"/>
              </a:ext>
            </a:extLst>
          </p:cNvPr>
          <p:cNvCxnSpPr>
            <a:cxnSpLocks/>
            <a:stCxn id="82" idx="3"/>
            <a:endCxn id="217" idx="4"/>
          </p:cNvCxnSpPr>
          <p:nvPr/>
        </p:nvCxnSpPr>
        <p:spPr>
          <a:xfrm flipV="1">
            <a:off x="1751736" y="1817853"/>
            <a:ext cx="691834" cy="1203346"/>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6" name="直接连接符 235">
            <a:extLst>
              <a:ext uri="{FF2B5EF4-FFF2-40B4-BE49-F238E27FC236}">
                <a16:creationId xmlns:a16="http://schemas.microsoft.com/office/drawing/2014/main" id="{D0EF29DD-5240-8C10-90C5-9A1FC5F42404}"/>
              </a:ext>
            </a:extLst>
          </p:cNvPr>
          <p:cNvCxnSpPr>
            <a:cxnSpLocks/>
            <a:stCxn id="217" idx="0"/>
            <a:endCxn id="208" idx="2"/>
          </p:cNvCxnSpPr>
          <p:nvPr/>
        </p:nvCxnSpPr>
        <p:spPr>
          <a:xfrm flipV="1">
            <a:off x="2443570" y="1422484"/>
            <a:ext cx="816" cy="175299"/>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0" name="直接连接符 239">
            <a:extLst>
              <a:ext uri="{FF2B5EF4-FFF2-40B4-BE49-F238E27FC236}">
                <a16:creationId xmlns:a16="http://schemas.microsoft.com/office/drawing/2014/main" id="{DC1B7485-0698-891C-166C-1791EB8AE7E8}"/>
              </a:ext>
            </a:extLst>
          </p:cNvPr>
          <p:cNvCxnSpPr>
            <a:cxnSpLocks/>
            <a:stCxn id="208" idx="0"/>
            <a:endCxn id="209" idx="4"/>
          </p:cNvCxnSpPr>
          <p:nvPr/>
        </p:nvCxnSpPr>
        <p:spPr>
          <a:xfrm flipH="1" flipV="1">
            <a:off x="2443570" y="963466"/>
            <a:ext cx="816" cy="238948"/>
          </a:xfrm>
          <a:prstGeom prst="line">
            <a:avLst/>
          </a:prstGeom>
        </p:spPr>
        <p:style>
          <a:lnRef idx="2">
            <a:schemeClr val="accent1"/>
          </a:lnRef>
          <a:fillRef idx="0">
            <a:schemeClr val="accent1"/>
          </a:fillRef>
          <a:effectRef idx="1">
            <a:schemeClr val="accent1"/>
          </a:effectRef>
          <a:fontRef idx="minor">
            <a:schemeClr val="tx1"/>
          </a:fontRef>
        </p:style>
      </p:cxnSp>
      <p:cxnSp>
        <p:nvCxnSpPr>
          <p:cNvPr id="243" name="直接连接符 242">
            <a:extLst>
              <a:ext uri="{FF2B5EF4-FFF2-40B4-BE49-F238E27FC236}">
                <a16:creationId xmlns:a16="http://schemas.microsoft.com/office/drawing/2014/main" id="{E75674A6-68C3-7E99-6B2F-EBC2C6FFA6ED}"/>
              </a:ext>
            </a:extLst>
          </p:cNvPr>
          <p:cNvCxnSpPr>
            <a:stCxn id="84" idx="3"/>
            <a:endCxn id="209" idx="2"/>
          </p:cNvCxnSpPr>
          <p:nvPr/>
        </p:nvCxnSpPr>
        <p:spPr>
          <a:xfrm flipV="1">
            <a:off x="1751736" y="853431"/>
            <a:ext cx="582034" cy="2039"/>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84" name="组合 183">
            <a:extLst>
              <a:ext uri="{FF2B5EF4-FFF2-40B4-BE49-F238E27FC236}">
                <a16:creationId xmlns:a16="http://schemas.microsoft.com/office/drawing/2014/main" id="{79BD2B65-9B13-AC48-D1F9-2FBD469E3736}"/>
              </a:ext>
            </a:extLst>
          </p:cNvPr>
          <p:cNvGrpSpPr/>
          <p:nvPr/>
        </p:nvGrpSpPr>
        <p:grpSpPr>
          <a:xfrm>
            <a:off x="5943305" y="757041"/>
            <a:ext cx="646331" cy="1465114"/>
            <a:chOff x="2852125" y="757041"/>
            <a:chExt cx="646331" cy="1465114"/>
          </a:xfrm>
        </p:grpSpPr>
        <p:sp>
          <p:nvSpPr>
            <p:cNvPr id="9" name="矩形 8">
              <a:extLst>
                <a:ext uri="{FF2B5EF4-FFF2-40B4-BE49-F238E27FC236}">
                  <a16:creationId xmlns:a16="http://schemas.microsoft.com/office/drawing/2014/main" id="{ECDCD05E-A5D4-3825-32BE-5079D31DA763}"/>
                </a:ext>
              </a:extLst>
            </p:cNvPr>
            <p:cNvSpPr/>
            <p:nvPr/>
          </p:nvSpPr>
          <p:spPr>
            <a:xfrm>
              <a:off x="2898821" y="1022168"/>
              <a:ext cx="538179" cy="1199987"/>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S</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252" name="文本框 251">
              <a:extLst>
                <a:ext uri="{FF2B5EF4-FFF2-40B4-BE49-F238E27FC236}">
                  <a16:creationId xmlns:a16="http://schemas.microsoft.com/office/drawing/2014/main" id="{9AE579A4-7D2C-65EE-FDD4-DF91CE9F390B}"/>
                </a:ext>
              </a:extLst>
            </p:cNvPr>
            <p:cNvSpPr txBox="1"/>
            <p:nvPr/>
          </p:nvSpPr>
          <p:spPr>
            <a:xfrm>
              <a:off x="2852125" y="757041"/>
              <a:ext cx="646331"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conv1</a:t>
              </a:r>
              <a:endParaRPr lang="zh-CN" altLang="en-US" sz="1400" dirty="0">
                <a:latin typeface="Times New Roman" panose="02020603050405020304" pitchFamily="18" charset="0"/>
                <a:cs typeface="Times New Roman" panose="02020603050405020304" pitchFamily="18" charset="0"/>
              </a:endParaRPr>
            </a:p>
          </p:txBody>
        </p:sp>
      </p:grpSp>
      <p:grpSp>
        <p:nvGrpSpPr>
          <p:cNvPr id="265" name="组合 264">
            <a:extLst>
              <a:ext uri="{FF2B5EF4-FFF2-40B4-BE49-F238E27FC236}">
                <a16:creationId xmlns:a16="http://schemas.microsoft.com/office/drawing/2014/main" id="{8E5A7D69-627D-9DCD-21D3-87C32FBB019B}"/>
              </a:ext>
            </a:extLst>
          </p:cNvPr>
          <p:cNvGrpSpPr/>
          <p:nvPr/>
        </p:nvGrpSpPr>
        <p:grpSpPr>
          <a:xfrm>
            <a:off x="3437718" y="1597783"/>
            <a:ext cx="219600" cy="220070"/>
            <a:chOff x="2851768" y="1813678"/>
            <a:chExt cx="219600" cy="220070"/>
          </a:xfrm>
        </p:grpSpPr>
        <p:sp>
          <p:nvSpPr>
            <p:cNvPr id="266" name="椭圆 265">
              <a:extLst>
                <a:ext uri="{FF2B5EF4-FFF2-40B4-BE49-F238E27FC236}">
                  <a16:creationId xmlns:a16="http://schemas.microsoft.com/office/drawing/2014/main" id="{9246D3D3-6D4D-45C6-D12F-6FC82520F3AB}"/>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67" name="直接连接符 266">
              <a:extLst>
                <a:ext uri="{FF2B5EF4-FFF2-40B4-BE49-F238E27FC236}">
                  <a16:creationId xmlns:a16="http://schemas.microsoft.com/office/drawing/2014/main" id="{E61BC06F-4FB9-8B4F-ECBA-C500717C9B2D}"/>
                </a:ext>
              </a:extLst>
            </p:cNvPr>
            <p:cNvCxnSpPr>
              <a:stCxn id="266" idx="2"/>
              <a:endCxn id="266"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268" name="直接连接符 267">
              <a:extLst>
                <a:ext uri="{FF2B5EF4-FFF2-40B4-BE49-F238E27FC236}">
                  <a16:creationId xmlns:a16="http://schemas.microsoft.com/office/drawing/2014/main" id="{1CBBDEDD-9D05-4D59-68B1-BEC1C61FA824}"/>
                </a:ext>
              </a:extLst>
            </p:cNvPr>
            <p:cNvCxnSpPr>
              <a:stCxn id="266" idx="0"/>
              <a:endCxn id="266"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grpSp>
        <p:nvGrpSpPr>
          <p:cNvPr id="274" name="组合 273">
            <a:extLst>
              <a:ext uri="{FF2B5EF4-FFF2-40B4-BE49-F238E27FC236}">
                <a16:creationId xmlns:a16="http://schemas.microsoft.com/office/drawing/2014/main" id="{3F860D6D-FF2F-40F4-33FB-D20FD50396AC}"/>
              </a:ext>
            </a:extLst>
          </p:cNvPr>
          <p:cNvGrpSpPr/>
          <p:nvPr/>
        </p:nvGrpSpPr>
        <p:grpSpPr>
          <a:xfrm>
            <a:off x="4855234" y="1597783"/>
            <a:ext cx="219600" cy="220070"/>
            <a:chOff x="2851768" y="1813678"/>
            <a:chExt cx="219600" cy="220070"/>
          </a:xfrm>
        </p:grpSpPr>
        <p:sp>
          <p:nvSpPr>
            <p:cNvPr id="275" name="椭圆 274">
              <a:extLst>
                <a:ext uri="{FF2B5EF4-FFF2-40B4-BE49-F238E27FC236}">
                  <a16:creationId xmlns:a16="http://schemas.microsoft.com/office/drawing/2014/main" id="{9F76C212-3A9C-A618-C812-2EC61103E77E}"/>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76" name="直接连接符 275">
              <a:extLst>
                <a:ext uri="{FF2B5EF4-FFF2-40B4-BE49-F238E27FC236}">
                  <a16:creationId xmlns:a16="http://schemas.microsoft.com/office/drawing/2014/main" id="{82947CFF-B384-A8F4-DA16-6F5BDF16B073}"/>
                </a:ext>
              </a:extLst>
            </p:cNvPr>
            <p:cNvCxnSpPr>
              <a:stCxn id="275" idx="2"/>
              <a:endCxn id="275"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277" name="直接连接符 276">
              <a:extLst>
                <a:ext uri="{FF2B5EF4-FFF2-40B4-BE49-F238E27FC236}">
                  <a16:creationId xmlns:a16="http://schemas.microsoft.com/office/drawing/2014/main" id="{AECBFDF5-2B44-4949-C480-7400DC0BA278}"/>
                </a:ext>
              </a:extLst>
            </p:cNvPr>
            <p:cNvCxnSpPr>
              <a:stCxn id="275" idx="0"/>
              <a:endCxn id="275"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sp>
        <p:nvSpPr>
          <p:cNvPr id="291" name="矩形 290">
            <a:extLst>
              <a:ext uri="{FF2B5EF4-FFF2-40B4-BE49-F238E27FC236}">
                <a16:creationId xmlns:a16="http://schemas.microsoft.com/office/drawing/2014/main" id="{4C2AB9CB-A65E-76A2-E4A5-4761990690C0}"/>
              </a:ext>
            </a:extLst>
          </p:cNvPr>
          <p:cNvSpPr/>
          <p:nvPr/>
        </p:nvSpPr>
        <p:spPr>
          <a:xfrm>
            <a:off x="3104547" y="1198546"/>
            <a:ext cx="885942"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sigmoid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92" name="矩形 291">
            <a:extLst>
              <a:ext uri="{FF2B5EF4-FFF2-40B4-BE49-F238E27FC236}">
                <a16:creationId xmlns:a16="http://schemas.microsoft.com/office/drawing/2014/main" id="{7FB57D29-9298-69E1-FF92-6DEE540AF5B5}"/>
              </a:ext>
            </a:extLst>
          </p:cNvPr>
          <p:cNvSpPr/>
          <p:nvPr/>
        </p:nvSpPr>
        <p:spPr>
          <a:xfrm>
            <a:off x="4522063" y="1198546"/>
            <a:ext cx="885942"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tanh</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296" name="组合 295">
            <a:extLst>
              <a:ext uri="{FF2B5EF4-FFF2-40B4-BE49-F238E27FC236}">
                <a16:creationId xmlns:a16="http://schemas.microsoft.com/office/drawing/2014/main" id="{D7BD47C8-7003-3B27-463E-45C86BA4C1C5}"/>
              </a:ext>
            </a:extLst>
          </p:cNvPr>
          <p:cNvGrpSpPr/>
          <p:nvPr/>
        </p:nvGrpSpPr>
        <p:grpSpPr>
          <a:xfrm>
            <a:off x="4148688" y="1198546"/>
            <a:ext cx="219600" cy="220070"/>
            <a:chOff x="2851768" y="731513"/>
            <a:chExt cx="219600" cy="220070"/>
          </a:xfrm>
        </p:grpSpPr>
        <p:sp>
          <p:nvSpPr>
            <p:cNvPr id="297" name="椭圆 296">
              <a:extLst>
                <a:ext uri="{FF2B5EF4-FFF2-40B4-BE49-F238E27FC236}">
                  <a16:creationId xmlns:a16="http://schemas.microsoft.com/office/drawing/2014/main" id="{9A51F712-C8E3-23FD-75F1-194E0EAD6637}"/>
                </a:ext>
              </a:extLst>
            </p:cNvPr>
            <p:cNvSpPr/>
            <p:nvPr/>
          </p:nvSpPr>
          <p:spPr>
            <a:xfrm>
              <a:off x="2851768" y="73151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98" name="直接连接符 297">
              <a:extLst>
                <a:ext uri="{FF2B5EF4-FFF2-40B4-BE49-F238E27FC236}">
                  <a16:creationId xmlns:a16="http://schemas.microsoft.com/office/drawing/2014/main" id="{BED8D4BC-2F4C-D682-BD9A-D1D1013C1271}"/>
                </a:ext>
              </a:extLst>
            </p:cNvPr>
            <p:cNvCxnSpPr>
              <a:stCxn id="297" idx="1"/>
              <a:endCxn id="297" idx="5"/>
            </p:cNvCxnSpPr>
            <p:nvPr/>
          </p:nvCxnSpPr>
          <p:spPr>
            <a:xfrm>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cxnSp>
          <p:nvCxnSpPr>
            <p:cNvPr id="299" name="直接连接符 298">
              <a:extLst>
                <a:ext uri="{FF2B5EF4-FFF2-40B4-BE49-F238E27FC236}">
                  <a16:creationId xmlns:a16="http://schemas.microsoft.com/office/drawing/2014/main" id="{9C6FB214-0862-7099-0A91-0E511ED56B97}"/>
                </a:ext>
              </a:extLst>
            </p:cNvPr>
            <p:cNvCxnSpPr>
              <a:stCxn id="297" idx="7"/>
              <a:endCxn id="297" idx="3"/>
            </p:cNvCxnSpPr>
            <p:nvPr/>
          </p:nvCxnSpPr>
          <p:spPr>
            <a:xfrm flipH="1">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grpSp>
      <p:grpSp>
        <p:nvGrpSpPr>
          <p:cNvPr id="300" name="组合 299">
            <a:extLst>
              <a:ext uri="{FF2B5EF4-FFF2-40B4-BE49-F238E27FC236}">
                <a16:creationId xmlns:a16="http://schemas.microsoft.com/office/drawing/2014/main" id="{40901DE4-3EC3-C632-35BC-CF80A66E3CD0}"/>
              </a:ext>
            </a:extLst>
          </p:cNvPr>
          <p:cNvGrpSpPr/>
          <p:nvPr/>
        </p:nvGrpSpPr>
        <p:grpSpPr>
          <a:xfrm>
            <a:off x="4148688" y="743396"/>
            <a:ext cx="219600" cy="220070"/>
            <a:chOff x="2851768" y="1813678"/>
            <a:chExt cx="219600" cy="220070"/>
          </a:xfrm>
        </p:grpSpPr>
        <p:sp>
          <p:nvSpPr>
            <p:cNvPr id="301" name="椭圆 300">
              <a:extLst>
                <a:ext uri="{FF2B5EF4-FFF2-40B4-BE49-F238E27FC236}">
                  <a16:creationId xmlns:a16="http://schemas.microsoft.com/office/drawing/2014/main" id="{1E158140-1D0F-40F6-4816-FAC4BCD5D097}"/>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302" name="直接连接符 301">
              <a:extLst>
                <a:ext uri="{FF2B5EF4-FFF2-40B4-BE49-F238E27FC236}">
                  <a16:creationId xmlns:a16="http://schemas.microsoft.com/office/drawing/2014/main" id="{864A02AB-481D-7675-D339-C4F3DE945D09}"/>
                </a:ext>
              </a:extLst>
            </p:cNvPr>
            <p:cNvCxnSpPr>
              <a:stCxn id="301" idx="2"/>
              <a:endCxn id="301"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303" name="直接连接符 302">
              <a:extLst>
                <a:ext uri="{FF2B5EF4-FFF2-40B4-BE49-F238E27FC236}">
                  <a16:creationId xmlns:a16="http://schemas.microsoft.com/office/drawing/2014/main" id="{3877B9FD-8A81-AF1F-9555-FFAE9DC39702}"/>
                </a:ext>
              </a:extLst>
            </p:cNvPr>
            <p:cNvCxnSpPr>
              <a:stCxn id="301" idx="0"/>
              <a:endCxn id="301"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cxnSp>
        <p:nvCxnSpPr>
          <p:cNvPr id="305" name="连接符: 肘形 304">
            <a:extLst>
              <a:ext uri="{FF2B5EF4-FFF2-40B4-BE49-F238E27FC236}">
                <a16:creationId xmlns:a16="http://schemas.microsoft.com/office/drawing/2014/main" id="{640688C2-1397-8F95-ADCA-BB734B92B918}"/>
              </a:ext>
            </a:extLst>
          </p:cNvPr>
          <p:cNvCxnSpPr>
            <a:endCxn id="9" idx="1"/>
          </p:cNvCxnSpPr>
          <p:nvPr/>
        </p:nvCxnSpPr>
        <p:spPr>
          <a:xfrm flipV="1">
            <a:off x="2049486" y="1622162"/>
            <a:ext cx="3940515" cy="329312"/>
          </a:xfrm>
          <a:prstGeom prst="bentConnector3">
            <a:avLst>
              <a:gd name="adj1" fmla="val 88095"/>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8" name="连接符: 肘形 307">
            <a:extLst>
              <a:ext uri="{FF2B5EF4-FFF2-40B4-BE49-F238E27FC236}">
                <a16:creationId xmlns:a16="http://schemas.microsoft.com/office/drawing/2014/main" id="{ADBCA605-D315-2402-33C8-761B815238F8}"/>
              </a:ext>
            </a:extLst>
          </p:cNvPr>
          <p:cNvCxnSpPr>
            <a:cxnSpLocks/>
            <a:endCxn id="266" idx="2"/>
          </p:cNvCxnSpPr>
          <p:nvPr/>
        </p:nvCxnSpPr>
        <p:spPr>
          <a:xfrm rot="5400000" flipH="1" flipV="1">
            <a:off x="3202946" y="1716702"/>
            <a:ext cx="243656" cy="225888"/>
          </a:xfrm>
          <a:prstGeom prst="bentConnector2">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10" name="连接符: 肘形 309">
            <a:extLst>
              <a:ext uri="{FF2B5EF4-FFF2-40B4-BE49-F238E27FC236}">
                <a16:creationId xmlns:a16="http://schemas.microsoft.com/office/drawing/2014/main" id="{1F477663-D175-B54C-C923-A3C73D1746A9}"/>
              </a:ext>
            </a:extLst>
          </p:cNvPr>
          <p:cNvCxnSpPr>
            <a:endCxn id="275" idx="2"/>
          </p:cNvCxnSpPr>
          <p:nvPr/>
        </p:nvCxnSpPr>
        <p:spPr>
          <a:xfrm flipV="1">
            <a:off x="4611124" y="1707818"/>
            <a:ext cx="244110" cy="243657"/>
          </a:xfrm>
          <a:prstGeom prst="bentConnector3">
            <a:avLst>
              <a:gd name="adj1" fmla="val 50000"/>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14" name="连接符: 肘形 313">
            <a:extLst>
              <a:ext uri="{FF2B5EF4-FFF2-40B4-BE49-F238E27FC236}">
                <a16:creationId xmlns:a16="http://schemas.microsoft.com/office/drawing/2014/main" id="{4892E655-B1D5-7DA7-C9A0-718FE47774D0}"/>
              </a:ext>
            </a:extLst>
          </p:cNvPr>
          <p:cNvCxnSpPr>
            <a:cxnSpLocks/>
            <a:endCxn id="266" idx="4"/>
          </p:cNvCxnSpPr>
          <p:nvPr/>
        </p:nvCxnSpPr>
        <p:spPr>
          <a:xfrm rot="5400000" flipH="1" flipV="1">
            <a:off x="2393871" y="1867552"/>
            <a:ext cx="1203346" cy="1103948"/>
          </a:xfrm>
          <a:prstGeom prst="bentConnector3">
            <a:avLst>
              <a:gd name="adj1" fmla="val -26"/>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17" name="连接符: 肘形 316">
            <a:extLst>
              <a:ext uri="{FF2B5EF4-FFF2-40B4-BE49-F238E27FC236}">
                <a16:creationId xmlns:a16="http://schemas.microsoft.com/office/drawing/2014/main" id="{DD3A797A-145A-54A5-6270-46438A683B32}"/>
              </a:ext>
            </a:extLst>
          </p:cNvPr>
          <p:cNvCxnSpPr>
            <a:cxnSpLocks/>
            <a:endCxn id="275" idx="4"/>
          </p:cNvCxnSpPr>
          <p:nvPr/>
        </p:nvCxnSpPr>
        <p:spPr>
          <a:xfrm flipV="1">
            <a:off x="3547518" y="1817853"/>
            <a:ext cx="1417516" cy="1203346"/>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19" name="直接连接符 318">
            <a:extLst>
              <a:ext uri="{FF2B5EF4-FFF2-40B4-BE49-F238E27FC236}">
                <a16:creationId xmlns:a16="http://schemas.microsoft.com/office/drawing/2014/main" id="{64504AB8-26ED-E653-D99E-9AFB90745DDF}"/>
              </a:ext>
            </a:extLst>
          </p:cNvPr>
          <p:cNvCxnSpPr>
            <a:cxnSpLocks/>
            <a:stCxn id="291" idx="3"/>
            <a:endCxn id="297" idx="2"/>
          </p:cNvCxnSpPr>
          <p:nvPr/>
        </p:nvCxnSpPr>
        <p:spPr>
          <a:xfrm>
            <a:off x="3990489" y="1308581"/>
            <a:ext cx="158199" cy="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1" name="直接连接符 320">
            <a:extLst>
              <a:ext uri="{FF2B5EF4-FFF2-40B4-BE49-F238E27FC236}">
                <a16:creationId xmlns:a16="http://schemas.microsoft.com/office/drawing/2014/main" id="{C4EE334A-B61C-52CD-BBDC-B01E61BD5457}"/>
              </a:ext>
            </a:extLst>
          </p:cNvPr>
          <p:cNvCxnSpPr>
            <a:cxnSpLocks/>
            <a:stCxn id="292" idx="1"/>
            <a:endCxn id="297" idx="6"/>
          </p:cNvCxnSpPr>
          <p:nvPr/>
        </p:nvCxnSpPr>
        <p:spPr>
          <a:xfrm flipH="1">
            <a:off x="4368288" y="1308581"/>
            <a:ext cx="153775" cy="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3" name="直接连接符 322">
            <a:extLst>
              <a:ext uri="{FF2B5EF4-FFF2-40B4-BE49-F238E27FC236}">
                <a16:creationId xmlns:a16="http://schemas.microsoft.com/office/drawing/2014/main" id="{ABCC749D-87B4-CFA7-61CB-4DB8C9B51172}"/>
              </a:ext>
            </a:extLst>
          </p:cNvPr>
          <p:cNvCxnSpPr>
            <a:stCxn id="266" idx="0"/>
            <a:endCxn id="291" idx="2"/>
          </p:cNvCxnSpPr>
          <p:nvPr/>
        </p:nvCxnSpPr>
        <p:spPr>
          <a:xfrm flipV="1">
            <a:off x="3547518" y="1418616"/>
            <a:ext cx="0" cy="179167"/>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5" name="直接连接符 324">
            <a:extLst>
              <a:ext uri="{FF2B5EF4-FFF2-40B4-BE49-F238E27FC236}">
                <a16:creationId xmlns:a16="http://schemas.microsoft.com/office/drawing/2014/main" id="{61F2721A-98BB-6F43-23AC-ECDB56C1E7FC}"/>
              </a:ext>
            </a:extLst>
          </p:cNvPr>
          <p:cNvCxnSpPr>
            <a:stCxn id="275" idx="0"/>
            <a:endCxn id="292" idx="2"/>
          </p:cNvCxnSpPr>
          <p:nvPr/>
        </p:nvCxnSpPr>
        <p:spPr>
          <a:xfrm flipV="1">
            <a:off x="4965034" y="1418616"/>
            <a:ext cx="0" cy="179167"/>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7" name="直接连接符 326">
            <a:extLst>
              <a:ext uri="{FF2B5EF4-FFF2-40B4-BE49-F238E27FC236}">
                <a16:creationId xmlns:a16="http://schemas.microsoft.com/office/drawing/2014/main" id="{24BB3C31-4CF9-45F4-FAB3-076BA57F668D}"/>
              </a:ext>
            </a:extLst>
          </p:cNvPr>
          <p:cNvCxnSpPr>
            <a:stCxn id="297" idx="0"/>
            <a:endCxn id="301" idx="4"/>
          </p:cNvCxnSpPr>
          <p:nvPr/>
        </p:nvCxnSpPr>
        <p:spPr>
          <a:xfrm flipV="1">
            <a:off x="4258488" y="963466"/>
            <a:ext cx="0" cy="23508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9" name="直接连接符 328">
            <a:extLst>
              <a:ext uri="{FF2B5EF4-FFF2-40B4-BE49-F238E27FC236}">
                <a16:creationId xmlns:a16="http://schemas.microsoft.com/office/drawing/2014/main" id="{22218C97-9A9A-C86F-2EDE-D69CE1B4BEF7}"/>
              </a:ext>
            </a:extLst>
          </p:cNvPr>
          <p:cNvCxnSpPr>
            <a:stCxn id="209" idx="6"/>
            <a:endCxn id="301" idx="2"/>
          </p:cNvCxnSpPr>
          <p:nvPr/>
        </p:nvCxnSpPr>
        <p:spPr>
          <a:xfrm>
            <a:off x="2553370" y="853431"/>
            <a:ext cx="1595318" cy="0"/>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31" name="连接符: 肘形 330">
            <a:extLst>
              <a:ext uri="{FF2B5EF4-FFF2-40B4-BE49-F238E27FC236}">
                <a16:creationId xmlns:a16="http://schemas.microsoft.com/office/drawing/2014/main" id="{CCCCE771-03DE-D1BD-7FDF-09DA1986597C}"/>
              </a:ext>
            </a:extLst>
          </p:cNvPr>
          <p:cNvCxnSpPr>
            <a:stCxn id="301" idx="6"/>
          </p:cNvCxnSpPr>
          <p:nvPr/>
        </p:nvCxnSpPr>
        <p:spPr>
          <a:xfrm>
            <a:off x="4368288" y="853431"/>
            <a:ext cx="1621713" cy="397257"/>
          </a:xfrm>
          <a:prstGeom prst="bentConnector3">
            <a:avLst>
              <a:gd name="adj1" fmla="val 70909"/>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37" name="连接符: 肘形 336">
            <a:extLst>
              <a:ext uri="{FF2B5EF4-FFF2-40B4-BE49-F238E27FC236}">
                <a16:creationId xmlns:a16="http://schemas.microsoft.com/office/drawing/2014/main" id="{D09E67D0-7AA8-7DB8-B3DD-B0D9F744C035}"/>
              </a:ext>
            </a:extLst>
          </p:cNvPr>
          <p:cNvCxnSpPr>
            <a:cxnSpLocks/>
          </p:cNvCxnSpPr>
          <p:nvPr/>
        </p:nvCxnSpPr>
        <p:spPr>
          <a:xfrm flipV="1">
            <a:off x="4965034" y="2000198"/>
            <a:ext cx="1024967" cy="1021001"/>
          </a:xfrm>
          <a:prstGeom prst="bentConnector3">
            <a:avLst>
              <a:gd name="adj1" fmla="val 65835"/>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378" name="组合 377">
            <a:extLst>
              <a:ext uri="{FF2B5EF4-FFF2-40B4-BE49-F238E27FC236}">
                <a16:creationId xmlns:a16="http://schemas.microsoft.com/office/drawing/2014/main" id="{1A3CF708-EFAD-CCDE-ADAD-D117C3117024}"/>
              </a:ext>
            </a:extLst>
          </p:cNvPr>
          <p:cNvGrpSpPr/>
          <p:nvPr/>
        </p:nvGrpSpPr>
        <p:grpSpPr>
          <a:xfrm>
            <a:off x="7223244" y="2560845"/>
            <a:ext cx="219600" cy="220070"/>
            <a:chOff x="2851768" y="1813678"/>
            <a:chExt cx="219600" cy="220070"/>
          </a:xfrm>
        </p:grpSpPr>
        <p:sp>
          <p:nvSpPr>
            <p:cNvPr id="391" name="椭圆 390">
              <a:extLst>
                <a:ext uri="{FF2B5EF4-FFF2-40B4-BE49-F238E27FC236}">
                  <a16:creationId xmlns:a16="http://schemas.microsoft.com/office/drawing/2014/main" id="{5AD29D0C-B26F-0A0A-606C-CC89AD146EF5}"/>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392" name="直接连接符 391">
              <a:extLst>
                <a:ext uri="{FF2B5EF4-FFF2-40B4-BE49-F238E27FC236}">
                  <a16:creationId xmlns:a16="http://schemas.microsoft.com/office/drawing/2014/main" id="{5C16F0A6-AB1A-1F57-9BEE-1214FAE90D6A}"/>
                </a:ext>
              </a:extLst>
            </p:cNvPr>
            <p:cNvCxnSpPr>
              <a:stCxn id="391" idx="2"/>
              <a:endCxn id="391"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393" name="直接连接符 392">
              <a:extLst>
                <a:ext uri="{FF2B5EF4-FFF2-40B4-BE49-F238E27FC236}">
                  <a16:creationId xmlns:a16="http://schemas.microsoft.com/office/drawing/2014/main" id="{20A3F8D1-8460-1B4C-C737-A8FBF1FF7173}"/>
                </a:ext>
              </a:extLst>
            </p:cNvPr>
            <p:cNvCxnSpPr>
              <a:stCxn id="391" idx="0"/>
              <a:endCxn id="391"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sp>
        <p:nvSpPr>
          <p:cNvPr id="379" name="矩形 378">
            <a:extLst>
              <a:ext uri="{FF2B5EF4-FFF2-40B4-BE49-F238E27FC236}">
                <a16:creationId xmlns:a16="http://schemas.microsoft.com/office/drawing/2014/main" id="{B8B0C75C-F14A-B2CD-BCDE-8CC343EC7626}"/>
              </a:ext>
            </a:extLst>
          </p:cNvPr>
          <p:cNvSpPr/>
          <p:nvPr/>
        </p:nvSpPr>
        <p:spPr>
          <a:xfrm>
            <a:off x="7132020" y="3056634"/>
            <a:ext cx="398616"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altLang="zh-CN" sz="1400" dirty="0">
                <a:solidFill>
                  <a:schemeClr val="tx1"/>
                </a:solidFill>
                <a:latin typeface="微软雅黑" panose="020B0503020204020204" pitchFamily="34" charset="-122"/>
                <a:ea typeface="微软雅黑" panose="020B0503020204020204" pitchFamily="34" charset="-122"/>
              </a:rPr>
              <a:t>σ</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80" name="矩形 379">
            <a:extLst>
              <a:ext uri="{FF2B5EF4-FFF2-40B4-BE49-F238E27FC236}">
                <a16:creationId xmlns:a16="http://schemas.microsoft.com/office/drawing/2014/main" id="{B736C1D1-2C5A-39AC-BB95-1F3BEA1BBF47}"/>
              </a:ext>
            </a:extLst>
          </p:cNvPr>
          <p:cNvSpPr/>
          <p:nvPr/>
        </p:nvSpPr>
        <p:spPr>
          <a:xfrm>
            <a:off x="7573875" y="2565052"/>
            <a:ext cx="58559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tanh</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381" name="组合 380">
            <a:extLst>
              <a:ext uri="{FF2B5EF4-FFF2-40B4-BE49-F238E27FC236}">
                <a16:creationId xmlns:a16="http://schemas.microsoft.com/office/drawing/2014/main" id="{3D4BEB63-4283-A157-9C43-97F01227826F}"/>
              </a:ext>
            </a:extLst>
          </p:cNvPr>
          <p:cNvGrpSpPr/>
          <p:nvPr/>
        </p:nvGrpSpPr>
        <p:grpSpPr>
          <a:xfrm>
            <a:off x="7756870" y="3054946"/>
            <a:ext cx="219600" cy="220070"/>
            <a:chOff x="2851768" y="731513"/>
            <a:chExt cx="219600" cy="220070"/>
          </a:xfrm>
        </p:grpSpPr>
        <p:sp>
          <p:nvSpPr>
            <p:cNvPr id="388" name="椭圆 387">
              <a:extLst>
                <a:ext uri="{FF2B5EF4-FFF2-40B4-BE49-F238E27FC236}">
                  <a16:creationId xmlns:a16="http://schemas.microsoft.com/office/drawing/2014/main" id="{0271964F-28D3-28EF-C9D4-E5CD6D2FA1AF}"/>
                </a:ext>
              </a:extLst>
            </p:cNvPr>
            <p:cNvSpPr/>
            <p:nvPr/>
          </p:nvSpPr>
          <p:spPr>
            <a:xfrm>
              <a:off x="2851768" y="73151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389" name="直接连接符 388">
              <a:extLst>
                <a:ext uri="{FF2B5EF4-FFF2-40B4-BE49-F238E27FC236}">
                  <a16:creationId xmlns:a16="http://schemas.microsoft.com/office/drawing/2014/main" id="{CB64FF07-D08F-DE64-DF93-01034CF669A5}"/>
                </a:ext>
              </a:extLst>
            </p:cNvPr>
            <p:cNvCxnSpPr>
              <a:stCxn id="388" idx="1"/>
              <a:endCxn id="388" idx="5"/>
            </p:cNvCxnSpPr>
            <p:nvPr/>
          </p:nvCxnSpPr>
          <p:spPr>
            <a:xfrm>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cxnSp>
          <p:nvCxnSpPr>
            <p:cNvPr id="390" name="直接连接符 389">
              <a:extLst>
                <a:ext uri="{FF2B5EF4-FFF2-40B4-BE49-F238E27FC236}">
                  <a16:creationId xmlns:a16="http://schemas.microsoft.com/office/drawing/2014/main" id="{94A19C6C-6E55-319A-C6C2-62DD731392A9}"/>
                </a:ext>
              </a:extLst>
            </p:cNvPr>
            <p:cNvCxnSpPr>
              <a:stCxn id="388" idx="7"/>
              <a:endCxn id="388" idx="3"/>
            </p:cNvCxnSpPr>
            <p:nvPr/>
          </p:nvCxnSpPr>
          <p:spPr>
            <a:xfrm flipH="1">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grpSp>
      <p:cxnSp>
        <p:nvCxnSpPr>
          <p:cNvPr id="382" name="连接符: 肘形 381">
            <a:extLst>
              <a:ext uri="{FF2B5EF4-FFF2-40B4-BE49-F238E27FC236}">
                <a16:creationId xmlns:a16="http://schemas.microsoft.com/office/drawing/2014/main" id="{755E90F9-C0F0-FAC8-908E-F15B1DBEBB42}"/>
              </a:ext>
            </a:extLst>
          </p:cNvPr>
          <p:cNvCxnSpPr>
            <a:endCxn id="391" idx="2"/>
          </p:cNvCxnSpPr>
          <p:nvPr/>
        </p:nvCxnSpPr>
        <p:spPr>
          <a:xfrm rot="5400000">
            <a:off x="7067822" y="2399754"/>
            <a:ext cx="426548" cy="115704"/>
          </a:xfrm>
          <a:prstGeom prst="bentConnector4">
            <a:avLst>
              <a:gd name="adj1" fmla="val 37102"/>
              <a:gd name="adj2" fmla="val 286597"/>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83" name="连接符: 肘形 382">
            <a:extLst>
              <a:ext uri="{FF2B5EF4-FFF2-40B4-BE49-F238E27FC236}">
                <a16:creationId xmlns:a16="http://schemas.microsoft.com/office/drawing/2014/main" id="{360FC802-824A-8C71-C7A2-A0A90880FC19}"/>
              </a:ext>
            </a:extLst>
          </p:cNvPr>
          <p:cNvCxnSpPr>
            <a:endCxn id="391" idx="0"/>
          </p:cNvCxnSpPr>
          <p:nvPr/>
        </p:nvCxnSpPr>
        <p:spPr>
          <a:xfrm rot="5400000">
            <a:off x="7266290" y="2299998"/>
            <a:ext cx="327601" cy="194092"/>
          </a:xfrm>
          <a:prstGeom prst="bentConnector3">
            <a:avLst>
              <a:gd name="adj1" fmla="val 61630"/>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84" name="连接符: 肘形 383">
            <a:extLst>
              <a:ext uri="{FF2B5EF4-FFF2-40B4-BE49-F238E27FC236}">
                <a16:creationId xmlns:a16="http://schemas.microsoft.com/office/drawing/2014/main" id="{C531940A-4FAD-5169-284C-D8ADC8AD83B7}"/>
              </a:ext>
            </a:extLst>
          </p:cNvPr>
          <p:cNvCxnSpPr>
            <a:endCxn id="380" idx="0"/>
          </p:cNvCxnSpPr>
          <p:nvPr/>
        </p:nvCxnSpPr>
        <p:spPr>
          <a:xfrm rot="16200000" flipH="1">
            <a:off x="7620674" y="2319056"/>
            <a:ext cx="327186" cy="164805"/>
          </a:xfrm>
          <a:prstGeom prst="bentConnector3">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85" name="直接连接符 384">
            <a:extLst>
              <a:ext uri="{FF2B5EF4-FFF2-40B4-BE49-F238E27FC236}">
                <a16:creationId xmlns:a16="http://schemas.microsoft.com/office/drawing/2014/main" id="{DA56812E-7F94-FC31-6E87-BACE171B2838}"/>
              </a:ext>
            </a:extLst>
          </p:cNvPr>
          <p:cNvCxnSpPr>
            <a:stCxn id="391" idx="4"/>
            <a:endCxn id="379" idx="0"/>
          </p:cNvCxnSpPr>
          <p:nvPr/>
        </p:nvCxnSpPr>
        <p:spPr>
          <a:xfrm flipH="1">
            <a:off x="7331328" y="2780915"/>
            <a:ext cx="1716" cy="275719"/>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6" name="直接连接符 385">
            <a:extLst>
              <a:ext uri="{FF2B5EF4-FFF2-40B4-BE49-F238E27FC236}">
                <a16:creationId xmlns:a16="http://schemas.microsoft.com/office/drawing/2014/main" id="{59D53259-9716-820C-5CD8-12F5C5760F23}"/>
              </a:ext>
            </a:extLst>
          </p:cNvPr>
          <p:cNvCxnSpPr>
            <a:stCxn id="380" idx="2"/>
            <a:endCxn id="388" idx="0"/>
          </p:cNvCxnSpPr>
          <p:nvPr/>
        </p:nvCxnSpPr>
        <p:spPr>
          <a:xfrm>
            <a:off x="7866670" y="2785122"/>
            <a:ext cx="0" cy="269824"/>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87" name="直接连接符 386">
            <a:extLst>
              <a:ext uri="{FF2B5EF4-FFF2-40B4-BE49-F238E27FC236}">
                <a16:creationId xmlns:a16="http://schemas.microsoft.com/office/drawing/2014/main" id="{CC0C9E01-1E82-17A4-5D45-6268ADC3969F}"/>
              </a:ext>
            </a:extLst>
          </p:cNvPr>
          <p:cNvCxnSpPr>
            <a:stCxn id="379" idx="3"/>
            <a:endCxn id="388" idx="2"/>
          </p:cNvCxnSpPr>
          <p:nvPr/>
        </p:nvCxnSpPr>
        <p:spPr>
          <a:xfrm flipV="1">
            <a:off x="7530636" y="3164981"/>
            <a:ext cx="226234" cy="1688"/>
          </a:xfrm>
          <a:prstGeom prst="line">
            <a:avLst/>
          </a:prstGeom>
          <a:ln>
            <a:tailEnd type="arrow"/>
          </a:ln>
        </p:spPr>
        <p:style>
          <a:lnRef idx="2">
            <a:schemeClr val="accent1"/>
          </a:lnRef>
          <a:fillRef idx="0">
            <a:schemeClr val="accent1"/>
          </a:fillRef>
          <a:effectRef idx="1">
            <a:schemeClr val="accent1"/>
          </a:effectRef>
          <a:fontRef idx="minor">
            <a:schemeClr val="tx1"/>
          </a:fontRef>
        </p:style>
      </p:cxnSp>
      <p:grpSp>
        <p:nvGrpSpPr>
          <p:cNvPr id="395" name="组合 394">
            <a:extLst>
              <a:ext uri="{FF2B5EF4-FFF2-40B4-BE49-F238E27FC236}">
                <a16:creationId xmlns:a16="http://schemas.microsoft.com/office/drawing/2014/main" id="{B76C9EB2-8464-EBB9-F045-1895ACA16207}"/>
              </a:ext>
            </a:extLst>
          </p:cNvPr>
          <p:cNvGrpSpPr/>
          <p:nvPr/>
        </p:nvGrpSpPr>
        <p:grpSpPr>
          <a:xfrm>
            <a:off x="8571651" y="2548701"/>
            <a:ext cx="219600" cy="220070"/>
            <a:chOff x="2851768" y="1813678"/>
            <a:chExt cx="219600" cy="220070"/>
          </a:xfrm>
        </p:grpSpPr>
        <p:sp>
          <p:nvSpPr>
            <p:cNvPr id="408" name="椭圆 407">
              <a:extLst>
                <a:ext uri="{FF2B5EF4-FFF2-40B4-BE49-F238E27FC236}">
                  <a16:creationId xmlns:a16="http://schemas.microsoft.com/office/drawing/2014/main" id="{D6E7601E-56EE-BF72-F638-992F5A1A42E1}"/>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409" name="直接连接符 408">
              <a:extLst>
                <a:ext uri="{FF2B5EF4-FFF2-40B4-BE49-F238E27FC236}">
                  <a16:creationId xmlns:a16="http://schemas.microsoft.com/office/drawing/2014/main" id="{77796EBF-56B3-BFE4-0A5F-9D51CF1C5229}"/>
                </a:ext>
              </a:extLst>
            </p:cNvPr>
            <p:cNvCxnSpPr>
              <a:stCxn id="408" idx="2"/>
              <a:endCxn id="408"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410" name="直接连接符 409">
              <a:extLst>
                <a:ext uri="{FF2B5EF4-FFF2-40B4-BE49-F238E27FC236}">
                  <a16:creationId xmlns:a16="http://schemas.microsoft.com/office/drawing/2014/main" id="{8DAC8DD8-593E-E31F-E5FB-9B82D8F1BE3C}"/>
                </a:ext>
              </a:extLst>
            </p:cNvPr>
            <p:cNvCxnSpPr>
              <a:stCxn id="408" idx="0"/>
              <a:endCxn id="408"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sp>
        <p:nvSpPr>
          <p:cNvPr id="396" name="矩形 395">
            <a:extLst>
              <a:ext uri="{FF2B5EF4-FFF2-40B4-BE49-F238E27FC236}">
                <a16:creationId xmlns:a16="http://schemas.microsoft.com/office/drawing/2014/main" id="{ACDCE962-51C0-1B79-6899-77FFC616F2C1}"/>
              </a:ext>
            </a:extLst>
          </p:cNvPr>
          <p:cNvSpPr/>
          <p:nvPr/>
        </p:nvSpPr>
        <p:spPr>
          <a:xfrm>
            <a:off x="8480427" y="3044490"/>
            <a:ext cx="398616"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altLang="zh-CN" sz="1400" dirty="0">
                <a:solidFill>
                  <a:schemeClr val="tx1"/>
                </a:solidFill>
                <a:latin typeface="微软雅黑" panose="020B0503020204020204" pitchFamily="34" charset="-122"/>
                <a:ea typeface="微软雅黑" panose="020B0503020204020204" pitchFamily="34" charset="-122"/>
              </a:rPr>
              <a:t>σ</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97" name="矩形 396">
            <a:extLst>
              <a:ext uri="{FF2B5EF4-FFF2-40B4-BE49-F238E27FC236}">
                <a16:creationId xmlns:a16="http://schemas.microsoft.com/office/drawing/2014/main" id="{5A27157F-C548-E5FA-9743-45DCAF4427DF}"/>
              </a:ext>
            </a:extLst>
          </p:cNvPr>
          <p:cNvSpPr/>
          <p:nvPr/>
        </p:nvSpPr>
        <p:spPr>
          <a:xfrm>
            <a:off x="8922282" y="2552908"/>
            <a:ext cx="58559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tanh</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398" name="组合 397">
            <a:extLst>
              <a:ext uri="{FF2B5EF4-FFF2-40B4-BE49-F238E27FC236}">
                <a16:creationId xmlns:a16="http://schemas.microsoft.com/office/drawing/2014/main" id="{25AD5E3F-FEAA-E35D-552A-A53613C70E72}"/>
              </a:ext>
            </a:extLst>
          </p:cNvPr>
          <p:cNvGrpSpPr/>
          <p:nvPr/>
        </p:nvGrpSpPr>
        <p:grpSpPr>
          <a:xfrm>
            <a:off x="9105277" y="3042802"/>
            <a:ext cx="219600" cy="220070"/>
            <a:chOff x="2851768" y="731513"/>
            <a:chExt cx="219600" cy="220070"/>
          </a:xfrm>
        </p:grpSpPr>
        <p:sp>
          <p:nvSpPr>
            <p:cNvPr id="405" name="椭圆 404">
              <a:extLst>
                <a:ext uri="{FF2B5EF4-FFF2-40B4-BE49-F238E27FC236}">
                  <a16:creationId xmlns:a16="http://schemas.microsoft.com/office/drawing/2014/main" id="{FBEF635F-97BA-0FAF-D52F-2A09E5CCED81}"/>
                </a:ext>
              </a:extLst>
            </p:cNvPr>
            <p:cNvSpPr/>
            <p:nvPr/>
          </p:nvSpPr>
          <p:spPr>
            <a:xfrm>
              <a:off x="2851768" y="73151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406" name="直接连接符 405">
              <a:extLst>
                <a:ext uri="{FF2B5EF4-FFF2-40B4-BE49-F238E27FC236}">
                  <a16:creationId xmlns:a16="http://schemas.microsoft.com/office/drawing/2014/main" id="{D39ECFAE-96D9-52D3-57A3-32ED9FECA3DD}"/>
                </a:ext>
              </a:extLst>
            </p:cNvPr>
            <p:cNvCxnSpPr>
              <a:stCxn id="405" idx="1"/>
              <a:endCxn id="405" idx="5"/>
            </p:cNvCxnSpPr>
            <p:nvPr/>
          </p:nvCxnSpPr>
          <p:spPr>
            <a:xfrm>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cxnSp>
          <p:nvCxnSpPr>
            <p:cNvPr id="407" name="直接连接符 406">
              <a:extLst>
                <a:ext uri="{FF2B5EF4-FFF2-40B4-BE49-F238E27FC236}">
                  <a16:creationId xmlns:a16="http://schemas.microsoft.com/office/drawing/2014/main" id="{F1067906-E0CF-0445-3FC1-AC2112F71E7B}"/>
                </a:ext>
              </a:extLst>
            </p:cNvPr>
            <p:cNvCxnSpPr>
              <a:stCxn id="405" idx="7"/>
              <a:endCxn id="405" idx="3"/>
            </p:cNvCxnSpPr>
            <p:nvPr/>
          </p:nvCxnSpPr>
          <p:spPr>
            <a:xfrm flipH="1">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grpSp>
      <p:cxnSp>
        <p:nvCxnSpPr>
          <p:cNvPr id="399" name="连接符: 肘形 398">
            <a:extLst>
              <a:ext uri="{FF2B5EF4-FFF2-40B4-BE49-F238E27FC236}">
                <a16:creationId xmlns:a16="http://schemas.microsoft.com/office/drawing/2014/main" id="{DE6EE73F-80B3-1E12-6BE3-234DEDFF3DA4}"/>
              </a:ext>
            </a:extLst>
          </p:cNvPr>
          <p:cNvCxnSpPr>
            <a:endCxn id="408" idx="2"/>
          </p:cNvCxnSpPr>
          <p:nvPr/>
        </p:nvCxnSpPr>
        <p:spPr>
          <a:xfrm rot="5400000">
            <a:off x="8416229" y="2387610"/>
            <a:ext cx="426548" cy="115704"/>
          </a:xfrm>
          <a:prstGeom prst="bentConnector4">
            <a:avLst>
              <a:gd name="adj1" fmla="val 37102"/>
              <a:gd name="adj2" fmla="val 28001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00" name="连接符: 肘形 399">
            <a:extLst>
              <a:ext uri="{FF2B5EF4-FFF2-40B4-BE49-F238E27FC236}">
                <a16:creationId xmlns:a16="http://schemas.microsoft.com/office/drawing/2014/main" id="{3468FD62-876E-B762-857A-BA488F0B669D}"/>
              </a:ext>
            </a:extLst>
          </p:cNvPr>
          <p:cNvCxnSpPr>
            <a:endCxn id="408" idx="0"/>
          </p:cNvCxnSpPr>
          <p:nvPr/>
        </p:nvCxnSpPr>
        <p:spPr>
          <a:xfrm rot="5400000">
            <a:off x="8614697" y="2287854"/>
            <a:ext cx="327601" cy="194092"/>
          </a:xfrm>
          <a:prstGeom prst="bentConnector3">
            <a:avLst>
              <a:gd name="adj1" fmla="val 60855"/>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01" name="连接符: 肘形 400">
            <a:extLst>
              <a:ext uri="{FF2B5EF4-FFF2-40B4-BE49-F238E27FC236}">
                <a16:creationId xmlns:a16="http://schemas.microsoft.com/office/drawing/2014/main" id="{F395410F-D6EC-5FF0-0249-8ADE82F18180}"/>
              </a:ext>
            </a:extLst>
          </p:cNvPr>
          <p:cNvCxnSpPr>
            <a:endCxn id="397" idx="0"/>
          </p:cNvCxnSpPr>
          <p:nvPr/>
        </p:nvCxnSpPr>
        <p:spPr>
          <a:xfrm rot="16200000" flipH="1">
            <a:off x="8969081" y="2306912"/>
            <a:ext cx="327186" cy="164805"/>
          </a:xfrm>
          <a:prstGeom prst="bentConnector3">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02" name="直接连接符 401">
            <a:extLst>
              <a:ext uri="{FF2B5EF4-FFF2-40B4-BE49-F238E27FC236}">
                <a16:creationId xmlns:a16="http://schemas.microsoft.com/office/drawing/2014/main" id="{E1BFE839-8F04-93CA-74A8-41EE59F17DE9}"/>
              </a:ext>
            </a:extLst>
          </p:cNvPr>
          <p:cNvCxnSpPr>
            <a:stCxn id="408" idx="4"/>
            <a:endCxn id="396" idx="0"/>
          </p:cNvCxnSpPr>
          <p:nvPr/>
        </p:nvCxnSpPr>
        <p:spPr>
          <a:xfrm flipH="1">
            <a:off x="8679735" y="2768771"/>
            <a:ext cx="1716" cy="275719"/>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3" name="直接连接符 402">
            <a:extLst>
              <a:ext uri="{FF2B5EF4-FFF2-40B4-BE49-F238E27FC236}">
                <a16:creationId xmlns:a16="http://schemas.microsoft.com/office/drawing/2014/main" id="{355997B7-14EE-C658-EA8B-DC39C25DF64A}"/>
              </a:ext>
            </a:extLst>
          </p:cNvPr>
          <p:cNvCxnSpPr>
            <a:stCxn id="397" idx="2"/>
            <a:endCxn id="405" idx="0"/>
          </p:cNvCxnSpPr>
          <p:nvPr/>
        </p:nvCxnSpPr>
        <p:spPr>
          <a:xfrm>
            <a:off x="9215077" y="2772978"/>
            <a:ext cx="0" cy="269824"/>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04" name="直接连接符 403">
            <a:extLst>
              <a:ext uri="{FF2B5EF4-FFF2-40B4-BE49-F238E27FC236}">
                <a16:creationId xmlns:a16="http://schemas.microsoft.com/office/drawing/2014/main" id="{14438528-0FBE-C485-E49C-CC776A6D0F80}"/>
              </a:ext>
            </a:extLst>
          </p:cNvPr>
          <p:cNvCxnSpPr>
            <a:stCxn id="396" idx="3"/>
            <a:endCxn id="405" idx="2"/>
          </p:cNvCxnSpPr>
          <p:nvPr/>
        </p:nvCxnSpPr>
        <p:spPr>
          <a:xfrm flipV="1">
            <a:off x="8879043" y="3152837"/>
            <a:ext cx="226234" cy="1688"/>
          </a:xfrm>
          <a:prstGeom prst="line">
            <a:avLst/>
          </a:prstGeom>
          <a:ln>
            <a:tailEnd type="arrow"/>
          </a:ln>
        </p:spPr>
        <p:style>
          <a:lnRef idx="2">
            <a:schemeClr val="accent1"/>
          </a:lnRef>
          <a:fillRef idx="0">
            <a:schemeClr val="accent1"/>
          </a:fillRef>
          <a:effectRef idx="1">
            <a:schemeClr val="accent1"/>
          </a:effectRef>
          <a:fontRef idx="minor">
            <a:schemeClr val="tx1"/>
          </a:fontRef>
        </p:style>
      </p:cxnSp>
      <p:grpSp>
        <p:nvGrpSpPr>
          <p:cNvPr id="412" name="组合 411">
            <a:extLst>
              <a:ext uri="{FF2B5EF4-FFF2-40B4-BE49-F238E27FC236}">
                <a16:creationId xmlns:a16="http://schemas.microsoft.com/office/drawing/2014/main" id="{E9C99313-37BA-A035-7A66-C9C6222A31C3}"/>
              </a:ext>
            </a:extLst>
          </p:cNvPr>
          <p:cNvGrpSpPr/>
          <p:nvPr/>
        </p:nvGrpSpPr>
        <p:grpSpPr>
          <a:xfrm>
            <a:off x="9762480" y="2556478"/>
            <a:ext cx="219600" cy="220070"/>
            <a:chOff x="2851768" y="1813678"/>
            <a:chExt cx="219600" cy="220070"/>
          </a:xfrm>
        </p:grpSpPr>
        <p:sp>
          <p:nvSpPr>
            <p:cNvPr id="425" name="椭圆 424">
              <a:extLst>
                <a:ext uri="{FF2B5EF4-FFF2-40B4-BE49-F238E27FC236}">
                  <a16:creationId xmlns:a16="http://schemas.microsoft.com/office/drawing/2014/main" id="{5BE1F5A7-1407-E4DF-C5E8-20CD1137E40E}"/>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426" name="直接连接符 425">
              <a:extLst>
                <a:ext uri="{FF2B5EF4-FFF2-40B4-BE49-F238E27FC236}">
                  <a16:creationId xmlns:a16="http://schemas.microsoft.com/office/drawing/2014/main" id="{66BCB663-5B80-1B46-C368-87390C083183}"/>
                </a:ext>
              </a:extLst>
            </p:cNvPr>
            <p:cNvCxnSpPr>
              <a:stCxn id="425" idx="2"/>
              <a:endCxn id="425"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427" name="直接连接符 426">
              <a:extLst>
                <a:ext uri="{FF2B5EF4-FFF2-40B4-BE49-F238E27FC236}">
                  <a16:creationId xmlns:a16="http://schemas.microsoft.com/office/drawing/2014/main" id="{C75B9BA8-5863-2634-011B-275EBAC44548}"/>
                </a:ext>
              </a:extLst>
            </p:cNvPr>
            <p:cNvCxnSpPr>
              <a:stCxn id="425" idx="0"/>
              <a:endCxn id="425"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sp>
        <p:nvSpPr>
          <p:cNvPr id="413" name="矩形 412">
            <a:extLst>
              <a:ext uri="{FF2B5EF4-FFF2-40B4-BE49-F238E27FC236}">
                <a16:creationId xmlns:a16="http://schemas.microsoft.com/office/drawing/2014/main" id="{56BD37F6-4AED-6EFC-4440-ED0C78947208}"/>
              </a:ext>
            </a:extLst>
          </p:cNvPr>
          <p:cNvSpPr/>
          <p:nvPr/>
        </p:nvSpPr>
        <p:spPr>
          <a:xfrm>
            <a:off x="9671256" y="3052267"/>
            <a:ext cx="398616"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altLang="zh-CN" sz="1400" dirty="0">
                <a:solidFill>
                  <a:schemeClr val="tx1"/>
                </a:solidFill>
                <a:latin typeface="微软雅黑" panose="020B0503020204020204" pitchFamily="34" charset="-122"/>
                <a:ea typeface="微软雅黑" panose="020B0503020204020204" pitchFamily="34" charset="-122"/>
              </a:rPr>
              <a:t>σ</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14" name="矩形 413">
            <a:extLst>
              <a:ext uri="{FF2B5EF4-FFF2-40B4-BE49-F238E27FC236}">
                <a16:creationId xmlns:a16="http://schemas.microsoft.com/office/drawing/2014/main" id="{59BE2330-5B2D-1859-3933-ED01C0BDD1FF}"/>
              </a:ext>
            </a:extLst>
          </p:cNvPr>
          <p:cNvSpPr/>
          <p:nvPr/>
        </p:nvSpPr>
        <p:spPr>
          <a:xfrm>
            <a:off x="10113111" y="2560685"/>
            <a:ext cx="58559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tanh</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415" name="组合 414">
            <a:extLst>
              <a:ext uri="{FF2B5EF4-FFF2-40B4-BE49-F238E27FC236}">
                <a16:creationId xmlns:a16="http://schemas.microsoft.com/office/drawing/2014/main" id="{CC3940C0-14C0-B867-976C-714008321454}"/>
              </a:ext>
            </a:extLst>
          </p:cNvPr>
          <p:cNvGrpSpPr/>
          <p:nvPr/>
        </p:nvGrpSpPr>
        <p:grpSpPr>
          <a:xfrm>
            <a:off x="10296106" y="3050579"/>
            <a:ext cx="219600" cy="220070"/>
            <a:chOff x="2851768" y="731513"/>
            <a:chExt cx="219600" cy="220070"/>
          </a:xfrm>
        </p:grpSpPr>
        <p:sp>
          <p:nvSpPr>
            <p:cNvPr id="422" name="椭圆 421">
              <a:extLst>
                <a:ext uri="{FF2B5EF4-FFF2-40B4-BE49-F238E27FC236}">
                  <a16:creationId xmlns:a16="http://schemas.microsoft.com/office/drawing/2014/main" id="{C5F2098C-A336-9060-8D85-5D9DCAF5CF85}"/>
                </a:ext>
              </a:extLst>
            </p:cNvPr>
            <p:cNvSpPr/>
            <p:nvPr/>
          </p:nvSpPr>
          <p:spPr>
            <a:xfrm>
              <a:off x="2851768" y="73151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423" name="直接连接符 422">
              <a:extLst>
                <a:ext uri="{FF2B5EF4-FFF2-40B4-BE49-F238E27FC236}">
                  <a16:creationId xmlns:a16="http://schemas.microsoft.com/office/drawing/2014/main" id="{DA30FE03-9842-4C8A-4EAB-46BB179617A4}"/>
                </a:ext>
              </a:extLst>
            </p:cNvPr>
            <p:cNvCxnSpPr>
              <a:stCxn id="422" idx="1"/>
              <a:endCxn id="422" idx="5"/>
            </p:cNvCxnSpPr>
            <p:nvPr/>
          </p:nvCxnSpPr>
          <p:spPr>
            <a:xfrm>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cxnSp>
          <p:nvCxnSpPr>
            <p:cNvPr id="424" name="直接连接符 423">
              <a:extLst>
                <a:ext uri="{FF2B5EF4-FFF2-40B4-BE49-F238E27FC236}">
                  <a16:creationId xmlns:a16="http://schemas.microsoft.com/office/drawing/2014/main" id="{129B4B15-F375-94E3-704A-9C687CDEFA6A}"/>
                </a:ext>
              </a:extLst>
            </p:cNvPr>
            <p:cNvCxnSpPr>
              <a:stCxn id="422" idx="7"/>
              <a:endCxn id="422" idx="3"/>
            </p:cNvCxnSpPr>
            <p:nvPr/>
          </p:nvCxnSpPr>
          <p:spPr>
            <a:xfrm flipH="1">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grpSp>
      <p:cxnSp>
        <p:nvCxnSpPr>
          <p:cNvPr id="416" name="连接符: 肘形 415">
            <a:extLst>
              <a:ext uri="{FF2B5EF4-FFF2-40B4-BE49-F238E27FC236}">
                <a16:creationId xmlns:a16="http://schemas.microsoft.com/office/drawing/2014/main" id="{9A784EA1-BEA7-1E9F-017F-55744BA2DF48}"/>
              </a:ext>
            </a:extLst>
          </p:cNvPr>
          <p:cNvCxnSpPr>
            <a:endCxn id="425" idx="2"/>
          </p:cNvCxnSpPr>
          <p:nvPr/>
        </p:nvCxnSpPr>
        <p:spPr>
          <a:xfrm rot="5400000">
            <a:off x="9607058" y="2395387"/>
            <a:ext cx="426548" cy="115704"/>
          </a:xfrm>
          <a:prstGeom prst="bentConnector4">
            <a:avLst>
              <a:gd name="adj1" fmla="val 37102"/>
              <a:gd name="adj2" fmla="val 253668"/>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17" name="连接符: 肘形 416">
            <a:extLst>
              <a:ext uri="{FF2B5EF4-FFF2-40B4-BE49-F238E27FC236}">
                <a16:creationId xmlns:a16="http://schemas.microsoft.com/office/drawing/2014/main" id="{395E7850-D4AD-6027-CA75-C687F0CD12B5}"/>
              </a:ext>
            </a:extLst>
          </p:cNvPr>
          <p:cNvCxnSpPr>
            <a:endCxn id="425" idx="0"/>
          </p:cNvCxnSpPr>
          <p:nvPr/>
        </p:nvCxnSpPr>
        <p:spPr>
          <a:xfrm rot="5400000">
            <a:off x="9805526" y="2295631"/>
            <a:ext cx="327601" cy="194092"/>
          </a:xfrm>
          <a:prstGeom prst="bentConnector3">
            <a:avLst>
              <a:gd name="adj1" fmla="val 60854"/>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18" name="连接符: 肘形 417">
            <a:extLst>
              <a:ext uri="{FF2B5EF4-FFF2-40B4-BE49-F238E27FC236}">
                <a16:creationId xmlns:a16="http://schemas.microsoft.com/office/drawing/2014/main" id="{DF43E7FD-3232-9148-FEAA-E8F7C14988B3}"/>
              </a:ext>
            </a:extLst>
          </p:cNvPr>
          <p:cNvCxnSpPr>
            <a:endCxn id="414" idx="0"/>
          </p:cNvCxnSpPr>
          <p:nvPr/>
        </p:nvCxnSpPr>
        <p:spPr>
          <a:xfrm rot="16200000" flipH="1">
            <a:off x="10159910" y="2314689"/>
            <a:ext cx="327186" cy="164805"/>
          </a:xfrm>
          <a:prstGeom prst="bentConnector3">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19" name="直接连接符 418">
            <a:extLst>
              <a:ext uri="{FF2B5EF4-FFF2-40B4-BE49-F238E27FC236}">
                <a16:creationId xmlns:a16="http://schemas.microsoft.com/office/drawing/2014/main" id="{E6503051-8EEE-63DD-0C18-E49A6C710636}"/>
              </a:ext>
            </a:extLst>
          </p:cNvPr>
          <p:cNvCxnSpPr>
            <a:stCxn id="425" idx="4"/>
            <a:endCxn id="413" idx="0"/>
          </p:cNvCxnSpPr>
          <p:nvPr/>
        </p:nvCxnSpPr>
        <p:spPr>
          <a:xfrm flipH="1">
            <a:off x="9870564" y="2776548"/>
            <a:ext cx="1716" cy="275719"/>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0" name="直接连接符 419">
            <a:extLst>
              <a:ext uri="{FF2B5EF4-FFF2-40B4-BE49-F238E27FC236}">
                <a16:creationId xmlns:a16="http://schemas.microsoft.com/office/drawing/2014/main" id="{8D179E0D-4D59-2EE5-391C-B14D6FC2BB08}"/>
              </a:ext>
            </a:extLst>
          </p:cNvPr>
          <p:cNvCxnSpPr>
            <a:stCxn id="414" idx="2"/>
            <a:endCxn id="422" idx="0"/>
          </p:cNvCxnSpPr>
          <p:nvPr/>
        </p:nvCxnSpPr>
        <p:spPr>
          <a:xfrm>
            <a:off x="10405906" y="2780755"/>
            <a:ext cx="0" cy="269824"/>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1" name="直接连接符 420">
            <a:extLst>
              <a:ext uri="{FF2B5EF4-FFF2-40B4-BE49-F238E27FC236}">
                <a16:creationId xmlns:a16="http://schemas.microsoft.com/office/drawing/2014/main" id="{A60E96B9-6B89-A5E5-4B8A-FDBA7D3C99B6}"/>
              </a:ext>
            </a:extLst>
          </p:cNvPr>
          <p:cNvCxnSpPr>
            <a:stCxn id="413" idx="3"/>
            <a:endCxn id="422" idx="2"/>
          </p:cNvCxnSpPr>
          <p:nvPr/>
        </p:nvCxnSpPr>
        <p:spPr>
          <a:xfrm flipV="1">
            <a:off x="10069872" y="3160614"/>
            <a:ext cx="226234" cy="1688"/>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5" name="连接符: 肘形 434">
            <a:extLst>
              <a:ext uri="{FF2B5EF4-FFF2-40B4-BE49-F238E27FC236}">
                <a16:creationId xmlns:a16="http://schemas.microsoft.com/office/drawing/2014/main" id="{7301C67F-B067-99D3-5810-D9623A7DFA8B}"/>
              </a:ext>
            </a:extLst>
          </p:cNvPr>
          <p:cNvCxnSpPr>
            <a:stCxn id="357" idx="4"/>
            <a:endCxn id="85" idx="0"/>
          </p:cNvCxnSpPr>
          <p:nvPr/>
        </p:nvCxnSpPr>
        <p:spPr>
          <a:xfrm rot="5400000">
            <a:off x="5427652" y="2676774"/>
            <a:ext cx="583820" cy="1758126"/>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7" name="连接符: 肘形 436">
            <a:extLst>
              <a:ext uri="{FF2B5EF4-FFF2-40B4-BE49-F238E27FC236}">
                <a16:creationId xmlns:a16="http://schemas.microsoft.com/office/drawing/2014/main" id="{7174B04A-A63B-77B0-4368-69F702ADF678}"/>
              </a:ext>
            </a:extLst>
          </p:cNvPr>
          <p:cNvCxnSpPr>
            <a:stCxn id="388" idx="4"/>
            <a:endCxn id="77" idx="0"/>
          </p:cNvCxnSpPr>
          <p:nvPr/>
        </p:nvCxnSpPr>
        <p:spPr>
          <a:xfrm rot="5400000">
            <a:off x="7060865" y="3041941"/>
            <a:ext cx="572731" cy="103888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9" name="连接符: 肘形 438">
            <a:extLst>
              <a:ext uri="{FF2B5EF4-FFF2-40B4-BE49-F238E27FC236}">
                <a16:creationId xmlns:a16="http://schemas.microsoft.com/office/drawing/2014/main" id="{CEBE1DF6-D58D-B8B4-7017-2486C2D09CE6}"/>
              </a:ext>
            </a:extLst>
          </p:cNvPr>
          <p:cNvCxnSpPr>
            <a:stCxn id="405" idx="4"/>
            <a:endCxn id="69" idx="0"/>
          </p:cNvCxnSpPr>
          <p:nvPr/>
        </p:nvCxnSpPr>
        <p:spPr>
          <a:xfrm rot="5400000">
            <a:off x="8763396" y="3396065"/>
            <a:ext cx="584875" cy="318489"/>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1" name="连接符: 肘形 440">
            <a:extLst>
              <a:ext uri="{FF2B5EF4-FFF2-40B4-BE49-F238E27FC236}">
                <a16:creationId xmlns:a16="http://schemas.microsoft.com/office/drawing/2014/main" id="{E9C528C6-27E9-7EA7-836D-215F295265D4}"/>
              </a:ext>
            </a:extLst>
          </p:cNvPr>
          <p:cNvCxnSpPr>
            <a:stCxn id="422" idx="4"/>
            <a:endCxn id="56" idx="0"/>
          </p:cNvCxnSpPr>
          <p:nvPr/>
        </p:nvCxnSpPr>
        <p:spPr>
          <a:xfrm rot="16200000" flipH="1">
            <a:off x="10412827" y="3263727"/>
            <a:ext cx="577098" cy="59094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3" name="直接箭头连接符 442">
            <a:extLst>
              <a:ext uri="{FF2B5EF4-FFF2-40B4-BE49-F238E27FC236}">
                <a16:creationId xmlns:a16="http://schemas.microsoft.com/office/drawing/2014/main" id="{7D9EF9A2-B09D-5713-4E9D-D156CF44E4AA}"/>
              </a:ext>
            </a:extLst>
          </p:cNvPr>
          <p:cNvCxnSpPr>
            <a:cxnSpLocks/>
            <a:endCxn id="83" idx="1"/>
          </p:cNvCxnSpPr>
          <p:nvPr/>
        </p:nvCxnSpPr>
        <p:spPr>
          <a:xfrm>
            <a:off x="91440" y="1951474"/>
            <a:ext cx="270316" cy="0"/>
          </a:xfrm>
          <a:prstGeom prst="straightConnector1">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46" name="直接箭头连接符 445">
            <a:extLst>
              <a:ext uri="{FF2B5EF4-FFF2-40B4-BE49-F238E27FC236}">
                <a16:creationId xmlns:a16="http://schemas.microsoft.com/office/drawing/2014/main" id="{B23292DC-ADC6-61CE-7593-6A9F7811F4A3}"/>
              </a:ext>
            </a:extLst>
          </p:cNvPr>
          <p:cNvCxnSpPr>
            <a:endCxn id="84" idx="1"/>
          </p:cNvCxnSpPr>
          <p:nvPr/>
        </p:nvCxnSpPr>
        <p:spPr>
          <a:xfrm>
            <a:off x="91440" y="853431"/>
            <a:ext cx="270316" cy="2039"/>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75" name="连接符: 肘形 474">
            <a:extLst>
              <a:ext uri="{FF2B5EF4-FFF2-40B4-BE49-F238E27FC236}">
                <a16:creationId xmlns:a16="http://schemas.microsoft.com/office/drawing/2014/main" id="{29183026-1421-A9F5-A965-4B991AF7EDB4}"/>
              </a:ext>
            </a:extLst>
          </p:cNvPr>
          <p:cNvCxnSpPr>
            <a:stCxn id="61" idx="3"/>
            <a:endCxn id="55" idx="3"/>
          </p:cNvCxnSpPr>
          <p:nvPr/>
        </p:nvCxnSpPr>
        <p:spPr>
          <a:xfrm flipH="1">
            <a:off x="11691837" y="3227118"/>
            <a:ext cx="329016" cy="1721828"/>
          </a:xfrm>
          <a:prstGeom prst="bentConnector3">
            <a:avLst>
              <a:gd name="adj1" fmla="val -25476"/>
            </a:avLst>
          </a:prstGeom>
          <a:ln>
            <a:tailEnd type="arrow"/>
          </a:ln>
        </p:spPr>
        <p:style>
          <a:lnRef idx="2">
            <a:schemeClr val="accent1"/>
          </a:lnRef>
          <a:fillRef idx="0">
            <a:schemeClr val="accent1"/>
          </a:fillRef>
          <a:effectRef idx="1">
            <a:schemeClr val="accent1"/>
          </a:effectRef>
          <a:fontRef idx="minor">
            <a:schemeClr val="tx1"/>
          </a:fontRef>
        </p:style>
      </p:cxnSp>
      <p:sp>
        <p:nvSpPr>
          <p:cNvPr id="477" name="矩形: 圆角 476">
            <a:extLst>
              <a:ext uri="{FF2B5EF4-FFF2-40B4-BE49-F238E27FC236}">
                <a16:creationId xmlns:a16="http://schemas.microsoft.com/office/drawing/2014/main" id="{F30698A6-01DF-DA44-36E7-B74A5EE74E40}"/>
              </a:ext>
            </a:extLst>
          </p:cNvPr>
          <p:cNvSpPr/>
          <p:nvPr/>
        </p:nvSpPr>
        <p:spPr>
          <a:xfrm>
            <a:off x="5781381" y="697510"/>
            <a:ext cx="6369564" cy="1593641"/>
          </a:xfrm>
          <a:prstGeom prst="roundRect">
            <a:avLst>
              <a:gd name="adj" fmla="val 1694"/>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78" name="文本框 477">
            <a:extLst>
              <a:ext uri="{FF2B5EF4-FFF2-40B4-BE49-F238E27FC236}">
                <a16:creationId xmlns:a16="http://schemas.microsoft.com/office/drawing/2014/main" id="{EFB5BB9D-DB9F-89D4-0EB4-DD8BEC0A0206}"/>
              </a:ext>
            </a:extLst>
          </p:cNvPr>
          <p:cNvSpPr txBox="1"/>
          <p:nvPr/>
        </p:nvSpPr>
        <p:spPr>
          <a:xfrm>
            <a:off x="11341866" y="2312545"/>
            <a:ext cx="912429" cy="307777"/>
          </a:xfrm>
          <a:prstGeom prst="rect">
            <a:avLst/>
          </a:prstGeom>
          <a:noFill/>
        </p:spPr>
        <p:txBody>
          <a:bodyPr wrap="square" rtlCol="0">
            <a:spAutoFit/>
          </a:bodyPr>
          <a:lstStyle/>
          <a:p>
            <a:pPr algn="ctr"/>
            <a:r>
              <a:rPr lang="en-US" altLang="zh-CN" sz="1400" b="1" dirty="0">
                <a:latin typeface="Times New Roman" panose="02020603050405020304" pitchFamily="18" charset="0"/>
                <a:cs typeface="Times New Roman" panose="02020603050405020304" pitchFamily="18" charset="0"/>
              </a:rPr>
              <a:t>Encoding</a:t>
            </a:r>
            <a:endParaRPr lang="zh-CN" altLang="en-US" sz="1400" b="1" dirty="0">
              <a:latin typeface="Times New Roman" panose="02020603050405020304" pitchFamily="18" charset="0"/>
              <a:cs typeface="Times New Roman" panose="02020603050405020304" pitchFamily="18" charset="0"/>
            </a:endParaRPr>
          </a:p>
        </p:txBody>
      </p:sp>
      <p:grpSp>
        <p:nvGrpSpPr>
          <p:cNvPr id="497" name="组合 496">
            <a:extLst>
              <a:ext uri="{FF2B5EF4-FFF2-40B4-BE49-F238E27FC236}">
                <a16:creationId xmlns:a16="http://schemas.microsoft.com/office/drawing/2014/main" id="{FB8B239D-3349-EE86-C846-2E742F6F98D5}"/>
              </a:ext>
            </a:extLst>
          </p:cNvPr>
          <p:cNvGrpSpPr/>
          <p:nvPr/>
        </p:nvGrpSpPr>
        <p:grpSpPr>
          <a:xfrm>
            <a:off x="2875780" y="4015296"/>
            <a:ext cx="219600" cy="220070"/>
            <a:chOff x="2851768" y="1813678"/>
            <a:chExt cx="219600" cy="220070"/>
          </a:xfrm>
        </p:grpSpPr>
        <p:sp>
          <p:nvSpPr>
            <p:cNvPr id="498" name="椭圆 497">
              <a:extLst>
                <a:ext uri="{FF2B5EF4-FFF2-40B4-BE49-F238E27FC236}">
                  <a16:creationId xmlns:a16="http://schemas.microsoft.com/office/drawing/2014/main" id="{76A26177-F1EA-757C-51D5-B7AC86F9CBD3}"/>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499" name="直接连接符 498">
              <a:extLst>
                <a:ext uri="{FF2B5EF4-FFF2-40B4-BE49-F238E27FC236}">
                  <a16:creationId xmlns:a16="http://schemas.microsoft.com/office/drawing/2014/main" id="{814DE96B-D3BA-CD08-D3EB-E17842CC5C8F}"/>
                </a:ext>
              </a:extLst>
            </p:cNvPr>
            <p:cNvCxnSpPr>
              <a:stCxn id="498" idx="2"/>
              <a:endCxn id="498"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500" name="直接连接符 499">
              <a:extLst>
                <a:ext uri="{FF2B5EF4-FFF2-40B4-BE49-F238E27FC236}">
                  <a16:creationId xmlns:a16="http://schemas.microsoft.com/office/drawing/2014/main" id="{A0DE9281-603D-1A0E-5609-A4061EB07F84}"/>
                </a:ext>
              </a:extLst>
            </p:cNvPr>
            <p:cNvCxnSpPr>
              <a:stCxn id="498" idx="0"/>
              <a:endCxn id="498"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sp>
        <p:nvSpPr>
          <p:cNvPr id="507" name="矩形 506">
            <a:extLst>
              <a:ext uri="{FF2B5EF4-FFF2-40B4-BE49-F238E27FC236}">
                <a16:creationId xmlns:a16="http://schemas.microsoft.com/office/drawing/2014/main" id="{98BC144F-78DA-B1C8-A27A-6F5F7DF1F1A2}"/>
              </a:ext>
            </a:extLst>
          </p:cNvPr>
          <p:cNvSpPr/>
          <p:nvPr/>
        </p:nvSpPr>
        <p:spPr>
          <a:xfrm>
            <a:off x="2157157" y="4015296"/>
            <a:ext cx="398616"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altLang="zh-CN" sz="1400" dirty="0">
                <a:solidFill>
                  <a:schemeClr val="tx1"/>
                </a:solidFill>
                <a:latin typeface="微软雅黑" panose="020B0503020204020204" pitchFamily="34" charset="-122"/>
                <a:ea typeface="微软雅黑" panose="020B0503020204020204" pitchFamily="34" charset="-122"/>
              </a:rPr>
              <a:t>σ</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09" name="矩形 508">
            <a:extLst>
              <a:ext uri="{FF2B5EF4-FFF2-40B4-BE49-F238E27FC236}">
                <a16:creationId xmlns:a16="http://schemas.microsoft.com/office/drawing/2014/main" id="{1033B1D3-96DE-CDC0-2318-F541B0628086}"/>
              </a:ext>
            </a:extLst>
          </p:cNvPr>
          <p:cNvSpPr/>
          <p:nvPr/>
        </p:nvSpPr>
        <p:spPr>
          <a:xfrm>
            <a:off x="2696674" y="3508683"/>
            <a:ext cx="58559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tanh</a:t>
            </a:r>
            <a:endParaRPr lang="zh-CN" altLang="en-US" sz="1400" dirty="0">
              <a:solidFill>
                <a:schemeClr val="tx1"/>
              </a:solidFill>
              <a:latin typeface="微软雅黑" panose="020B0503020204020204" pitchFamily="34" charset="-122"/>
              <a:ea typeface="微软雅黑" panose="020B0503020204020204" pitchFamily="34" charset="-122"/>
            </a:endParaRPr>
          </a:p>
        </p:txBody>
      </p:sp>
      <p:cxnSp>
        <p:nvCxnSpPr>
          <p:cNvPr id="511" name="直接连接符 510">
            <a:extLst>
              <a:ext uri="{FF2B5EF4-FFF2-40B4-BE49-F238E27FC236}">
                <a16:creationId xmlns:a16="http://schemas.microsoft.com/office/drawing/2014/main" id="{A813FEBA-9B11-5877-C5CA-EE064C83FDA9}"/>
              </a:ext>
            </a:extLst>
          </p:cNvPr>
          <p:cNvCxnSpPr>
            <a:cxnSpLocks/>
            <a:endCxn id="509" idx="0"/>
          </p:cNvCxnSpPr>
          <p:nvPr/>
        </p:nvCxnSpPr>
        <p:spPr>
          <a:xfrm flipH="1">
            <a:off x="2989469" y="853431"/>
            <a:ext cx="7993" cy="2655252"/>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15" name="连接符: 肘形 514">
            <a:extLst>
              <a:ext uri="{FF2B5EF4-FFF2-40B4-BE49-F238E27FC236}">
                <a16:creationId xmlns:a16="http://schemas.microsoft.com/office/drawing/2014/main" id="{9D51FA97-6841-4175-0571-6633221E5143}"/>
              </a:ext>
            </a:extLst>
          </p:cNvPr>
          <p:cNvCxnSpPr>
            <a:endCxn id="498" idx="6"/>
          </p:cNvCxnSpPr>
          <p:nvPr/>
        </p:nvCxnSpPr>
        <p:spPr>
          <a:xfrm rot="5400000">
            <a:off x="2405356" y="2641498"/>
            <a:ext cx="2173857" cy="793808"/>
          </a:xfrm>
          <a:prstGeom prst="bentConnector2">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20" name="连接符: 肘形 519">
            <a:extLst>
              <a:ext uri="{FF2B5EF4-FFF2-40B4-BE49-F238E27FC236}">
                <a16:creationId xmlns:a16="http://schemas.microsoft.com/office/drawing/2014/main" id="{52996E2A-B96D-17B5-0441-278988F2C94A}"/>
              </a:ext>
            </a:extLst>
          </p:cNvPr>
          <p:cNvCxnSpPr>
            <a:stCxn id="126" idx="0"/>
            <a:endCxn id="498" idx="4"/>
          </p:cNvCxnSpPr>
          <p:nvPr/>
        </p:nvCxnSpPr>
        <p:spPr>
          <a:xfrm rot="5400000" flipH="1" flipV="1">
            <a:off x="2300316" y="4586850"/>
            <a:ext cx="1036747" cy="33378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23" name="直接连接符 522">
            <a:extLst>
              <a:ext uri="{FF2B5EF4-FFF2-40B4-BE49-F238E27FC236}">
                <a16:creationId xmlns:a16="http://schemas.microsoft.com/office/drawing/2014/main" id="{5A791220-01F7-3B6A-8DE6-889B65FC3B30}"/>
              </a:ext>
            </a:extLst>
          </p:cNvPr>
          <p:cNvCxnSpPr>
            <a:stCxn id="498" idx="2"/>
            <a:endCxn id="507" idx="3"/>
          </p:cNvCxnSpPr>
          <p:nvPr/>
        </p:nvCxnSpPr>
        <p:spPr>
          <a:xfrm flipH="1">
            <a:off x="2555773" y="4125331"/>
            <a:ext cx="320007" cy="0"/>
          </a:xfrm>
          <a:prstGeom prst="line">
            <a:avLst/>
          </a:prstGeom>
          <a:ln>
            <a:tailEnd type="arrow"/>
          </a:ln>
        </p:spPr>
        <p:style>
          <a:lnRef idx="2">
            <a:schemeClr val="accent1"/>
          </a:lnRef>
          <a:fillRef idx="0">
            <a:schemeClr val="accent1"/>
          </a:fillRef>
          <a:effectRef idx="1">
            <a:schemeClr val="accent1"/>
          </a:effectRef>
          <a:fontRef idx="minor">
            <a:schemeClr val="tx1"/>
          </a:fontRef>
        </p:style>
      </p:cxnSp>
      <p:grpSp>
        <p:nvGrpSpPr>
          <p:cNvPr id="524" name="组合 523">
            <a:extLst>
              <a:ext uri="{FF2B5EF4-FFF2-40B4-BE49-F238E27FC236}">
                <a16:creationId xmlns:a16="http://schemas.microsoft.com/office/drawing/2014/main" id="{97ABCEAC-CA65-0344-8DEA-9946472B024D}"/>
              </a:ext>
            </a:extLst>
          </p:cNvPr>
          <p:cNvGrpSpPr/>
          <p:nvPr/>
        </p:nvGrpSpPr>
        <p:grpSpPr>
          <a:xfrm>
            <a:off x="2246665" y="3508683"/>
            <a:ext cx="219600" cy="220070"/>
            <a:chOff x="2851768" y="731513"/>
            <a:chExt cx="219600" cy="220070"/>
          </a:xfrm>
        </p:grpSpPr>
        <p:sp>
          <p:nvSpPr>
            <p:cNvPr id="525" name="椭圆 524">
              <a:extLst>
                <a:ext uri="{FF2B5EF4-FFF2-40B4-BE49-F238E27FC236}">
                  <a16:creationId xmlns:a16="http://schemas.microsoft.com/office/drawing/2014/main" id="{EFBD98EA-A4D8-A04F-AAC7-D07669090004}"/>
                </a:ext>
              </a:extLst>
            </p:cNvPr>
            <p:cNvSpPr/>
            <p:nvPr/>
          </p:nvSpPr>
          <p:spPr>
            <a:xfrm>
              <a:off x="2851768" y="73151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526" name="直接连接符 525">
              <a:extLst>
                <a:ext uri="{FF2B5EF4-FFF2-40B4-BE49-F238E27FC236}">
                  <a16:creationId xmlns:a16="http://schemas.microsoft.com/office/drawing/2014/main" id="{7215585C-C53D-5DA0-3E19-29BC3166114E}"/>
                </a:ext>
              </a:extLst>
            </p:cNvPr>
            <p:cNvCxnSpPr>
              <a:stCxn id="525" idx="1"/>
              <a:endCxn id="525" idx="5"/>
            </p:cNvCxnSpPr>
            <p:nvPr/>
          </p:nvCxnSpPr>
          <p:spPr>
            <a:xfrm>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cxnSp>
          <p:nvCxnSpPr>
            <p:cNvPr id="527" name="直接连接符 526">
              <a:extLst>
                <a:ext uri="{FF2B5EF4-FFF2-40B4-BE49-F238E27FC236}">
                  <a16:creationId xmlns:a16="http://schemas.microsoft.com/office/drawing/2014/main" id="{25487E7A-03D3-8B0D-3972-3971E3B630F5}"/>
                </a:ext>
              </a:extLst>
            </p:cNvPr>
            <p:cNvCxnSpPr>
              <a:stCxn id="525" idx="7"/>
              <a:endCxn id="525" idx="3"/>
            </p:cNvCxnSpPr>
            <p:nvPr/>
          </p:nvCxnSpPr>
          <p:spPr>
            <a:xfrm flipH="1">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grpSp>
      <p:cxnSp>
        <p:nvCxnSpPr>
          <p:cNvPr id="529" name="直接连接符 528">
            <a:extLst>
              <a:ext uri="{FF2B5EF4-FFF2-40B4-BE49-F238E27FC236}">
                <a16:creationId xmlns:a16="http://schemas.microsoft.com/office/drawing/2014/main" id="{D3391810-A560-BF32-098A-AB189DA22126}"/>
              </a:ext>
            </a:extLst>
          </p:cNvPr>
          <p:cNvCxnSpPr>
            <a:stCxn id="507" idx="0"/>
            <a:endCxn id="525" idx="4"/>
          </p:cNvCxnSpPr>
          <p:nvPr/>
        </p:nvCxnSpPr>
        <p:spPr>
          <a:xfrm flipV="1">
            <a:off x="2356465" y="3728753"/>
            <a:ext cx="0" cy="286543"/>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1" name="直接连接符 530">
            <a:extLst>
              <a:ext uri="{FF2B5EF4-FFF2-40B4-BE49-F238E27FC236}">
                <a16:creationId xmlns:a16="http://schemas.microsoft.com/office/drawing/2014/main" id="{14974C8D-E871-6CE4-E66B-275AFF047C23}"/>
              </a:ext>
            </a:extLst>
          </p:cNvPr>
          <p:cNvCxnSpPr>
            <a:stCxn id="509" idx="1"/>
            <a:endCxn id="525" idx="6"/>
          </p:cNvCxnSpPr>
          <p:nvPr/>
        </p:nvCxnSpPr>
        <p:spPr>
          <a:xfrm flipH="1">
            <a:off x="2466265" y="3618718"/>
            <a:ext cx="230409" cy="0"/>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pic>
        <p:nvPicPr>
          <p:cNvPr id="537" name="图片 536" descr="图片包含 游戏机, 建筑&#10;&#10;描述已自动生成">
            <a:extLst>
              <a:ext uri="{FF2B5EF4-FFF2-40B4-BE49-F238E27FC236}">
                <a16:creationId xmlns:a16="http://schemas.microsoft.com/office/drawing/2014/main" id="{1B6CB463-3C33-BB8D-78D0-0EACE091135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5508" y="6027397"/>
            <a:ext cx="609010" cy="609010"/>
          </a:xfrm>
          <a:prstGeom prst="rect">
            <a:avLst/>
          </a:prstGeom>
        </p:spPr>
      </p:pic>
      <p:sp>
        <p:nvSpPr>
          <p:cNvPr id="541" name="矩形 540">
            <a:extLst>
              <a:ext uri="{FF2B5EF4-FFF2-40B4-BE49-F238E27FC236}">
                <a16:creationId xmlns:a16="http://schemas.microsoft.com/office/drawing/2014/main" id="{AB3E27AA-7E55-ECE3-8616-D3CB30A0E1CB}"/>
              </a:ext>
            </a:extLst>
          </p:cNvPr>
          <p:cNvSpPr/>
          <p:nvPr/>
        </p:nvSpPr>
        <p:spPr>
          <a:xfrm>
            <a:off x="374615" y="4522662"/>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Sigmoid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50" name="矩形 549">
            <a:extLst>
              <a:ext uri="{FF2B5EF4-FFF2-40B4-BE49-F238E27FC236}">
                <a16:creationId xmlns:a16="http://schemas.microsoft.com/office/drawing/2014/main" id="{B8C68DB2-E07E-22DA-3E57-30441D9A8A05}"/>
              </a:ext>
            </a:extLst>
          </p:cNvPr>
          <p:cNvSpPr/>
          <p:nvPr/>
        </p:nvSpPr>
        <p:spPr>
          <a:xfrm>
            <a:off x="375817" y="3987045"/>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Gaussian blur</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51" name="矩形 550">
            <a:extLst>
              <a:ext uri="{FF2B5EF4-FFF2-40B4-BE49-F238E27FC236}">
                <a16:creationId xmlns:a16="http://schemas.microsoft.com/office/drawing/2014/main" id="{0DD119BB-90C6-425E-FCD9-7569B680DA7F}"/>
              </a:ext>
            </a:extLst>
          </p:cNvPr>
          <p:cNvSpPr/>
          <p:nvPr/>
        </p:nvSpPr>
        <p:spPr>
          <a:xfrm>
            <a:off x="375817" y="4254022"/>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Resize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53" name="矩形 552">
            <a:extLst>
              <a:ext uri="{FF2B5EF4-FFF2-40B4-BE49-F238E27FC236}">
                <a16:creationId xmlns:a16="http://schemas.microsoft.com/office/drawing/2014/main" id="{5D85F1EB-F278-A501-48B7-33AE4EFA3B85}"/>
              </a:ext>
            </a:extLst>
          </p:cNvPr>
          <p:cNvSpPr/>
          <p:nvPr/>
        </p:nvSpPr>
        <p:spPr>
          <a:xfrm>
            <a:off x="375817" y="4791423"/>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OC</a:t>
            </a:r>
            <a:endParaRPr lang="zh-CN" altLang="en-US" sz="1400" dirty="0">
              <a:solidFill>
                <a:schemeClr val="tx1"/>
              </a:solidFill>
              <a:latin typeface="微软雅黑" panose="020B0503020204020204" pitchFamily="34" charset="-122"/>
              <a:ea typeface="微软雅黑" panose="020B0503020204020204" pitchFamily="34" charset="-122"/>
            </a:endParaRPr>
          </a:p>
        </p:txBody>
      </p:sp>
      <p:cxnSp>
        <p:nvCxnSpPr>
          <p:cNvPr id="555" name="直接连接符 554">
            <a:extLst>
              <a:ext uri="{FF2B5EF4-FFF2-40B4-BE49-F238E27FC236}">
                <a16:creationId xmlns:a16="http://schemas.microsoft.com/office/drawing/2014/main" id="{97A00B3D-BBC2-E206-94AB-34D26E906B85}"/>
              </a:ext>
            </a:extLst>
          </p:cNvPr>
          <p:cNvCxnSpPr>
            <a:stCxn id="507" idx="1"/>
            <a:endCxn id="550" idx="3"/>
          </p:cNvCxnSpPr>
          <p:nvPr/>
        </p:nvCxnSpPr>
        <p:spPr>
          <a:xfrm flipH="1" flipV="1">
            <a:off x="1765797" y="4121426"/>
            <a:ext cx="391360" cy="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7" name="直接连接符 556">
            <a:extLst>
              <a:ext uri="{FF2B5EF4-FFF2-40B4-BE49-F238E27FC236}">
                <a16:creationId xmlns:a16="http://schemas.microsoft.com/office/drawing/2014/main" id="{E8B60A82-0D9F-B2A4-5030-A26D3EB87474}"/>
              </a:ext>
            </a:extLst>
          </p:cNvPr>
          <p:cNvCxnSpPr>
            <a:stCxn id="553" idx="2"/>
            <a:endCxn id="128" idx="0"/>
          </p:cNvCxnSpPr>
          <p:nvPr/>
        </p:nvCxnSpPr>
        <p:spPr>
          <a:xfrm flipH="1">
            <a:off x="1069163" y="5060184"/>
            <a:ext cx="1644" cy="413376"/>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8" name="直接箭头连接符 557">
            <a:extLst>
              <a:ext uri="{FF2B5EF4-FFF2-40B4-BE49-F238E27FC236}">
                <a16:creationId xmlns:a16="http://schemas.microsoft.com/office/drawing/2014/main" id="{4556B8BD-FAE9-D79E-677A-5839FEAE183B}"/>
              </a:ext>
            </a:extLst>
          </p:cNvPr>
          <p:cNvCxnSpPr>
            <a:cxnSpLocks/>
          </p:cNvCxnSpPr>
          <p:nvPr/>
        </p:nvCxnSpPr>
        <p:spPr>
          <a:xfrm>
            <a:off x="103857" y="5678325"/>
            <a:ext cx="270316" cy="0"/>
          </a:xfrm>
          <a:prstGeom prst="straightConnector1">
            <a:avLst/>
          </a:prstGeom>
          <a:ln>
            <a:solidFill>
              <a:schemeClr val="accent5">
                <a:lumMod val="75000"/>
              </a:schemeClr>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 name="文本框 1">
            <a:extLst>
              <a:ext uri="{FF2B5EF4-FFF2-40B4-BE49-F238E27FC236}">
                <a16:creationId xmlns:a16="http://schemas.microsoft.com/office/drawing/2014/main" id="{69568514-030B-352E-CA63-184963873C7F}"/>
              </a:ext>
            </a:extLst>
          </p:cNvPr>
          <p:cNvSpPr txBox="1"/>
          <p:nvPr/>
        </p:nvSpPr>
        <p:spPr>
          <a:xfrm>
            <a:off x="9704741" y="59698"/>
            <a:ext cx="2447999" cy="52322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模型网络结构</a:t>
            </a:r>
          </a:p>
        </p:txBody>
      </p:sp>
    </p:spTree>
    <p:extLst>
      <p:ext uri="{BB962C8B-B14F-4D97-AF65-F5344CB8AC3E}">
        <p14:creationId xmlns:p14="http://schemas.microsoft.com/office/powerpoint/2010/main" val="25680261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5DB967F-59BD-678D-4671-E87AB257AD13}"/>
              </a:ext>
            </a:extLst>
          </p:cNvPr>
          <p:cNvSpPr txBox="1"/>
          <p:nvPr/>
        </p:nvSpPr>
        <p:spPr>
          <a:xfrm>
            <a:off x="665065" y="943032"/>
            <a:ext cx="5565138" cy="523220"/>
          </a:xfrm>
          <a:prstGeom prst="rect">
            <a:avLst/>
          </a:prstGeom>
          <a:noFill/>
        </p:spPr>
        <p:txBody>
          <a:bodyPr wrap="squar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下一步想法</a:t>
            </a:r>
            <a:r>
              <a:rPr lang="zh-CN" altLang="en-US" sz="1400" dirty="0">
                <a:solidFill>
                  <a:srgbClr val="002060"/>
                </a:solidFill>
                <a:latin typeface="微软雅黑" panose="020B0503020204020204" pitchFamily="34" charset="-122"/>
                <a:ea typeface="微软雅黑" panose="020B0503020204020204" pitchFamily="34" charset="-122"/>
              </a:rPr>
              <a:t>（目前还在构思，并未落实）</a:t>
            </a:r>
            <a:endParaRPr lang="zh-CN" altLang="en-US" sz="2800" dirty="0">
              <a:solidFill>
                <a:srgbClr val="002060"/>
              </a:solidFill>
              <a:latin typeface="微软雅黑" panose="020B0503020204020204" pitchFamily="34" charset="-122"/>
              <a:ea typeface="微软雅黑" panose="020B0503020204020204" pitchFamily="34" charset="-122"/>
            </a:endParaRPr>
          </a:p>
        </p:txBody>
      </p:sp>
      <p:pic>
        <p:nvPicPr>
          <p:cNvPr id="3074" name="Picture 2" descr="A LSTM neural network.">
            <a:extLst>
              <a:ext uri="{FF2B5EF4-FFF2-40B4-BE49-F238E27FC236}">
                <a16:creationId xmlns:a16="http://schemas.microsoft.com/office/drawing/2014/main" id="{B0B89ABD-AECB-5D80-F31D-AD02A564EA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5115" y="1975553"/>
            <a:ext cx="8481770" cy="318729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D1CAF438-C46A-F9D7-D4B9-261D7977C99B}"/>
              </a:ext>
            </a:extLst>
          </p:cNvPr>
          <p:cNvSpPr txBox="1"/>
          <p:nvPr/>
        </p:nvSpPr>
        <p:spPr>
          <a:xfrm>
            <a:off x="3356903" y="5914968"/>
            <a:ext cx="5909708" cy="461665"/>
          </a:xfrm>
          <a:prstGeom prst="rect">
            <a:avLst/>
          </a:prstGeom>
          <a:noFill/>
        </p:spPr>
        <p:txBody>
          <a:bodyPr wrap="square" rtlCol="0">
            <a:spAutoFit/>
          </a:bodyPr>
          <a:lstStyle/>
          <a:p>
            <a:pPr algn="ctr"/>
            <a:r>
              <a:rPr lang="zh-CN" altLang="en-US" sz="2400" dirty="0">
                <a:solidFill>
                  <a:srgbClr val="002060"/>
                </a:solidFill>
                <a:latin typeface="微软雅黑" panose="020B0503020204020204" pitchFamily="34" charset="-122"/>
                <a:ea typeface="微软雅黑" panose="020B0503020204020204" pitchFamily="34" charset="-122"/>
              </a:rPr>
              <a:t>理论依据</a:t>
            </a:r>
            <a:r>
              <a:rPr lang="en-US" altLang="zh-CN" sz="2400" dirty="0">
                <a:solidFill>
                  <a:srgbClr val="002060"/>
                </a:solidFill>
                <a:latin typeface="微软雅黑" panose="020B0503020204020204" pitchFamily="34" charset="-122"/>
                <a:ea typeface="微软雅黑" panose="020B0503020204020204" pitchFamily="34" charset="-122"/>
              </a:rPr>
              <a:t>——</a:t>
            </a:r>
            <a:r>
              <a:rPr lang="en-US" altLang="zh-CN" sz="2400" dirty="0" err="1">
                <a:solidFill>
                  <a:srgbClr val="002060"/>
                </a:solidFill>
                <a:latin typeface="微软雅黑" panose="020B0503020204020204" pitchFamily="34" charset="-122"/>
                <a:ea typeface="微软雅黑" panose="020B0503020204020204" pitchFamily="34" charset="-122"/>
              </a:rPr>
              <a:t>Lstm</a:t>
            </a:r>
            <a:r>
              <a:rPr lang="zh-CN" altLang="en-US" sz="2400" dirty="0">
                <a:solidFill>
                  <a:srgbClr val="002060"/>
                </a:solidFill>
                <a:latin typeface="微软雅黑" panose="020B0503020204020204" pitchFamily="34" charset="-122"/>
                <a:ea typeface="微软雅黑" panose="020B0503020204020204" pitchFamily="34" charset="-122"/>
              </a:rPr>
              <a:t>网络</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491426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CDE27-7C4B-38E3-DA2C-3BA45691FB1E}"/>
            </a:ext>
          </a:extLst>
        </p:cNvPr>
        <p:cNvGrpSpPr/>
        <p:nvPr/>
      </p:nvGrpSpPr>
      <p:grpSpPr>
        <a:xfrm>
          <a:off x="0" y="0"/>
          <a:ext cx="0" cy="0"/>
          <a:chOff x="0" y="0"/>
          <a:chExt cx="0" cy="0"/>
        </a:xfrm>
      </p:grpSpPr>
      <p:cxnSp>
        <p:nvCxnSpPr>
          <p:cNvPr id="464" name="直接连接符 463">
            <a:extLst>
              <a:ext uri="{FF2B5EF4-FFF2-40B4-BE49-F238E27FC236}">
                <a16:creationId xmlns:a16="http://schemas.microsoft.com/office/drawing/2014/main" id="{92D18B08-F8C1-70C6-1ECF-164D09EC9581}"/>
              </a:ext>
            </a:extLst>
          </p:cNvPr>
          <p:cNvCxnSpPr>
            <a:cxnSpLocks/>
          </p:cNvCxnSpPr>
          <p:nvPr/>
        </p:nvCxnSpPr>
        <p:spPr>
          <a:xfrm>
            <a:off x="5514975" y="853431"/>
            <a:ext cx="238125" cy="0"/>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343" name="组合 342">
            <a:extLst>
              <a:ext uri="{FF2B5EF4-FFF2-40B4-BE49-F238E27FC236}">
                <a16:creationId xmlns:a16="http://schemas.microsoft.com/office/drawing/2014/main" id="{28DDA47F-28E5-1C4B-671A-31369B5FF97D}"/>
              </a:ext>
            </a:extLst>
          </p:cNvPr>
          <p:cNvGrpSpPr/>
          <p:nvPr/>
        </p:nvGrpSpPr>
        <p:grpSpPr>
          <a:xfrm>
            <a:off x="5955199" y="2549756"/>
            <a:ext cx="219600" cy="220070"/>
            <a:chOff x="2851768" y="1813678"/>
            <a:chExt cx="219600" cy="220070"/>
          </a:xfrm>
        </p:grpSpPr>
        <p:sp>
          <p:nvSpPr>
            <p:cNvPr id="344" name="椭圆 343">
              <a:extLst>
                <a:ext uri="{FF2B5EF4-FFF2-40B4-BE49-F238E27FC236}">
                  <a16:creationId xmlns:a16="http://schemas.microsoft.com/office/drawing/2014/main" id="{63E9CA0B-FC01-0A16-57F5-CDED60C3919D}"/>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345" name="直接连接符 344">
              <a:extLst>
                <a:ext uri="{FF2B5EF4-FFF2-40B4-BE49-F238E27FC236}">
                  <a16:creationId xmlns:a16="http://schemas.microsoft.com/office/drawing/2014/main" id="{9D98E0C4-332E-9985-3DFC-DEAD9B23D3BB}"/>
                </a:ext>
              </a:extLst>
            </p:cNvPr>
            <p:cNvCxnSpPr>
              <a:stCxn id="344" idx="2"/>
              <a:endCxn id="344"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346" name="直接连接符 345">
              <a:extLst>
                <a:ext uri="{FF2B5EF4-FFF2-40B4-BE49-F238E27FC236}">
                  <a16:creationId xmlns:a16="http://schemas.microsoft.com/office/drawing/2014/main" id="{614B7A3E-390C-9BFF-A827-186851333CC6}"/>
                </a:ext>
              </a:extLst>
            </p:cNvPr>
            <p:cNvCxnSpPr>
              <a:stCxn id="344" idx="0"/>
              <a:endCxn id="344"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sp>
        <p:nvSpPr>
          <p:cNvPr id="349" name="矩形 348">
            <a:extLst>
              <a:ext uri="{FF2B5EF4-FFF2-40B4-BE49-F238E27FC236}">
                <a16:creationId xmlns:a16="http://schemas.microsoft.com/office/drawing/2014/main" id="{A38C4023-6FD0-61CB-C017-04D1AFAABB7E}"/>
              </a:ext>
            </a:extLst>
          </p:cNvPr>
          <p:cNvSpPr/>
          <p:nvPr/>
        </p:nvSpPr>
        <p:spPr>
          <a:xfrm>
            <a:off x="5863975" y="3045545"/>
            <a:ext cx="398616"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altLang="zh-CN" sz="1400" dirty="0">
                <a:solidFill>
                  <a:schemeClr val="tx1"/>
                </a:solidFill>
                <a:latin typeface="微软雅黑" panose="020B0503020204020204" pitchFamily="34" charset="-122"/>
                <a:ea typeface="微软雅黑" panose="020B0503020204020204" pitchFamily="34" charset="-122"/>
              </a:rPr>
              <a:t>σ</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55" name="矩形 354">
            <a:extLst>
              <a:ext uri="{FF2B5EF4-FFF2-40B4-BE49-F238E27FC236}">
                <a16:creationId xmlns:a16="http://schemas.microsoft.com/office/drawing/2014/main" id="{2B78B9D5-908D-293C-A06D-C35F387A1D33}"/>
              </a:ext>
            </a:extLst>
          </p:cNvPr>
          <p:cNvSpPr/>
          <p:nvPr/>
        </p:nvSpPr>
        <p:spPr>
          <a:xfrm>
            <a:off x="6305830" y="2553963"/>
            <a:ext cx="58559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tanh</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356" name="组合 355">
            <a:extLst>
              <a:ext uri="{FF2B5EF4-FFF2-40B4-BE49-F238E27FC236}">
                <a16:creationId xmlns:a16="http://schemas.microsoft.com/office/drawing/2014/main" id="{D8F9238B-FC06-69AC-139E-3FDCDF7905C8}"/>
              </a:ext>
            </a:extLst>
          </p:cNvPr>
          <p:cNvGrpSpPr/>
          <p:nvPr/>
        </p:nvGrpSpPr>
        <p:grpSpPr>
          <a:xfrm>
            <a:off x="6488825" y="3043857"/>
            <a:ext cx="219600" cy="220070"/>
            <a:chOff x="2851768" y="731513"/>
            <a:chExt cx="219600" cy="220070"/>
          </a:xfrm>
        </p:grpSpPr>
        <p:sp>
          <p:nvSpPr>
            <p:cNvPr id="357" name="椭圆 356">
              <a:extLst>
                <a:ext uri="{FF2B5EF4-FFF2-40B4-BE49-F238E27FC236}">
                  <a16:creationId xmlns:a16="http://schemas.microsoft.com/office/drawing/2014/main" id="{C05F034E-34F3-00ED-024C-46AA66D04E3A}"/>
                </a:ext>
              </a:extLst>
            </p:cNvPr>
            <p:cNvSpPr/>
            <p:nvPr/>
          </p:nvSpPr>
          <p:spPr>
            <a:xfrm>
              <a:off x="2851768" y="73151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358" name="直接连接符 357">
              <a:extLst>
                <a:ext uri="{FF2B5EF4-FFF2-40B4-BE49-F238E27FC236}">
                  <a16:creationId xmlns:a16="http://schemas.microsoft.com/office/drawing/2014/main" id="{65D622E4-7B32-634E-D45D-13195043FEF9}"/>
                </a:ext>
              </a:extLst>
            </p:cNvPr>
            <p:cNvCxnSpPr>
              <a:stCxn id="357" idx="1"/>
              <a:endCxn id="357" idx="5"/>
            </p:cNvCxnSpPr>
            <p:nvPr/>
          </p:nvCxnSpPr>
          <p:spPr>
            <a:xfrm>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cxnSp>
          <p:nvCxnSpPr>
            <p:cNvPr id="359" name="直接连接符 358">
              <a:extLst>
                <a:ext uri="{FF2B5EF4-FFF2-40B4-BE49-F238E27FC236}">
                  <a16:creationId xmlns:a16="http://schemas.microsoft.com/office/drawing/2014/main" id="{4270E3FF-847D-2778-35BE-5C9D7F70FB2D}"/>
                </a:ext>
              </a:extLst>
            </p:cNvPr>
            <p:cNvCxnSpPr>
              <a:stCxn id="357" idx="7"/>
              <a:endCxn id="357" idx="3"/>
            </p:cNvCxnSpPr>
            <p:nvPr/>
          </p:nvCxnSpPr>
          <p:spPr>
            <a:xfrm flipH="1">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grpSp>
      <p:cxnSp>
        <p:nvCxnSpPr>
          <p:cNvPr id="361" name="连接符: 肘形 360">
            <a:extLst>
              <a:ext uri="{FF2B5EF4-FFF2-40B4-BE49-F238E27FC236}">
                <a16:creationId xmlns:a16="http://schemas.microsoft.com/office/drawing/2014/main" id="{251DE432-9BA4-371E-9734-9BFBDCA3E8ED}"/>
              </a:ext>
            </a:extLst>
          </p:cNvPr>
          <p:cNvCxnSpPr>
            <a:cxnSpLocks/>
            <a:endCxn id="344" idx="2"/>
          </p:cNvCxnSpPr>
          <p:nvPr/>
        </p:nvCxnSpPr>
        <p:spPr>
          <a:xfrm rot="5400000">
            <a:off x="5799777" y="2388665"/>
            <a:ext cx="426548" cy="115704"/>
          </a:xfrm>
          <a:prstGeom prst="bentConnector4">
            <a:avLst>
              <a:gd name="adj1" fmla="val 37102"/>
              <a:gd name="adj2" fmla="val 26684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64" name="连接符: 肘形 363">
            <a:extLst>
              <a:ext uri="{FF2B5EF4-FFF2-40B4-BE49-F238E27FC236}">
                <a16:creationId xmlns:a16="http://schemas.microsoft.com/office/drawing/2014/main" id="{4B00A259-0775-C4C2-1562-097C1C0EE388}"/>
              </a:ext>
            </a:extLst>
          </p:cNvPr>
          <p:cNvCxnSpPr>
            <a:stCxn id="9" idx="2"/>
            <a:endCxn id="344" idx="0"/>
          </p:cNvCxnSpPr>
          <p:nvPr/>
        </p:nvCxnSpPr>
        <p:spPr>
          <a:xfrm rot="5400000">
            <a:off x="5998245" y="2288909"/>
            <a:ext cx="327601" cy="194092"/>
          </a:xfrm>
          <a:prstGeom prst="bentConnector3">
            <a:avLst>
              <a:gd name="adj1" fmla="val 61630"/>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67" name="连接符: 肘形 366">
            <a:extLst>
              <a:ext uri="{FF2B5EF4-FFF2-40B4-BE49-F238E27FC236}">
                <a16:creationId xmlns:a16="http://schemas.microsoft.com/office/drawing/2014/main" id="{5852D840-D763-FAB8-35EB-9C585018FAFC}"/>
              </a:ext>
            </a:extLst>
          </p:cNvPr>
          <p:cNvCxnSpPr>
            <a:endCxn id="355" idx="0"/>
          </p:cNvCxnSpPr>
          <p:nvPr/>
        </p:nvCxnSpPr>
        <p:spPr>
          <a:xfrm rot="16200000" flipH="1">
            <a:off x="6352629" y="2307967"/>
            <a:ext cx="327186" cy="164805"/>
          </a:xfrm>
          <a:prstGeom prst="bentConnector3">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71" name="直接连接符 370">
            <a:extLst>
              <a:ext uri="{FF2B5EF4-FFF2-40B4-BE49-F238E27FC236}">
                <a16:creationId xmlns:a16="http://schemas.microsoft.com/office/drawing/2014/main" id="{5BB94FA6-5175-BE0A-9F59-26DCD6CCE172}"/>
              </a:ext>
            </a:extLst>
          </p:cNvPr>
          <p:cNvCxnSpPr>
            <a:stCxn id="344" idx="4"/>
            <a:endCxn id="349" idx="0"/>
          </p:cNvCxnSpPr>
          <p:nvPr/>
        </p:nvCxnSpPr>
        <p:spPr>
          <a:xfrm flipH="1">
            <a:off x="6063283" y="2769826"/>
            <a:ext cx="1716" cy="275719"/>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3" name="直接连接符 372">
            <a:extLst>
              <a:ext uri="{FF2B5EF4-FFF2-40B4-BE49-F238E27FC236}">
                <a16:creationId xmlns:a16="http://schemas.microsoft.com/office/drawing/2014/main" id="{692BA28E-4499-A287-B49D-B0ECDC60D693}"/>
              </a:ext>
            </a:extLst>
          </p:cNvPr>
          <p:cNvCxnSpPr>
            <a:stCxn id="355" idx="2"/>
            <a:endCxn id="357" idx="0"/>
          </p:cNvCxnSpPr>
          <p:nvPr/>
        </p:nvCxnSpPr>
        <p:spPr>
          <a:xfrm>
            <a:off x="6598625" y="2774033"/>
            <a:ext cx="0" cy="269824"/>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75" name="直接连接符 374">
            <a:extLst>
              <a:ext uri="{FF2B5EF4-FFF2-40B4-BE49-F238E27FC236}">
                <a16:creationId xmlns:a16="http://schemas.microsoft.com/office/drawing/2014/main" id="{235AD1B7-03A8-D7E4-150D-89247A92E2FA}"/>
              </a:ext>
            </a:extLst>
          </p:cNvPr>
          <p:cNvCxnSpPr>
            <a:stCxn id="349" idx="3"/>
            <a:endCxn id="357" idx="2"/>
          </p:cNvCxnSpPr>
          <p:nvPr/>
        </p:nvCxnSpPr>
        <p:spPr>
          <a:xfrm flipV="1">
            <a:off x="6262591" y="3153892"/>
            <a:ext cx="226234" cy="1688"/>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B85C743F-34F4-2BA8-AC9E-77CBEEAA914D}"/>
              </a:ext>
            </a:extLst>
          </p:cNvPr>
          <p:cNvCxnSpPr>
            <a:cxnSpLocks/>
          </p:cNvCxnSpPr>
          <p:nvPr/>
        </p:nvCxnSpPr>
        <p:spPr>
          <a:xfrm>
            <a:off x="5996940" y="1250688"/>
            <a:ext cx="4229099" cy="0"/>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79BCDF2D-1BA5-F010-543C-0483697BF5E9}"/>
              </a:ext>
            </a:extLst>
          </p:cNvPr>
          <p:cNvCxnSpPr>
            <a:cxnSpLocks/>
          </p:cNvCxnSpPr>
          <p:nvPr/>
        </p:nvCxnSpPr>
        <p:spPr>
          <a:xfrm>
            <a:off x="5996940" y="1994415"/>
            <a:ext cx="4272095" cy="0"/>
          </a:xfrm>
          <a:prstGeom prst="line">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56" name="矩形 55">
            <a:extLst>
              <a:ext uri="{FF2B5EF4-FFF2-40B4-BE49-F238E27FC236}">
                <a16:creationId xmlns:a16="http://schemas.microsoft.com/office/drawing/2014/main" id="{CE165758-A648-BAB2-878E-BEF08D5D8B20}"/>
              </a:ext>
            </a:extLst>
          </p:cNvPr>
          <p:cNvSpPr/>
          <p:nvPr/>
        </p:nvSpPr>
        <p:spPr>
          <a:xfrm>
            <a:off x="10301857" y="3847747"/>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CA-attention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D7F214FD-A032-8309-BDCA-27995955C6FB}"/>
              </a:ext>
            </a:extLst>
          </p:cNvPr>
          <p:cNvSpPr/>
          <p:nvPr/>
        </p:nvSpPr>
        <p:spPr>
          <a:xfrm>
            <a:off x="10630873" y="311708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9" name="矩形 68">
            <a:extLst>
              <a:ext uri="{FF2B5EF4-FFF2-40B4-BE49-F238E27FC236}">
                <a16:creationId xmlns:a16="http://schemas.microsoft.com/office/drawing/2014/main" id="{6EFB4763-8B62-63C0-8370-1E3724BFFEB1}"/>
              </a:ext>
            </a:extLst>
          </p:cNvPr>
          <p:cNvSpPr/>
          <p:nvPr/>
        </p:nvSpPr>
        <p:spPr>
          <a:xfrm>
            <a:off x="8201598" y="3847747"/>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CA-attention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77" name="矩形 76">
            <a:extLst>
              <a:ext uri="{FF2B5EF4-FFF2-40B4-BE49-F238E27FC236}">
                <a16:creationId xmlns:a16="http://schemas.microsoft.com/office/drawing/2014/main" id="{10C05CC7-71F3-1353-E511-AC41BC341785}"/>
              </a:ext>
            </a:extLst>
          </p:cNvPr>
          <p:cNvSpPr/>
          <p:nvPr/>
        </p:nvSpPr>
        <p:spPr>
          <a:xfrm>
            <a:off x="6132800" y="3847747"/>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CA-attention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85" name="矩形 84">
            <a:extLst>
              <a:ext uri="{FF2B5EF4-FFF2-40B4-BE49-F238E27FC236}">
                <a16:creationId xmlns:a16="http://schemas.microsoft.com/office/drawing/2014/main" id="{550DA210-84E5-7788-C8AE-3B2AAD787EB9}"/>
              </a:ext>
            </a:extLst>
          </p:cNvPr>
          <p:cNvSpPr/>
          <p:nvPr/>
        </p:nvSpPr>
        <p:spPr>
          <a:xfrm>
            <a:off x="4145509" y="3847747"/>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CA-attention</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20" name="组合 19">
            <a:extLst>
              <a:ext uri="{FF2B5EF4-FFF2-40B4-BE49-F238E27FC236}">
                <a16:creationId xmlns:a16="http://schemas.microsoft.com/office/drawing/2014/main" id="{17E9D4F6-0F6F-C301-F29A-C854FD7B3B10}"/>
              </a:ext>
            </a:extLst>
          </p:cNvPr>
          <p:cNvGrpSpPr/>
          <p:nvPr/>
        </p:nvGrpSpPr>
        <p:grpSpPr>
          <a:xfrm>
            <a:off x="10301857" y="4838911"/>
            <a:ext cx="1389981" cy="1755141"/>
            <a:chOff x="8579737" y="4937971"/>
            <a:chExt cx="1389981" cy="1755141"/>
          </a:xfrm>
        </p:grpSpPr>
        <p:sp>
          <p:nvSpPr>
            <p:cNvPr id="55" name="矩形 54">
              <a:extLst>
                <a:ext uri="{FF2B5EF4-FFF2-40B4-BE49-F238E27FC236}">
                  <a16:creationId xmlns:a16="http://schemas.microsoft.com/office/drawing/2014/main" id="{0E38073E-FF8E-14A4-57D2-EFFA371FD15C}"/>
                </a:ext>
              </a:extLst>
            </p:cNvPr>
            <p:cNvSpPr/>
            <p:nvPr/>
          </p:nvSpPr>
          <p:spPr>
            <a:xfrm>
              <a:off x="8579737" y="493797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Concatenate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8" name="矩形 57">
              <a:extLst>
                <a:ext uri="{FF2B5EF4-FFF2-40B4-BE49-F238E27FC236}">
                  <a16:creationId xmlns:a16="http://schemas.microsoft.com/office/drawing/2014/main" id="{C11EC4B4-958D-6EDB-0EEB-52CF738E6E6D}"/>
                </a:ext>
              </a:extLst>
            </p:cNvPr>
            <p:cNvSpPr/>
            <p:nvPr/>
          </p:nvSpPr>
          <p:spPr>
            <a:xfrm>
              <a:off x="8579738" y="515804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9" name="矩形 58">
              <a:extLst>
                <a:ext uri="{FF2B5EF4-FFF2-40B4-BE49-F238E27FC236}">
                  <a16:creationId xmlns:a16="http://schemas.microsoft.com/office/drawing/2014/main" id="{5AF74D63-52B5-5786-5867-5686B8A48C61}"/>
                </a:ext>
              </a:extLst>
            </p:cNvPr>
            <p:cNvSpPr/>
            <p:nvPr/>
          </p:nvSpPr>
          <p:spPr>
            <a:xfrm>
              <a:off x="8579738" y="537811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0" name="矩形 59">
              <a:extLst>
                <a:ext uri="{FF2B5EF4-FFF2-40B4-BE49-F238E27FC236}">
                  <a16:creationId xmlns:a16="http://schemas.microsoft.com/office/drawing/2014/main" id="{06C2F191-64BC-22B1-C598-A6CF2542A4DF}"/>
                </a:ext>
              </a:extLst>
            </p:cNvPr>
            <p:cNvSpPr/>
            <p:nvPr/>
          </p:nvSpPr>
          <p:spPr>
            <a:xfrm>
              <a:off x="8579738" y="559801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5" name="矩形 64">
              <a:extLst>
                <a:ext uri="{FF2B5EF4-FFF2-40B4-BE49-F238E27FC236}">
                  <a16:creationId xmlns:a16="http://schemas.microsoft.com/office/drawing/2014/main" id="{B529BEE7-4DC2-1877-9D10-C87D6A105E08}"/>
                </a:ext>
              </a:extLst>
            </p:cNvPr>
            <p:cNvSpPr/>
            <p:nvPr/>
          </p:nvSpPr>
          <p:spPr>
            <a:xfrm>
              <a:off x="8579738" y="5817913"/>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6" name="矩形 65">
              <a:extLst>
                <a:ext uri="{FF2B5EF4-FFF2-40B4-BE49-F238E27FC236}">
                  <a16:creationId xmlns:a16="http://schemas.microsoft.com/office/drawing/2014/main" id="{89F20A87-A1BB-E51A-1AFE-092CA107E014}"/>
                </a:ext>
              </a:extLst>
            </p:cNvPr>
            <p:cNvSpPr/>
            <p:nvPr/>
          </p:nvSpPr>
          <p:spPr>
            <a:xfrm>
              <a:off x="8579738" y="603798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7" name="矩形 66">
              <a:extLst>
                <a:ext uri="{FF2B5EF4-FFF2-40B4-BE49-F238E27FC236}">
                  <a16:creationId xmlns:a16="http://schemas.microsoft.com/office/drawing/2014/main" id="{D6E28071-E999-FACB-34CB-1376736DD0A9}"/>
                </a:ext>
              </a:extLst>
            </p:cNvPr>
            <p:cNvSpPr/>
            <p:nvPr/>
          </p:nvSpPr>
          <p:spPr>
            <a:xfrm>
              <a:off x="8579738" y="625788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2" name="矩形 91">
              <a:extLst>
                <a:ext uri="{FF2B5EF4-FFF2-40B4-BE49-F238E27FC236}">
                  <a16:creationId xmlns:a16="http://schemas.microsoft.com/office/drawing/2014/main" id="{8F420636-AD0D-D4DB-934B-37FC222DFB11}"/>
                </a:ext>
              </a:extLst>
            </p:cNvPr>
            <p:cNvSpPr/>
            <p:nvPr/>
          </p:nvSpPr>
          <p:spPr>
            <a:xfrm>
              <a:off x="8579738" y="647304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grpSp>
        <p:nvGrpSpPr>
          <p:cNvPr id="57" name="组合 56">
            <a:extLst>
              <a:ext uri="{FF2B5EF4-FFF2-40B4-BE49-F238E27FC236}">
                <a16:creationId xmlns:a16="http://schemas.microsoft.com/office/drawing/2014/main" id="{F3EBFFD2-1154-40D3-1205-BE16397A0FC9}"/>
              </a:ext>
            </a:extLst>
          </p:cNvPr>
          <p:cNvGrpSpPr/>
          <p:nvPr/>
        </p:nvGrpSpPr>
        <p:grpSpPr>
          <a:xfrm>
            <a:off x="8201598" y="4838911"/>
            <a:ext cx="1389980" cy="1755141"/>
            <a:chOff x="6479478" y="4937971"/>
            <a:chExt cx="1389980" cy="1755141"/>
          </a:xfrm>
        </p:grpSpPr>
        <p:sp>
          <p:nvSpPr>
            <p:cNvPr id="93" name="矩形 92">
              <a:extLst>
                <a:ext uri="{FF2B5EF4-FFF2-40B4-BE49-F238E27FC236}">
                  <a16:creationId xmlns:a16="http://schemas.microsoft.com/office/drawing/2014/main" id="{05FAD416-6FF8-4717-8BEC-4073D90BBCCE}"/>
                </a:ext>
              </a:extLst>
            </p:cNvPr>
            <p:cNvSpPr/>
            <p:nvPr/>
          </p:nvSpPr>
          <p:spPr>
            <a:xfrm>
              <a:off x="6479478" y="493797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Concatenate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4" name="矩形 93">
              <a:extLst>
                <a:ext uri="{FF2B5EF4-FFF2-40B4-BE49-F238E27FC236}">
                  <a16:creationId xmlns:a16="http://schemas.microsoft.com/office/drawing/2014/main" id="{45BF76D1-B2E8-B522-4345-46939D9290E9}"/>
                </a:ext>
              </a:extLst>
            </p:cNvPr>
            <p:cNvSpPr/>
            <p:nvPr/>
          </p:nvSpPr>
          <p:spPr>
            <a:xfrm>
              <a:off x="6479478" y="515804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5" name="矩形 94">
              <a:extLst>
                <a:ext uri="{FF2B5EF4-FFF2-40B4-BE49-F238E27FC236}">
                  <a16:creationId xmlns:a16="http://schemas.microsoft.com/office/drawing/2014/main" id="{97616BA6-44AE-05F0-42E3-98B761A38236}"/>
                </a:ext>
              </a:extLst>
            </p:cNvPr>
            <p:cNvSpPr/>
            <p:nvPr/>
          </p:nvSpPr>
          <p:spPr>
            <a:xfrm>
              <a:off x="6479478" y="537811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6" name="矩形 95">
              <a:extLst>
                <a:ext uri="{FF2B5EF4-FFF2-40B4-BE49-F238E27FC236}">
                  <a16:creationId xmlns:a16="http://schemas.microsoft.com/office/drawing/2014/main" id="{0E9F77A6-338B-7AF7-A93A-E9271D4A165C}"/>
                </a:ext>
              </a:extLst>
            </p:cNvPr>
            <p:cNvSpPr/>
            <p:nvPr/>
          </p:nvSpPr>
          <p:spPr>
            <a:xfrm>
              <a:off x="6479478" y="559801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7" name="矩形 96">
              <a:extLst>
                <a:ext uri="{FF2B5EF4-FFF2-40B4-BE49-F238E27FC236}">
                  <a16:creationId xmlns:a16="http://schemas.microsoft.com/office/drawing/2014/main" id="{047DAEDA-F090-97C4-5C13-CD99346643D5}"/>
                </a:ext>
              </a:extLst>
            </p:cNvPr>
            <p:cNvSpPr/>
            <p:nvPr/>
          </p:nvSpPr>
          <p:spPr>
            <a:xfrm>
              <a:off x="6479478" y="5817913"/>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8" name="矩形 97">
              <a:extLst>
                <a:ext uri="{FF2B5EF4-FFF2-40B4-BE49-F238E27FC236}">
                  <a16:creationId xmlns:a16="http://schemas.microsoft.com/office/drawing/2014/main" id="{0C34C607-8A52-5142-4809-1172CFA8CAE0}"/>
                </a:ext>
              </a:extLst>
            </p:cNvPr>
            <p:cNvSpPr/>
            <p:nvPr/>
          </p:nvSpPr>
          <p:spPr>
            <a:xfrm>
              <a:off x="6479478" y="603798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9" name="矩形 98">
              <a:extLst>
                <a:ext uri="{FF2B5EF4-FFF2-40B4-BE49-F238E27FC236}">
                  <a16:creationId xmlns:a16="http://schemas.microsoft.com/office/drawing/2014/main" id="{C527A740-1CA3-46CF-B1F7-F2BBE03B6488}"/>
                </a:ext>
              </a:extLst>
            </p:cNvPr>
            <p:cNvSpPr/>
            <p:nvPr/>
          </p:nvSpPr>
          <p:spPr>
            <a:xfrm>
              <a:off x="6479478" y="625788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0" name="矩形 99">
              <a:extLst>
                <a:ext uri="{FF2B5EF4-FFF2-40B4-BE49-F238E27FC236}">
                  <a16:creationId xmlns:a16="http://schemas.microsoft.com/office/drawing/2014/main" id="{D55978EC-C51E-5762-7659-F25E0A8579C5}"/>
                </a:ext>
              </a:extLst>
            </p:cNvPr>
            <p:cNvSpPr/>
            <p:nvPr/>
          </p:nvSpPr>
          <p:spPr>
            <a:xfrm>
              <a:off x="6479478" y="647304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grpSp>
        <p:nvGrpSpPr>
          <p:cNvPr id="54" name="组合 53">
            <a:extLst>
              <a:ext uri="{FF2B5EF4-FFF2-40B4-BE49-F238E27FC236}">
                <a16:creationId xmlns:a16="http://schemas.microsoft.com/office/drawing/2014/main" id="{E28FC100-E421-F517-944E-203015B31EFD}"/>
              </a:ext>
            </a:extLst>
          </p:cNvPr>
          <p:cNvGrpSpPr/>
          <p:nvPr/>
        </p:nvGrpSpPr>
        <p:grpSpPr>
          <a:xfrm>
            <a:off x="6132800" y="4836881"/>
            <a:ext cx="1389980" cy="1755141"/>
            <a:chOff x="4410680" y="4935941"/>
            <a:chExt cx="1389980" cy="1755141"/>
          </a:xfrm>
        </p:grpSpPr>
        <p:sp>
          <p:nvSpPr>
            <p:cNvPr id="101" name="矩形 100">
              <a:extLst>
                <a:ext uri="{FF2B5EF4-FFF2-40B4-BE49-F238E27FC236}">
                  <a16:creationId xmlns:a16="http://schemas.microsoft.com/office/drawing/2014/main" id="{37EC0083-D249-5BB0-4BF2-F750C657566A}"/>
                </a:ext>
              </a:extLst>
            </p:cNvPr>
            <p:cNvSpPr/>
            <p:nvPr/>
          </p:nvSpPr>
          <p:spPr>
            <a:xfrm>
              <a:off x="4410680" y="493594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Concatenate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2" name="矩形 101">
              <a:extLst>
                <a:ext uri="{FF2B5EF4-FFF2-40B4-BE49-F238E27FC236}">
                  <a16:creationId xmlns:a16="http://schemas.microsoft.com/office/drawing/2014/main" id="{8E01CCA0-6978-6670-6D70-2D1FE433E8DF}"/>
                </a:ext>
              </a:extLst>
            </p:cNvPr>
            <p:cNvSpPr/>
            <p:nvPr/>
          </p:nvSpPr>
          <p:spPr>
            <a:xfrm>
              <a:off x="4410680" y="515601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3" name="矩形 102">
              <a:extLst>
                <a:ext uri="{FF2B5EF4-FFF2-40B4-BE49-F238E27FC236}">
                  <a16:creationId xmlns:a16="http://schemas.microsoft.com/office/drawing/2014/main" id="{50ECE37E-B2F3-50E9-3DA7-DDB2C3995CDF}"/>
                </a:ext>
              </a:extLst>
            </p:cNvPr>
            <p:cNvSpPr/>
            <p:nvPr/>
          </p:nvSpPr>
          <p:spPr>
            <a:xfrm>
              <a:off x="4410680" y="537608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4" name="矩形 103">
              <a:extLst>
                <a:ext uri="{FF2B5EF4-FFF2-40B4-BE49-F238E27FC236}">
                  <a16:creationId xmlns:a16="http://schemas.microsoft.com/office/drawing/2014/main" id="{5D35574E-8561-12EF-89E3-05BECD91BECB}"/>
                </a:ext>
              </a:extLst>
            </p:cNvPr>
            <p:cNvSpPr/>
            <p:nvPr/>
          </p:nvSpPr>
          <p:spPr>
            <a:xfrm>
              <a:off x="4410680" y="559598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5" name="矩形 104">
              <a:extLst>
                <a:ext uri="{FF2B5EF4-FFF2-40B4-BE49-F238E27FC236}">
                  <a16:creationId xmlns:a16="http://schemas.microsoft.com/office/drawing/2014/main" id="{44745416-FBF9-F217-523C-CDBA26FCE29C}"/>
                </a:ext>
              </a:extLst>
            </p:cNvPr>
            <p:cNvSpPr/>
            <p:nvPr/>
          </p:nvSpPr>
          <p:spPr>
            <a:xfrm>
              <a:off x="4410680" y="5815883"/>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6" name="矩形 105">
              <a:extLst>
                <a:ext uri="{FF2B5EF4-FFF2-40B4-BE49-F238E27FC236}">
                  <a16:creationId xmlns:a16="http://schemas.microsoft.com/office/drawing/2014/main" id="{41BA33F3-B9ED-25DC-60F6-A0CE8A800627}"/>
                </a:ext>
              </a:extLst>
            </p:cNvPr>
            <p:cNvSpPr/>
            <p:nvPr/>
          </p:nvSpPr>
          <p:spPr>
            <a:xfrm>
              <a:off x="4410680" y="603595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7" name="矩形 106">
              <a:extLst>
                <a:ext uri="{FF2B5EF4-FFF2-40B4-BE49-F238E27FC236}">
                  <a16:creationId xmlns:a16="http://schemas.microsoft.com/office/drawing/2014/main" id="{18A2754D-301C-DE21-3DE1-8C22FE80AD93}"/>
                </a:ext>
              </a:extLst>
            </p:cNvPr>
            <p:cNvSpPr/>
            <p:nvPr/>
          </p:nvSpPr>
          <p:spPr>
            <a:xfrm>
              <a:off x="4410680" y="625585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8" name="矩形 107">
              <a:extLst>
                <a:ext uri="{FF2B5EF4-FFF2-40B4-BE49-F238E27FC236}">
                  <a16:creationId xmlns:a16="http://schemas.microsoft.com/office/drawing/2014/main" id="{A97B5ED8-D09E-4B88-0304-978673B01984}"/>
                </a:ext>
              </a:extLst>
            </p:cNvPr>
            <p:cNvSpPr/>
            <p:nvPr/>
          </p:nvSpPr>
          <p:spPr>
            <a:xfrm>
              <a:off x="4410680" y="647101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grpSp>
        <p:nvGrpSpPr>
          <p:cNvPr id="22" name="组合 21">
            <a:extLst>
              <a:ext uri="{FF2B5EF4-FFF2-40B4-BE49-F238E27FC236}">
                <a16:creationId xmlns:a16="http://schemas.microsoft.com/office/drawing/2014/main" id="{C3AE4995-F0DF-567A-48E3-86693D32644B}"/>
              </a:ext>
            </a:extLst>
          </p:cNvPr>
          <p:cNvGrpSpPr/>
          <p:nvPr/>
        </p:nvGrpSpPr>
        <p:grpSpPr>
          <a:xfrm>
            <a:off x="4145509" y="4834851"/>
            <a:ext cx="1389981" cy="1755141"/>
            <a:chOff x="2423389" y="4933911"/>
            <a:chExt cx="1389981" cy="1755141"/>
          </a:xfrm>
        </p:grpSpPr>
        <p:sp>
          <p:nvSpPr>
            <p:cNvPr id="117" name="矩形 116">
              <a:extLst>
                <a:ext uri="{FF2B5EF4-FFF2-40B4-BE49-F238E27FC236}">
                  <a16:creationId xmlns:a16="http://schemas.microsoft.com/office/drawing/2014/main" id="{B1E8C71C-17AA-0099-1B18-F1DBC99DF45A}"/>
                </a:ext>
              </a:extLst>
            </p:cNvPr>
            <p:cNvSpPr/>
            <p:nvPr/>
          </p:nvSpPr>
          <p:spPr>
            <a:xfrm>
              <a:off x="2423390" y="493391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Concatenate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18" name="矩形 117">
              <a:extLst>
                <a:ext uri="{FF2B5EF4-FFF2-40B4-BE49-F238E27FC236}">
                  <a16:creationId xmlns:a16="http://schemas.microsoft.com/office/drawing/2014/main" id="{5D4ABB2B-E4B0-B8F4-A4DC-A1E1334CE98E}"/>
                </a:ext>
              </a:extLst>
            </p:cNvPr>
            <p:cNvSpPr/>
            <p:nvPr/>
          </p:nvSpPr>
          <p:spPr>
            <a:xfrm>
              <a:off x="2423389" y="515398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19" name="矩形 118">
              <a:extLst>
                <a:ext uri="{FF2B5EF4-FFF2-40B4-BE49-F238E27FC236}">
                  <a16:creationId xmlns:a16="http://schemas.microsoft.com/office/drawing/2014/main" id="{E36B1996-FCD8-EC20-B360-82405ED6105A}"/>
                </a:ext>
              </a:extLst>
            </p:cNvPr>
            <p:cNvSpPr/>
            <p:nvPr/>
          </p:nvSpPr>
          <p:spPr>
            <a:xfrm>
              <a:off x="2423389" y="537405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0" name="矩形 119">
              <a:extLst>
                <a:ext uri="{FF2B5EF4-FFF2-40B4-BE49-F238E27FC236}">
                  <a16:creationId xmlns:a16="http://schemas.microsoft.com/office/drawing/2014/main" id="{EB53353A-FB2A-7662-F92A-315828112D5F}"/>
                </a:ext>
              </a:extLst>
            </p:cNvPr>
            <p:cNvSpPr/>
            <p:nvPr/>
          </p:nvSpPr>
          <p:spPr>
            <a:xfrm>
              <a:off x="2423389" y="559395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1" name="矩形 120">
              <a:extLst>
                <a:ext uri="{FF2B5EF4-FFF2-40B4-BE49-F238E27FC236}">
                  <a16:creationId xmlns:a16="http://schemas.microsoft.com/office/drawing/2014/main" id="{E78E91FB-EDA6-EDA0-4C1F-A369C2CA5CBB}"/>
                </a:ext>
              </a:extLst>
            </p:cNvPr>
            <p:cNvSpPr/>
            <p:nvPr/>
          </p:nvSpPr>
          <p:spPr>
            <a:xfrm>
              <a:off x="2423389" y="5813853"/>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2" name="矩形 121">
              <a:extLst>
                <a:ext uri="{FF2B5EF4-FFF2-40B4-BE49-F238E27FC236}">
                  <a16:creationId xmlns:a16="http://schemas.microsoft.com/office/drawing/2014/main" id="{547270E2-50D8-CC07-B341-FBE911EB2EC6}"/>
                </a:ext>
              </a:extLst>
            </p:cNvPr>
            <p:cNvSpPr/>
            <p:nvPr/>
          </p:nvSpPr>
          <p:spPr>
            <a:xfrm>
              <a:off x="2423389" y="603392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3" name="矩形 122">
              <a:extLst>
                <a:ext uri="{FF2B5EF4-FFF2-40B4-BE49-F238E27FC236}">
                  <a16:creationId xmlns:a16="http://schemas.microsoft.com/office/drawing/2014/main" id="{ED0E32C7-B646-3560-6B79-8E09BC211371}"/>
                </a:ext>
              </a:extLst>
            </p:cNvPr>
            <p:cNvSpPr/>
            <p:nvPr/>
          </p:nvSpPr>
          <p:spPr>
            <a:xfrm>
              <a:off x="2423389" y="625382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4" name="矩形 123">
              <a:extLst>
                <a:ext uri="{FF2B5EF4-FFF2-40B4-BE49-F238E27FC236}">
                  <a16:creationId xmlns:a16="http://schemas.microsoft.com/office/drawing/2014/main" id="{F10B5DF3-9854-19D5-571B-4F5E8992407A}"/>
                </a:ext>
              </a:extLst>
            </p:cNvPr>
            <p:cNvSpPr/>
            <p:nvPr/>
          </p:nvSpPr>
          <p:spPr>
            <a:xfrm>
              <a:off x="2423389" y="646898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sp>
        <p:nvSpPr>
          <p:cNvPr id="126" name="矩形 125">
            <a:extLst>
              <a:ext uri="{FF2B5EF4-FFF2-40B4-BE49-F238E27FC236}">
                <a16:creationId xmlns:a16="http://schemas.microsoft.com/office/drawing/2014/main" id="{DD5869CC-5CE9-C1F3-B753-BC2D1AFE17CF}"/>
              </a:ext>
            </a:extLst>
          </p:cNvPr>
          <p:cNvSpPr/>
          <p:nvPr/>
        </p:nvSpPr>
        <p:spPr>
          <a:xfrm>
            <a:off x="1956809" y="5272113"/>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Sigmoid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7" name="矩形 126">
            <a:extLst>
              <a:ext uri="{FF2B5EF4-FFF2-40B4-BE49-F238E27FC236}">
                <a16:creationId xmlns:a16="http://schemas.microsoft.com/office/drawing/2014/main" id="{AE88D037-EAF5-78DE-6050-D6F5FFF08544}"/>
              </a:ext>
            </a:extLst>
          </p:cNvPr>
          <p:cNvSpPr/>
          <p:nvPr/>
        </p:nvSpPr>
        <p:spPr>
          <a:xfrm>
            <a:off x="1956809" y="5540874"/>
            <a:ext cx="1389980" cy="268761"/>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8" name="矩形 127">
            <a:extLst>
              <a:ext uri="{FF2B5EF4-FFF2-40B4-BE49-F238E27FC236}">
                <a16:creationId xmlns:a16="http://schemas.microsoft.com/office/drawing/2014/main" id="{C6CECE6E-ABEA-EBA3-D85F-EBC51EE8EE87}"/>
              </a:ext>
            </a:extLst>
          </p:cNvPr>
          <p:cNvSpPr/>
          <p:nvPr/>
        </p:nvSpPr>
        <p:spPr>
          <a:xfrm>
            <a:off x="374173" y="5473560"/>
            <a:ext cx="1389980" cy="39583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output</a:t>
            </a:r>
            <a:endParaRPr lang="zh-CN" altLang="en-US" sz="1400" dirty="0">
              <a:solidFill>
                <a:schemeClr val="tx1"/>
              </a:solidFill>
              <a:latin typeface="微软雅黑" panose="020B0503020204020204" pitchFamily="34" charset="-122"/>
              <a:ea typeface="微软雅黑" panose="020B0503020204020204" pitchFamily="34" charset="-122"/>
            </a:endParaRPr>
          </a:p>
        </p:txBody>
      </p:sp>
      <p:cxnSp>
        <p:nvCxnSpPr>
          <p:cNvPr id="169" name="直接连接符 168">
            <a:extLst>
              <a:ext uri="{FF2B5EF4-FFF2-40B4-BE49-F238E27FC236}">
                <a16:creationId xmlns:a16="http://schemas.microsoft.com/office/drawing/2014/main" id="{BE3DDE49-3689-8844-57D4-FF0FC1A8DE0F}"/>
              </a:ext>
            </a:extLst>
          </p:cNvPr>
          <p:cNvCxnSpPr>
            <a:cxnSpLocks/>
            <a:stCxn id="168" idx="2"/>
            <a:endCxn id="61" idx="0"/>
          </p:cNvCxnSpPr>
          <p:nvPr/>
        </p:nvCxnSpPr>
        <p:spPr>
          <a:xfrm>
            <a:off x="11322485" y="2230360"/>
            <a:ext cx="3378" cy="886723"/>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8" name="直接连接符 197">
            <a:extLst>
              <a:ext uri="{FF2B5EF4-FFF2-40B4-BE49-F238E27FC236}">
                <a16:creationId xmlns:a16="http://schemas.microsoft.com/office/drawing/2014/main" id="{E96491CF-F936-66B5-E6C7-8076DA28888D}"/>
              </a:ext>
            </a:extLst>
          </p:cNvPr>
          <p:cNvCxnSpPr>
            <a:stCxn id="56" idx="2"/>
            <a:endCxn id="55" idx="0"/>
          </p:cNvCxnSpPr>
          <p:nvPr/>
        </p:nvCxnSpPr>
        <p:spPr>
          <a:xfrm>
            <a:off x="10996847" y="4067817"/>
            <a:ext cx="0" cy="771094"/>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5" name="连接符: 肘形 214">
            <a:extLst>
              <a:ext uri="{FF2B5EF4-FFF2-40B4-BE49-F238E27FC236}">
                <a16:creationId xmlns:a16="http://schemas.microsoft.com/office/drawing/2014/main" id="{AEFA24BB-FDD9-F9BB-CBEB-3C7DAADCF67E}"/>
              </a:ext>
            </a:extLst>
          </p:cNvPr>
          <p:cNvCxnSpPr>
            <a:cxnSpLocks/>
            <a:stCxn id="92" idx="1"/>
            <a:endCxn id="93" idx="3"/>
          </p:cNvCxnSpPr>
          <p:nvPr/>
        </p:nvCxnSpPr>
        <p:spPr>
          <a:xfrm rot="10800000">
            <a:off x="9591578" y="4948947"/>
            <a:ext cx="710280" cy="153507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9" name="连接符: 肘形 218">
            <a:extLst>
              <a:ext uri="{FF2B5EF4-FFF2-40B4-BE49-F238E27FC236}">
                <a16:creationId xmlns:a16="http://schemas.microsoft.com/office/drawing/2014/main" id="{A6962EDB-7E59-A36F-69ED-3854D7868C2B}"/>
              </a:ext>
            </a:extLst>
          </p:cNvPr>
          <p:cNvCxnSpPr>
            <a:cxnSpLocks/>
            <a:stCxn id="100" idx="1"/>
            <a:endCxn id="101" idx="3"/>
          </p:cNvCxnSpPr>
          <p:nvPr/>
        </p:nvCxnSpPr>
        <p:spPr>
          <a:xfrm rot="10800000">
            <a:off x="7522780" y="4946917"/>
            <a:ext cx="678818" cy="153710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1" name="连接符: 肘形 220">
            <a:extLst>
              <a:ext uri="{FF2B5EF4-FFF2-40B4-BE49-F238E27FC236}">
                <a16:creationId xmlns:a16="http://schemas.microsoft.com/office/drawing/2014/main" id="{144AB1C1-F6EC-3510-61E2-CFA5B8940E49}"/>
              </a:ext>
            </a:extLst>
          </p:cNvPr>
          <p:cNvCxnSpPr>
            <a:cxnSpLocks/>
            <a:stCxn id="108" idx="1"/>
            <a:endCxn id="117" idx="3"/>
          </p:cNvCxnSpPr>
          <p:nvPr/>
        </p:nvCxnSpPr>
        <p:spPr>
          <a:xfrm rot="10800000">
            <a:off x="5535490" y="4944887"/>
            <a:ext cx="597310" cy="153710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3" name="连接符: 肘形 222">
            <a:extLst>
              <a:ext uri="{FF2B5EF4-FFF2-40B4-BE49-F238E27FC236}">
                <a16:creationId xmlns:a16="http://schemas.microsoft.com/office/drawing/2014/main" id="{A03E3452-DC24-3C21-F708-CF222D746C69}"/>
              </a:ext>
            </a:extLst>
          </p:cNvPr>
          <p:cNvCxnSpPr>
            <a:stCxn id="124" idx="1"/>
            <a:endCxn id="127" idx="2"/>
          </p:cNvCxnSpPr>
          <p:nvPr/>
        </p:nvCxnSpPr>
        <p:spPr>
          <a:xfrm rot="10800000">
            <a:off x="2651799" y="5809635"/>
            <a:ext cx="1493710" cy="670322"/>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3" name="直接连接符 232">
            <a:extLst>
              <a:ext uri="{FF2B5EF4-FFF2-40B4-BE49-F238E27FC236}">
                <a16:creationId xmlns:a16="http://schemas.microsoft.com/office/drawing/2014/main" id="{91779BC4-4965-5A76-BD8D-185C71B1D344}"/>
              </a:ext>
            </a:extLst>
          </p:cNvPr>
          <p:cNvCxnSpPr>
            <a:stCxn id="69" idx="2"/>
            <a:endCxn id="93" idx="0"/>
          </p:cNvCxnSpPr>
          <p:nvPr/>
        </p:nvCxnSpPr>
        <p:spPr>
          <a:xfrm>
            <a:off x="8896588" y="4067817"/>
            <a:ext cx="0" cy="771094"/>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7" name="直接连接符 236">
            <a:extLst>
              <a:ext uri="{FF2B5EF4-FFF2-40B4-BE49-F238E27FC236}">
                <a16:creationId xmlns:a16="http://schemas.microsoft.com/office/drawing/2014/main" id="{581D93F6-5C85-6F3B-4AAC-7E5C747E7808}"/>
              </a:ext>
            </a:extLst>
          </p:cNvPr>
          <p:cNvCxnSpPr>
            <a:stCxn id="77" idx="2"/>
            <a:endCxn id="101" idx="0"/>
          </p:cNvCxnSpPr>
          <p:nvPr/>
        </p:nvCxnSpPr>
        <p:spPr>
          <a:xfrm>
            <a:off x="6827790" y="4067817"/>
            <a:ext cx="0" cy="769064"/>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1" name="直接连接符 240">
            <a:extLst>
              <a:ext uri="{FF2B5EF4-FFF2-40B4-BE49-F238E27FC236}">
                <a16:creationId xmlns:a16="http://schemas.microsoft.com/office/drawing/2014/main" id="{B435FBCF-6F7C-8D3C-19E6-17FD8E48D1FA}"/>
              </a:ext>
            </a:extLst>
          </p:cNvPr>
          <p:cNvCxnSpPr>
            <a:cxnSpLocks/>
            <a:stCxn id="85" idx="2"/>
            <a:endCxn id="117" idx="0"/>
          </p:cNvCxnSpPr>
          <p:nvPr/>
        </p:nvCxnSpPr>
        <p:spPr>
          <a:xfrm>
            <a:off x="4840499" y="4067817"/>
            <a:ext cx="1" cy="767034"/>
          </a:xfrm>
          <a:prstGeom prst="line">
            <a:avLst/>
          </a:prstGeom>
          <a:ln>
            <a:tailEnd type="arrow"/>
          </a:ln>
        </p:spPr>
        <p:style>
          <a:lnRef idx="2">
            <a:schemeClr val="accent1"/>
          </a:lnRef>
          <a:fillRef idx="0">
            <a:schemeClr val="accent1"/>
          </a:fillRef>
          <a:effectRef idx="1">
            <a:schemeClr val="accent1"/>
          </a:effectRef>
          <a:fontRef idx="minor">
            <a:schemeClr val="tx1"/>
          </a:fontRef>
        </p:style>
      </p:cxnSp>
      <p:sp>
        <p:nvSpPr>
          <p:cNvPr id="284" name="矩形: 圆角 283">
            <a:extLst>
              <a:ext uri="{FF2B5EF4-FFF2-40B4-BE49-F238E27FC236}">
                <a16:creationId xmlns:a16="http://schemas.microsoft.com/office/drawing/2014/main" id="{0D4EA68B-7B79-5548-9D8C-47499BD232F2}"/>
              </a:ext>
            </a:extLst>
          </p:cNvPr>
          <p:cNvSpPr/>
          <p:nvPr/>
        </p:nvSpPr>
        <p:spPr>
          <a:xfrm>
            <a:off x="3771606" y="4638453"/>
            <a:ext cx="8176553" cy="2066046"/>
          </a:xfrm>
          <a:prstGeom prst="roundRect">
            <a:avLst>
              <a:gd name="adj" fmla="val 1694"/>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5" name="文本框 284">
            <a:extLst>
              <a:ext uri="{FF2B5EF4-FFF2-40B4-BE49-F238E27FC236}">
                <a16:creationId xmlns:a16="http://schemas.microsoft.com/office/drawing/2014/main" id="{5751237F-49FF-7686-C841-4C41C282B2CC}"/>
              </a:ext>
            </a:extLst>
          </p:cNvPr>
          <p:cNvSpPr txBox="1"/>
          <p:nvPr/>
        </p:nvSpPr>
        <p:spPr>
          <a:xfrm>
            <a:off x="3717168" y="4307374"/>
            <a:ext cx="902812" cy="307777"/>
          </a:xfrm>
          <a:prstGeom prst="rect">
            <a:avLst/>
          </a:prstGeom>
          <a:noFill/>
        </p:spPr>
        <p:txBody>
          <a:bodyPr wrap="none" rtlCol="0">
            <a:spAutoFit/>
          </a:bodyPr>
          <a:lstStyle/>
          <a:p>
            <a:pPr algn="ctr"/>
            <a:r>
              <a:rPr lang="en-US" altLang="zh-CN" sz="1400" b="1" dirty="0">
                <a:latin typeface="Times New Roman" panose="02020603050405020304" pitchFamily="18" charset="0"/>
                <a:cs typeface="Times New Roman" panose="02020603050405020304" pitchFamily="18" charset="0"/>
              </a:rPr>
              <a:t>Decoding</a:t>
            </a:r>
            <a:endParaRPr lang="zh-CN" altLang="en-US" sz="1400" b="1" dirty="0">
              <a:latin typeface="Times New Roman" panose="02020603050405020304" pitchFamily="18" charset="0"/>
              <a:cs typeface="Times New Roman" panose="02020603050405020304" pitchFamily="18" charset="0"/>
            </a:endParaRPr>
          </a:p>
        </p:txBody>
      </p:sp>
      <p:grpSp>
        <p:nvGrpSpPr>
          <p:cNvPr id="183" name="组合 182">
            <a:extLst>
              <a:ext uri="{FF2B5EF4-FFF2-40B4-BE49-F238E27FC236}">
                <a16:creationId xmlns:a16="http://schemas.microsoft.com/office/drawing/2014/main" id="{52484F41-9586-B83E-F38B-F8947BFEE2F2}"/>
              </a:ext>
            </a:extLst>
          </p:cNvPr>
          <p:cNvGrpSpPr/>
          <p:nvPr/>
        </p:nvGrpSpPr>
        <p:grpSpPr>
          <a:xfrm>
            <a:off x="7135184" y="745777"/>
            <a:ext cx="798616" cy="1476378"/>
            <a:chOff x="4717104" y="745777"/>
            <a:chExt cx="798616" cy="1476378"/>
          </a:xfrm>
        </p:grpSpPr>
        <p:sp>
          <p:nvSpPr>
            <p:cNvPr id="253" name="文本框 252">
              <a:extLst>
                <a:ext uri="{FF2B5EF4-FFF2-40B4-BE49-F238E27FC236}">
                  <a16:creationId xmlns:a16="http://schemas.microsoft.com/office/drawing/2014/main" id="{675C8F68-FCDA-62BD-C6BD-75FC0031B0DF}"/>
                </a:ext>
              </a:extLst>
            </p:cNvPr>
            <p:cNvSpPr txBox="1"/>
            <p:nvPr/>
          </p:nvSpPr>
          <p:spPr>
            <a:xfrm>
              <a:off x="4717104" y="745777"/>
              <a:ext cx="798616"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conv2_x</a:t>
              </a:r>
              <a:endParaRPr lang="zh-CN" altLang="en-US" sz="1400" dirty="0">
                <a:latin typeface="Times New Roman" panose="02020603050405020304" pitchFamily="18" charset="0"/>
                <a:cs typeface="Times New Roman" panose="02020603050405020304" pitchFamily="18" charset="0"/>
              </a:endParaRPr>
            </a:p>
          </p:txBody>
        </p:sp>
        <p:sp>
          <p:nvSpPr>
            <p:cNvPr id="76" name="矩形 75">
              <a:extLst>
                <a:ext uri="{FF2B5EF4-FFF2-40B4-BE49-F238E27FC236}">
                  <a16:creationId xmlns:a16="http://schemas.microsoft.com/office/drawing/2014/main" id="{71AB5F4F-F4DC-AFFD-BF3B-3AA4D21F4D31}"/>
                </a:ext>
              </a:extLst>
            </p:cNvPr>
            <p:cNvSpPr/>
            <p:nvPr/>
          </p:nvSpPr>
          <p:spPr>
            <a:xfrm>
              <a:off x="4836580" y="1022168"/>
              <a:ext cx="538179" cy="1199987"/>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S</a:t>
              </a:r>
              <a:endParaRPr lang="zh-CN" altLang="en-US" sz="2000" dirty="0">
                <a:solidFill>
                  <a:schemeClr val="tx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56" name="文本框 255">
                  <a:extLst>
                    <a:ext uri="{FF2B5EF4-FFF2-40B4-BE49-F238E27FC236}">
                      <a16:creationId xmlns:a16="http://schemas.microsoft.com/office/drawing/2014/main" id="{1875E652-31E1-1B3E-E2F1-05226C189198}"/>
                    </a:ext>
                  </a:extLst>
                </p:cNvPr>
                <p:cNvSpPr txBox="1"/>
                <p:nvPr/>
              </p:nvSpPr>
              <p:spPr>
                <a:xfrm>
                  <a:off x="4953661" y="1945156"/>
                  <a:ext cx="352775" cy="27699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12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200" b="0" i="1" dirty="0" smtClean="0">
                            <a:latin typeface="Cambria Math" panose="02040503050406030204" pitchFamily="18" charset="0"/>
                            <a:ea typeface="Cambria Math" panose="02040503050406030204" pitchFamily="18" charset="0"/>
                            <a:cs typeface="Times New Roman" panose="02020603050405020304" pitchFamily="18" charset="0"/>
                          </a:rPr>
                          <m:t>3</m:t>
                        </m:r>
                      </m:oMath>
                    </m:oMathPara>
                  </a14:m>
                  <a:endParaRPr lang="zh-CN" altLang="en-US" sz="12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256" name="文本框 255">
                  <a:extLst>
                    <a:ext uri="{FF2B5EF4-FFF2-40B4-BE49-F238E27FC236}">
                      <a16:creationId xmlns:a16="http://schemas.microsoft.com/office/drawing/2014/main" id="{681957D4-507F-5A32-BC96-8F014D069E8B}"/>
                    </a:ext>
                  </a:extLst>
                </p:cNvPr>
                <p:cNvSpPr txBox="1">
                  <a:spLocks noRot="1" noChangeAspect="1" noMove="1" noResize="1" noEditPoints="1" noAdjustHandles="1" noChangeArrowheads="1" noChangeShapeType="1" noTextEdit="1"/>
                </p:cNvSpPr>
                <p:nvPr/>
              </p:nvSpPr>
              <p:spPr>
                <a:xfrm>
                  <a:off x="4953661" y="1945156"/>
                  <a:ext cx="352775" cy="276999"/>
                </a:xfrm>
                <a:prstGeom prst="rect">
                  <a:avLst/>
                </a:prstGeom>
                <a:blipFill>
                  <a:blip r:embed="rId2"/>
                  <a:stretch>
                    <a:fillRect l="-1724"/>
                  </a:stretch>
                </a:blipFill>
              </p:spPr>
              <p:txBody>
                <a:bodyPr/>
                <a:lstStyle/>
                <a:p>
                  <a:r>
                    <a:rPr lang="zh-CN" altLang="en-US">
                      <a:noFill/>
                    </a:rPr>
                    <a:t> </a:t>
                  </a:r>
                </a:p>
              </p:txBody>
            </p:sp>
          </mc:Fallback>
        </mc:AlternateContent>
      </p:grpSp>
      <p:grpSp>
        <p:nvGrpSpPr>
          <p:cNvPr id="181" name="组合 180">
            <a:extLst>
              <a:ext uri="{FF2B5EF4-FFF2-40B4-BE49-F238E27FC236}">
                <a16:creationId xmlns:a16="http://schemas.microsoft.com/office/drawing/2014/main" id="{D1CD3481-E17F-44A5-DCF9-22B59E166E4C}"/>
              </a:ext>
            </a:extLst>
          </p:cNvPr>
          <p:cNvGrpSpPr/>
          <p:nvPr/>
        </p:nvGrpSpPr>
        <p:grpSpPr>
          <a:xfrm>
            <a:off x="8497280" y="742141"/>
            <a:ext cx="798616" cy="1501997"/>
            <a:chOff x="6874220" y="742141"/>
            <a:chExt cx="798616" cy="1501997"/>
          </a:xfrm>
        </p:grpSpPr>
        <p:sp>
          <p:nvSpPr>
            <p:cNvPr id="254" name="文本框 253">
              <a:extLst>
                <a:ext uri="{FF2B5EF4-FFF2-40B4-BE49-F238E27FC236}">
                  <a16:creationId xmlns:a16="http://schemas.microsoft.com/office/drawing/2014/main" id="{A268A67E-E4F6-36A8-86F9-AE2721443A88}"/>
                </a:ext>
              </a:extLst>
            </p:cNvPr>
            <p:cNvSpPr txBox="1"/>
            <p:nvPr/>
          </p:nvSpPr>
          <p:spPr>
            <a:xfrm>
              <a:off x="6874220" y="742141"/>
              <a:ext cx="798616"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conv3_x</a:t>
              </a:r>
              <a:endParaRPr lang="zh-CN" altLang="en-US" sz="1400" dirty="0">
                <a:latin typeface="Times New Roman" panose="02020603050405020304" pitchFamily="18" charset="0"/>
                <a:cs typeface="Times New Roman" panose="02020603050405020304" pitchFamily="18" charset="0"/>
              </a:endParaRPr>
            </a:p>
          </p:txBody>
        </p:sp>
        <p:sp>
          <p:nvSpPr>
            <p:cNvPr id="78" name="矩形 77">
              <a:extLst>
                <a:ext uri="{FF2B5EF4-FFF2-40B4-BE49-F238E27FC236}">
                  <a16:creationId xmlns:a16="http://schemas.microsoft.com/office/drawing/2014/main" id="{09E48700-B0C9-A39E-FFD6-ED6CE7E51E16}"/>
                </a:ext>
              </a:extLst>
            </p:cNvPr>
            <p:cNvSpPr/>
            <p:nvPr/>
          </p:nvSpPr>
          <p:spPr>
            <a:xfrm>
              <a:off x="6974506" y="1022168"/>
              <a:ext cx="538179" cy="1199987"/>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S</a:t>
              </a:r>
              <a:endParaRPr lang="zh-CN" altLang="en-US" sz="2000" dirty="0">
                <a:solidFill>
                  <a:schemeClr val="tx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57" name="文本框 256">
                  <a:extLst>
                    <a:ext uri="{FF2B5EF4-FFF2-40B4-BE49-F238E27FC236}">
                      <a16:creationId xmlns:a16="http://schemas.microsoft.com/office/drawing/2014/main" id="{067EFBB5-349E-C368-4BBB-6E67BCEBDDCF}"/>
                    </a:ext>
                  </a:extLst>
                </p:cNvPr>
                <p:cNvSpPr txBox="1"/>
                <p:nvPr/>
              </p:nvSpPr>
              <p:spPr>
                <a:xfrm>
                  <a:off x="7052434" y="1967139"/>
                  <a:ext cx="452880" cy="276999"/>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2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200" b="0" i="1" dirty="0" smtClean="0">
                            <a:latin typeface="Cambria Math" panose="02040503050406030204" pitchFamily="18" charset="0"/>
                            <a:ea typeface="Cambria Math" panose="02040503050406030204" pitchFamily="18" charset="0"/>
                            <a:cs typeface="Times New Roman" panose="02020603050405020304" pitchFamily="18" charset="0"/>
                          </a:rPr>
                          <m:t>4</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57" name="文本框 256">
                  <a:extLst>
                    <a:ext uri="{FF2B5EF4-FFF2-40B4-BE49-F238E27FC236}">
                      <a16:creationId xmlns:a16="http://schemas.microsoft.com/office/drawing/2014/main" id="{E2BBA62A-A737-7E31-7CE1-5FBE2F112C48}"/>
                    </a:ext>
                  </a:extLst>
                </p:cNvPr>
                <p:cNvSpPr txBox="1">
                  <a:spLocks noRot="1" noChangeAspect="1" noMove="1" noResize="1" noEditPoints="1" noAdjustHandles="1" noChangeArrowheads="1" noChangeShapeType="1" noTextEdit="1"/>
                </p:cNvSpPr>
                <p:nvPr/>
              </p:nvSpPr>
              <p:spPr>
                <a:xfrm>
                  <a:off x="7052434" y="1967139"/>
                  <a:ext cx="452880" cy="276999"/>
                </a:xfrm>
                <a:prstGeom prst="rect">
                  <a:avLst/>
                </a:prstGeom>
                <a:blipFill>
                  <a:blip r:embed="rId3"/>
                  <a:stretch>
                    <a:fillRect/>
                  </a:stretch>
                </a:blipFill>
              </p:spPr>
              <p:txBody>
                <a:bodyPr/>
                <a:lstStyle/>
                <a:p>
                  <a:r>
                    <a:rPr lang="zh-CN" altLang="en-US">
                      <a:noFill/>
                    </a:rPr>
                    <a:t> </a:t>
                  </a:r>
                </a:p>
              </p:txBody>
            </p:sp>
          </mc:Fallback>
        </mc:AlternateContent>
      </p:grpSp>
      <p:sp>
        <p:nvSpPr>
          <p:cNvPr id="82" name="矩形 81">
            <a:extLst>
              <a:ext uri="{FF2B5EF4-FFF2-40B4-BE49-F238E27FC236}">
                <a16:creationId xmlns:a16="http://schemas.microsoft.com/office/drawing/2014/main" id="{F90BBC56-6A0D-0243-181B-0335C9129438}"/>
              </a:ext>
            </a:extLst>
          </p:cNvPr>
          <p:cNvSpPr/>
          <p:nvPr/>
        </p:nvSpPr>
        <p:spPr>
          <a:xfrm>
            <a:off x="361756" y="2886818"/>
            <a:ext cx="1389980" cy="2687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current_input</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83" name="矩形 82">
            <a:extLst>
              <a:ext uri="{FF2B5EF4-FFF2-40B4-BE49-F238E27FC236}">
                <a16:creationId xmlns:a16="http://schemas.microsoft.com/office/drawing/2014/main" id="{E600EFD8-AA04-D329-D7B5-F85297CF04D7}"/>
              </a:ext>
            </a:extLst>
          </p:cNvPr>
          <p:cNvSpPr/>
          <p:nvPr/>
        </p:nvSpPr>
        <p:spPr>
          <a:xfrm>
            <a:off x="361756" y="1817093"/>
            <a:ext cx="1389980" cy="2687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last_output</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84" name="矩形 83">
            <a:extLst>
              <a:ext uri="{FF2B5EF4-FFF2-40B4-BE49-F238E27FC236}">
                <a16:creationId xmlns:a16="http://schemas.microsoft.com/office/drawing/2014/main" id="{0A477430-9335-51F4-C809-4E77A1BE1857}"/>
              </a:ext>
            </a:extLst>
          </p:cNvPr>
          <p:cNvSpPr/>
          <p:nvPr/>
        </p:nvSpPr>
        <p:spPr>
          <a:xfrm>
            <a:off x="361756" y="721089"/>
            <a:ext cx="1389980" cy="2687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past_data</a:t>
            </a:r>
            <a:endParaRPr lang="zh-CN" altLang="en-US" sz="1400" dirty="0">
              <a:solidFill>
                <a:schemeClr val="tx1"/>
              </a:solidFill>
              <a:latin typeface="微软雅黑" panose="020B0503020204020204" pitchFamily="34" charset="-122"/>
              <a:ea typeface="微软雅黑" panose="020B0503020204020204" pitchFamily="34" charset="-122"/>
            </a:endParaRPr>
          </a:p>
        </p:txBody>
      </p:sp>
      <p:pic>
        <p:nvPicPr>
          <p:cNvPr id="116" name="图片 115" descr="图片包含 游戏机&#10;&#10;描述已自动生成">
            <a:extLst>
              <a:ext uri="{FF2B5EF4-FFF2-40B4-BE49-F238E27FC236}">
                <a16:creationId xmlns:a16="http://schemas.microsoft.com/office/drawing/2014/main" id="{6E34276D-CBCB-EBD3-1406-F62F919901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739" y="1088722"/>
            <a:ext cx="655779" cy="655779"/>
          </a:xfrm>
          <a:prstGeom prst="rect">
            <a:avLst/>
          </a:prstGeom>
        </p:spPr>
      </p:pic>
      <p:pic>
        <p:nvPicPr>
          <p:cNvPr id="125" name="图片 124" descr="黑暗里有星球&#10;&#10;中度可信度描述已自动生成">
            <a:extLst>
              <a:ext uri="{FF2B5EF4-FFF2-40B4-BE49-F238E27FC236}">
                <a16:creationId xmlns:a16="http://schemas.microsoft.com/office/drawing/2014/main" id="{BD59672F-3C5B-E352-D6A6-736C0C38F5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000" y="2171905"/>
            <a:ext cx="637223" cy="637223"/>
          </a:xfrm>
          <a:prstGeom prst="rect">
            <a:avLst/>
          </a:prstGeom>
        </p:spPr>
      </p:pic>
      <p:cxnSp>
        <p:nvCxnSpPr>
          <p:cNvPr id="141" name="直接连接符 140">
            <a:extLst>
              <a:ext uri="{FF2B5EF4-FFF2-40B4-BE49-F238E27FC236}">
                <a16:creationId xmlns:a16="http://schemas.microsoft.com/office/drawing/2014/main" id="{A0EF29E9-0E9C-2544-9CC0-E622549D5079}"/>
              </a:ext>
            </a:extLst>
          </p:cNvPr>
          <p:cNvCxnSpPr>
            <a:stCxn id="9" idx="3"/>
            <a:endCxn id="76" idx="1"/>
          </p:cNvCxnSpPr>
          <p:nvPr/>
        </p:nvCxnSpPr>
        <p:spPr>
          <a:xfrm>
            <a:off x="6528180" y="1622162"/>
            <a:ext cx="726480" cy="0"/>
          </a:xfrm>
          <a:prstGeom prst="line">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5" name="直接连接符 144">
            <a:extLst>
              <a:ext uri="{FF2B5EF4-FFF2-40B4-BE49-F238E27FC236}">
                <a16:creationId xmlns:a16="http://schemas.microsoft.com/office/drawing/2014/main" id="{3E56125D-3EC5-4B83-1E99-46A07E9BB522}"/>
              </a:ext>
            </a:extLst>
          </p:cNvPr>
          <p:cNvCxnSpPr>
            <a:cxnSpLocks/>
            <a:stCxn id="76" idx="3"/>
            <a:endCxn id="78" idx="1"/>
          </p:cNvCxnSpPr>
          <p:nvPr/>
        </p:nvCxnSpPr>
        <p:spPr>
          <a:xfrm>
            <a:off x="7792839" y="1622162"/>
            <a:ext cx="804727" cy="0"/>
          </a:xfrm>
          <a:prstGeom prst="line">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7695C5DA-B3CC-F990-A5E0-53D232B23B5D}"/>
              </a:ext>
            </a:extLst>
          </p:cNvPr>
          <p:cNvCxnSpPr>
            <a:cxnSpLocks/>
            <a:stCxn id="78" idx="3"/>
            <a:endCxn id="79" idx="1"/>
          </p:cNvCxnSpPr>
          <p:nvPr/>
        </p:nvCxnSpPr>
        <p:spPr>
          <a:xfrm>
            <a:off x="9135745" y="1622162"/>
            <a:ext cx="674359" cy="0"/>
          </a:xfrm>
          <a:prstGeom prst="line">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85" name="组合 184">
            <a:extLst>
              <a:ext uri="{FF2B5EF4-FFF2-40B4-BE49-F238E27FC236}">
                <a16:creationId xmlns:a16="http://schemas.microsoft.com/office/drawing/2014/main" id="{E75BC6B9-E0EA-D80A-B275-327C6FD84733}"/>
              </a:ext>
            </a:extLst>
          </p:cNvPr>
          <p:cNvGrpSpPr/>
          <p:nvPr/>
        </p:nvGrpSpPr>
        <p:grpSpPr>
          <a:xfrm>
            <a:off x="10920772" y="744195"/>
            <a:ext cx="803425" cy="1487381"/>
            <a:chOff x="10853716" y="744195"/>
            <a:chExt cx="803425" cy="1487381"/>
          </a:xfrm>
        </p:grpSpPr>
        <p:sp>
          <p:nvSpPr>
            <p:cNvPr id="280" name="文本框 279">
              <a:extLst>
                <a:ext uri="{FF2B5EF4-FFF2-40B4-BE49-F238E27FC236}">
                  <a16:creationId xmlns:a16="http://schemas.microsoft.com/office/drawing/2014/main" id="{5A4920F5-5F31-9BE7-FABB-2F3F38AD644D}"/>
                </a:ext>
              </a:extLst>
            </p:cNvPr>
            <p:cNvSpPr txBox="1"/>
            <p:nvPr/>
          </p:nvSpPr>
          <p:spPr>
            <a:xfrm>
              <a:off x="10853716" y="744195"/>
              <a:ext cx="803425"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conv5_x</a:t>
              </a:r>
              <a:endParaRPr lang="zh-CN" altLang="en-US" sz="1400" dirty="0">
                <a:latin typeface="Times New Roman" panose="02020603050405020304" pitchFamily="18" charset="0"/>
                <a:cs typeface="Times New Roman" panose="02020603050405020304" pitchFamily="18" charset="0"/>
              </a:endParaRPr>
            </a:p>
          </p:txBody>
        </p:sp>
        <p:sp>
          <p:nvSpPr>
            <p:cNvPr id="168" name="矩形 167">
              <a:extLst>
                <a:ext uri="{FF2B5EF4-FFF2-40B4-BE49-F238E27FC236}">
                  <a16:creationId xmlns:a16="http://schemas.microsoft.com/office/drawing/2014/main" id="{EFAC134C-0F2B-36EB-392C-25524C88C4CE}"/>
                </a:ext>
              </a:extLst>
            </p:cNvPr>
            <p:cNvSpPr/>
            <p:nvPr/>
          </p:nvSpPr>
          <p:spPr>
            <a:xfrm>
              <a:off x="10986339" y="1030373"/>
              <a:ext cx="538179" cy="1199987"/>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S</a:t>
              </a:r>
              <a:endParaRPr lang="zh-CN" altLang="en-US" sz="2000" dirty="0">
                <a:solidFill>
                  <a:schemeClr val="tx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70" name="文本框 169">
                  <a:extLst>
                    <a:ext uri="{FF2B5EF4-FFF2-40B4-BE49-F238E27FC236}">
                      <a16:creationId xmlns:a16="http://schemas.microsoft.com/office/drawing/2014/main" id="{48FB1FC6-68B9-7D40-0068-716838ADCF8B}"/>
                    </a:ext>
                  </a:extLst>
                </p:cNvPr>
                <p:cNvSpPr txBox="1"/>
                <p:nvPr/>
              </p:nvSpPr>
              <p:spPr>
                <a:xfrm>
                  <a:off x="11027411" y="1954577"/>
                  <a:ext cx="452881" cy="276999"/>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2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200" b="0" i="1" dirty="0" smtClean="0">
                            <a:latin typeface="Cambria Math" panose="02040503050406030204" pitchFamily="18" charset="0"/>
                            <a:ea typeface="Cambria Math" panose="02040503050406030204" pitchFamily="18" charset="0"/>
                            <a:cs typeface="Times New Roman" panose="02020603050405020304" pitchFamily="18" charset="0"/>
                          </a:rPr>
                          <m:t>3</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70" name="文本框 169">
                  <a:extLst>
                    <a:ext uri="{FF2B5EF4-FFF2-40B4-BE49-F238E27FC236}">
                      <a16:creationId xmlns:a16="http://schemas.microsoft.com/office/drawing/2014/main" id="{B8008E10-BE5F-6811-4092-BFE2B81A6B20}"/>
                    </a:ext>
                  </a:extLst>
                </p:cNvPr>
                <p:cNvSpPr txBox="1">
                  <a:spLocks noRot="1" noChangeAspect="1" noMove="1" noResize="1" noEditPoints="1" noAdjustHandles="1" noChangeArrowheads="1" noChangeShapeType="1" noTextEdit="1"/>
                </p:cNvSpPr>
                <p:nvPr/>
              </p:nvSpPr>
              <p:spPr>
                <a:xfrm>
                  <a:off x="11027411" y="1954577"/>
                  <a:ext cx="452881" cy="276999"/>
                </a:xfrm>
                <a:prstGeom prst="rect">
                  <a:avLst/>
                </a:prstGeom>
                <a:blipFill>
                  <a:blip r:embed="rId6"/>
                  <a:stretch>
                    <a:fillRect/>
                  </a:stretch>
                </a:blipFill>
              </p:spPr>
              <p:txBody>
                <a:bodyPr/>
                <a:lstStyle/>
                <a:p>
                  <a:r>
                    <a:rPr lang="zh-CN" altLang="en-US">
                      <a:noFill/>
                    </a:rPr>
                    <a:t> </a:t>
                  </a:r>
                </a:p>
              </p:txBody>
            </p:sp>
          </mc:Fallback>
        </mc:AlternateContent>
      </p:grpSp>
      <p:cxnSp>
        <p:nvCxnSpPr>
          <p:cNvPr id="175" name="直接连接符 174">
            <a:extLst>
              <a:ext uri="{FF2B5EF4-FFF2-40B4-BE49-F238E27FC236}">
                <a16:creationId xmlns:a16="http://schemas.microsoft.com/office/drawing/2014/main" id="{5AC4FB59-FF68-9D9E-4F88-B02C7D4FCC68}"/>
              </a:ext>
            </a:extLst>
          </p:cNvPr>
          <p:cNvCxnSpPr>
            <a:stCxn id="79" idx="3"/>
            <a:endCxn id="168" idx="1"/>
          </p:cNvCxnSpPr>
          <p:nvPr/>
        </p:nvCxnSpPr>
        <p:spPr>
          <a:xfrm>
            <a:off x="10348283" y="1622162"/>
            <a:ext cx="705112" cy="8205"/>
          </a:xfrm>
          <a:prstGeom prst="line">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82" name="组合 181">
            <a:extLst>
              <a:ext uri="{FF2B5EF4-FFF2-40B4-BE49-F238E27FC236}">
                <a16:creationId xmlns:a16="http://schemas.microsoft.com/office/drawing/2014/main" id="{58E140F5-56F0-3E3F-766F-BF16FB4C7318}"/>
              </a:ext>
            </a:extLst>
          </p:cNvPr>
          <p:cNvGrpSpPr/>
          <p:nvPr/>
        </p:nvGrpSpPr>
        <p:grpSpPr>
          <a:xfrm>
            <a:off x="9725713" y="742528"/>
            <a:ext cx="798616" cy="1505337"/>
            <a:chOff x="9044485" y="742528"/>
            <a:chExt cx="798616" cy="1505337"/>
          </a:xfrm>
        </p:grpSpPr>
        <p:sp>
          <p:nvSpPr>
            <p:cNvPr id="255" name="文本框 254">
              <a:extLst>
                <a:ext uri="{FF2B5EF4-FFF2-40B4-BE49-F238E27FC236}">
                  <a16:creationId xmlns:a16="http://schemas.microsoft.com/office/drawing/2014/main" id="{1D3A84BF-FC43-9255-3B0E-C1778E5A67FB}"/>
                </a:ext>
              </a:extLst>
            </p:cNvPr>
            <p:cNvSpPr txBox="1"/>
            <p:nvPr/>
          </p:nvSpPr>
          <p:spPr>
            <a:xfrm>
              <a:off x="9044485" y="742528"/>
              <a:ext cx="798616"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conv4_x</a:t>
              </a:r>
              <a:endParaRPr lang="zh-CN" altLang="en-US" sz="1400" dirty="0">
                <a:latin typeface="Times New Roman" panose="02020603050405020304" pitchFamily="18" charset="0"/>
                <a:cs typeface="Times New Roman" panose="02020603050405020304" pitchFamily="18" charset="0"/>
              </a:endParaRPr>
            </a:p>
          </p:txBody>
        </p:sp>
        <p:sp>
          <p:nvSpPr>
            <p:cNvPr id="79" name="矩形 78">
              <a:extLst>
                <a:ext uri="{FF2B5EF4-FFF2-40B4-BE49-F238E27FC236}">
                  <a16:creationId xmlns:a16="http://schemas.microsoft.com/office/drawing/2014/main" id="{A5DB49B4-5BF2-A386-9B7D-B8F74CB46A1C}"/>
                </a:ext>
              </a:extLst>
            </p:cNvPr>
            <p:cNvSpPr/>
            <p:nvPr/>
          </p:nvSpPr>
          <p:spPr>
            <a:xfrm>
              <a:off x="9128876" y="1022168"/>
              <a:ext cx="538179" cy="1199987"/>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S</a:t>
              </a:r>
              <a:endParaRPr lang="zh-CN" altLang="en-US" sz="2000" dirty="0">
                <a:solidFill>
                  <a:schemeClr val="tx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58" name="文本框 257">
                  <a:extLst>
                    <a:ext uri="{FF2B5EF4-FFF2-40B4-BE49-F238E27FC236}">
                      <a16:creationId xmlns:a16="http://schemas.microsoft.com/office/drawing/2014/main" id="{D6E8BB0F-89CD-B46E-6BF0-1F81088D9987}"/>
                    </a:ext>
                  </a:extLst>
                </p:cNvPr>
                <p:cNvSpPr txBox="1"/>
                <p:nvPr/>
              </p:nvSpPr>
              <p:spPr>
                <a:xfrm>
                  <a:off x="9192505" y="1970866"/>
                  <a:ext cx="452880" cy="276999"/>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2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200" b="0" i="1" dirty="0" smtClean="0">
                            <a:latin typeface="Cambria Math" panose="02040503050406030204" pitchFamily="18" charset="0"/>
                            <a:ea typeface="Cambria Math" panose="02040503050406030204" pitchFamily="18" charset="0"/>
                            <a:cs typeface="Times New Roman" panose="02020603050405020304" pitchFamily="18" charset="0"/>
                          </a:rPr>
                          <m:t>6</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58" name="文本框 257">
                  <a:extLst>
                    <a:ext uri="{FF2B5EF4-FFF2-40B4-BE49-F238E27FC236}">
                      <a16:creationId xmlns:a16="http://schemas.microsoft.com/office/drawing/2014/main" id="{DBDA3108-9703-AE82-6CF6-403C9ACEC61F}"/>
                    </a:ext>
                  </a:extLst>
                </p:cNvPr>
                <p:cNvSpPr txBox="1">
                  <a:spLocks noRot="1" noChangeAspect="1" noMove="1" noResize="1" noEditPoints="1" noAdjustHandles="1" noChangeArrowheads="1" noChangeShapeType="1" noTextEdit="1"/>
                </p:cNvSpPr>
                <p:nvPr/>
              </p:nvSpPr>
              <p:spPr>
                <a:xfrm>
                  <a:off x="9192505" y="1970866"/>
                  <a:ext cx="452880" cy="276999"/>
                </a:xfrm>
                <a:prstGeom prst="rect">
                  <a:avLst/>
                </a:prstGeom>
                <a:blipFill>
                  <a:blip r:embed="rId7"/>
                  <a:stretch>
                    <a:fillRect/>
                  </a:stretch>
                </a:blipFill>
              </p:spPr>
              <p:txBody>
                <a:bodyPr/>
                <a:lstStyle/>
                <a:p>
                  <a:r>
                    <a:rPr lang="zh-CN" altLang="en-US">
                      <a:noFill/>
                    </a:rPr>
                    <a:t> </a:t>
                  </a:r>
                </a:p>
              </p:txBody>
            </p:sp>
          </mc:Fallback>
        </mc:AlternateContent>
      </p:grpSp>
      <p:sp>
        <p:nvSpPr>
          <p:cNvPr id="208" name="矩形 207">
            <a:extLst>
              <a:ext uri="{FF2B5EF4-FFF2-40B4-BE49-F238E27FC236}">
                <a16:creationId xmlns:a16="http://schemas.microsoft.com/office/drawing/2014/main" id="{A8616F0B-E367-B800-3537-E1ED77237DF5}"/>
              </a:ext>
            </a:extLst>
          </p:cNvPr>
          <p:cNvSpPr/>
          <p:nvPr/>
        </p:nvSpPr>
        <p:spPr>
          <a:xfrm>
            <a:off x="1983752" y="1202414"/>
            <a:ext cx="921267"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sigmoid</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224" name="组合 223">
            <a:extLst>
              <a:ext uri="{FF2B5EF4-FFF2-40B4-BE49-F238E27FC236}">
                <a16:creationId xmlns:a16="http://schemas.microsoft.com/office/drawing/2014/main" id="{4257C0E4-E356-521C-6007-5D16C376508D}"/>
              </a:ext>
            </a:extLst>
          </p:cNvPr>
          <p:cNvGrpSpPr/>
          <p:nvPr/>
        </p:nvGrpSpPr>
        <p:grpSpPr>
          <a:xfrm>
            <a:off x="2333770" y="743396"/>
            <a:ext cx="219600" cy="220070"/>
            <a:chOff x="2851768" y="731513"/>
            <a:chExt cx="219600" cy="220070"/>
          </a:xfrm>
        </p:grpSpPr>
        <p:sp>
          <p:nvSpPr>
            <p:cNvPr id="209" name="椭圆 208">
              <a:extLst>
                <a:ext uri="{FF2B5EF4-FFF2-40B4-BE49-F238E27FC236}">
                  <a16:creationId xmlns:a16="http://schemas.microsoft.com/office/drawing/2014/main" id="{7146B54F-436F-8D01-1014-73DBF85B058B}"/>
                </a:ext>
              </a:extLst>
            </p:cNvPr>
            <p:cNvSpPr/>
            <p:nvPr/>
          </p:nvSpPr>
          <p:spPr>
            <a:xfrm>
              <a:off x="2851768" y="73151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13" name="直接连接符 212">
              <a:extLst>
                <a:ext uri="{FF2B5EF4-FFF2-40B4-BE49-F238E27FC236}">
                  <a16:creationId xmlns:a16="http://schemas.microsoft.com/office/drawing/2014/main" id="{A516163D-42DF-4A91-3898-4E906873A751}"/>
                </a:ext>
              </a:extLst>
            </p:cNvPr>
            <p:cNvCxnSpPr>
              <a:stCxn id="209" idx="1"/>
              <a:endCxn id="209" idx="5"/>
            </p:cNvCxnSpPr>
            <p:nvPr/>
          </p:nvCxnSpPr>
          <p:spPr>
            <a:xfrm>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cxnSp>
          <p:nvCxnSpPr>
            <p:cNvPr id="216" name="直接连接符 215">
              <a:extLst>
                <a:ext uri="{FF2B5EF4-FFF2-40B4-BE49-F238E27FC236}">
                  <a16:creationId xmlns:a16="http://schemas.microsoft.com/office/drawing/2014/main" id="{B593DD8E-7F4E-875E-8267-AEC5ACEEBF4E}"/>
                </a:ext>
              </a:extLst>
            </p:cNvPr>
            <p:cNvCxnSpPr>
              <a:stCxn id="209" idx="7"/>
              <a:endCxn id="209" idx="3"/>
            </p:cNvCxnSpPr>
            <p:nvPr/>
          </p:nvCxnSpPr>
          <p:spPr>
            <a:xfrm flipH="1">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grpSp>
      <p:grpSp>
        <p:nvGrpSpPr>
          <p:cNvPr id="222" name="组合 221">
            <a:extLst>
              <a:ext uri="{FF2B5EF4-FFF2-40B4-BE49-F238E27FC236}">
                <a16:creationId xmlns:a16="http://schemas.microsoft.com/office/drawing/2014/main" id="{394C0B1D-4B02-3582-4CAD-E13DACFED782}"/>
              </a:ext>
            </a:extLst>
          </p:cNvPr>
          <p:cNvGrpSpPr/>
          <p:nvPr/>
        </p:nvGrpSpPr>
        <p:grpSpPr>
          <a:xfrm>
            <a:off x="2333770" y="1597783"/>
            <a:ext cx="219600" cy="220070"/>
            <a:chOff x="2851768" y="1813678"/>
            <a:chExt cx="219600" cy="220070"/>
          </a:xfrm>
        </p:grpSpPr>
        <p:sp>
          <p:nvSpPr>
            <p:cNvPr id="217" name="椭圆 216">
              <a:extLst>
                <a:ext uri="{FF2B5EF4-FFF2-40B4-BE49-F238E27FC236}">
                  <a16:creationId xmlns:a16="http://schemas.microsoft.com/office/drawing/2014/main" id="{3C3FC1DE-CB0F-1A5F-ABE0-AEFF785ADE02}"/>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18" name="直接连接符 217">
              <a:extLst>
                <a:ext uri="{FF2B5EF4-FFF2-40B4-BE49-F238E27FC236}">
                  <a16:creationId xmlns:a16="http://schemas.microsoft.com/office/drawing/2014/main" id="{76CDB547-0080-E134-A4B0-2283345EA5A2}"/>
                </a:ext>
              </a:extLst>
            </p:cNvPr>
            <p:cNvCxnSpPr>
              <a:stCxn id="217" idx="2"/>
              <a:endCxn id="217"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220" name="直接连接符 219">
              <a:extLst>
                <a:ext uri="{FF2B5EF4-FFF2-40B4-BE49-F238E27FC236}">
                  <a16:creationId xmlns:a16="http://schemas.microsoft.com/office/drawing/2014/main" id="{4781A371-5CD1-21B7-C643-C3780F1AC650}"/>
                </a:ext>
              </a:extLst>
            </p:cNvPr>
            <p:cNvCxnSpPr>
              <a:stCxn id="217" idx="0"/>
              <a:endCxn id="217"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cxnSp>
        <p:nvCxnSpPr>
          <p:cNvPr id="226" name="连接符: 肘形 225">
            <a:extLst>
              <a:ext uri="{FF2B5EF4-FFF2-40B4-BE49-F238E27FC236}">
                <a16:creationId xmlns:a16="http://schemas.microsoft.com/office/drawing/2014/main" id="{CEF39C85-9494-D1CC-F30E-0C7EF32E897E}"/>
              </a:ext>
            </a:extLst>
          </p:cNvPr>
          <p:cNvCxnSpPr>
            <a:cxnSpLocks/>
            <a:stCxn id="83" idx="3"/>
            <a:endCxn id="217" idx="2"/>
          </p:cNvCxnSpPr>
          <p:nvPr/>
        </p:nvCxnSpPr>
        <p:spPr>
          <a:xfrm flipV="1">
            <a:off x="1751736" y="1707818"/>
            <a:ext cx="582034" cy="243656"/>
          </a:xfrm>
          <a:prstGeom prst="bentConnector3">
            <a:avLst>
              <a:gd name="adj1" fmla="val 50000"/>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2" name="连接符: 肘形 231">
            <a:extLst>
              <a:ext uri="{FF2B5EF4-FFF2-40B4-BE49-F238E27FC236}">
                <a16:creationId xmlns:a16="http://schemas.microsoft.com/office/drawing/2014/main" id="{EFFC5E7C-BC10-E390-94B1-C740A2A9F34B}"/>
              </a:ext>
            </a:extLst>
          </p:cNvPr>
          <p:cNvCxnSpPr>
            <a:cxnSpLocks/>
            <a:stCxn id="82" idx="3"/>
            <a:endCxn id="217" idx="4"/>
          </p:cNvCxnSpPr>
          <p:nvPr/>
        </p:nvCxnSpPr>
        <p:spPr>
          <a:xfrm flipV="1">
            <a:off x="1751736" y="1817853"/>
            <a:ext cx="691834" cy="1203346"/>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6" name="直接连接符 235">
            <a:extLst>
              <a:ext uri="{FF2B5EF4-FFF2-40B4-BE49-F238E27FC236}">
                <a16:creationId xmlns:a16="http://schemas.microsoft.com/office/drawing/2014/main" id="{A6E44883-058E-71F8-6B85-0403A6CF409A}"/>
              </a:ext>
            </a:extLst>
          </p:cNvPr>
          <p:cNvCxnSpPr>
            <a:cxnSpLocks/>
            <a:stCxn id="217" idx="0"/>
            <a:endCxn id="208" idx="2"/>
          </p:cNvCxnSpPr>
          <p:nvPr/>
        </p:nvCxnSpPr>
        <p:spPr>
          <a:xfrm flipV="1">
            <a:off x="2443570" y="1422484"/>
            <a:ext cx="816" cy="175299"/>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0" name="直接连接符 239">
            <a:extLst>
              <a:ext uri="{FF2B5EF4-FFF2-40B4-BE49-F238E27FC236}">
                <a16:creationId xmlns:a16="http://schemas.microsoft.com/office/drawing/2014/main" id="{3D64E35F-1DA1-5BED-7BD3-9372372867C8}"/>
              </a:ext>
            </a:extLst>
          </p:cNvPr>
          <p:cNvCxnSpPr>
            <a:cxnSpLocks/>
            <a:stCxn id="208" idx="0"/>
            <a:endCxn id="209" idx="4"/>
          </p:cNvCxnSpPr>
          <p:nvPr/>
        </p:nvCxnSpPr>
        <p:spPr>
          <a:xfrm flipH="1" flipV="1">
            <a:off x="2443570" y="963466"/>
            <a:ext cx="816" cy="238948"/>
          </a:xfrm>
          <a:prstGeom prst="line">
            <a:avLst/>
          </a:prstGeom>
        </p:spPr>
        <p:style>
          <a:lnRef idx="2">
            <a:schemeClr val="accent1"/>
          </a:lnRef>
          <a:fillRef idx="0">
            <a:schemeClr val="accent1"/>
          </a:fillRef>
          <a:effectRef idx="1">
            <a:schemeClr val="accent1"/>
          </a:effectRef>
          <a:fontRef idx="minor">
            <a:schemeClr val="tx1"/>
          </a:fontRef>
        </p:style>
      </p:cxnSp>
      <p:cxnSp>
        <p:nvCxnSpPr>
          <p:cNvPr id="243" name="直接连接符 242">
            <a:extLst>
              <a:ext uri="{FF2B5EF4-FFF2-40B4-BE49-F238E27FC236}">
                <a16:creationId xmlns:a16="http://schemas.microsoft.com/office/drawing/2014/main" id="{03DC0D51-9A06-3852-80CB-98B55C2CF2C3}"/>
              </a:ext>
            </a:extLst>
          </p:cNvPr>
          <p:cNvCxnSpPr>
            <a:stCxn id="84" idx="3"/>
            <a:endCxn id="209" idx="2"/>
          </p:cNvCxnSpPr>
          <p:nvPr/>
        </p:nvCxnSpPr>
        <p:spPr>
          <a:xfrm flipV="1">
            <a:off x="1751736" y="853431"/>
            <a:ext cx="582034" cy="2039"/>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84" name="组合 183">
            <a:extLst>
              <a:ext uri="{FF2B5EF4-FFF2-40B4-BE49-F238E27FC236}">
                <a16:creationId xmlns:a16="http://schemas.microsoft.com/office/drawing/2014/main" id="{F881E805-65CF-226F-7176-8568D17AC10C}"/>
              </a:ext>
            </a:extLst>
          </p:cNvPr>
          <p:cNvGrpSpPr/>
          <p:nvPr/>
        </p:nvGrpSpPr>
        <p:grpSpPr>
          <a:xfrm>
            <a:off x="5943305" y="757041"/>
            <a:ext cx="646331" cy="1465114"/>
            <a:chOff x="2852125" y="757041"/>
            <a:chExt cx="646331" cy="1465114"/>
          </a:xfrm>
        </p:grpSpPr>
        <p:sp>
          <p:nvSpPr>
            <p:cNvPr id="9" name="矩形 8">
              <a:extLst>
                <a:ext uri="{FF2B5EF4-FFF2-40B4-BE49-F238E27FC236}">
                  <a16:creationId xmlns:a16="http://schemas.microsoft.com/office/drawing/2014/main" id="{25A43520-1A0F-C05B-219C-C49D053145EA}"/>
                </a:ext>
              </a:extLst>
            </p:cNvPr>
            <p:cNvSpPr/>
            <p:nvPr/>
          </p:nvSpPr>
          <p:spPr>
            <a:xfrm>
              <a:off x="2898821" y="1022168"/>
              <a:ext cx="538179" cy="1199987"/>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S</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252" name="文本框 251">
              <a:extLst>
                <a:ext uri="{FF2B5EF4-FFF2-40B4-BE49-F238E27FC236}">
                  <a16:creationId xmlns:a16="http://schemas.microsoft.com/office/drawing/2014/main" id="{6D95ED1F-F42E-74DC-1880-463CCE547FF5}"/>
                </a:ext>
              </a:extLst>
            </p:cNvPr>
            <p:cNvSpPr txBox="1"/>
            <p:nvPr/>
          </p:nvSpPr>
          <p:spPr>
            <a:xfrm>
              <a:off x="2852125" y="757041"/>
              <a:ext cx="646331"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conv1</a:t>
              </a:r>
              <a:endParaRPr lang="zh-CN" altLang="en-US" sz="1400" dirty="0">
                <a:latin typeface="Times New Roman" panose="02020603050405020304" pitchFamily="18" charset="0"/>
                <a:cs typeface="Times New Roman" panose="02020603050405020304" pitchFamily="18" charset="0"/>
              </a:endParaRPr>
            </a:p>
          </p:txBody>
        </p:sp>
      </p:grpSp>
      <p:grpSp>
        <p:nvGrpSpPr>
          <p:cNvPr id="265" name="组合 264">
            <a:extLst>
              <a:ext uri="{FF2B5EF4-FFF2-40B4-BE49-F238E27FC236}">
                <a16:creationId xmlns:a16="http://schemas.microsoft.com/office/drawing/2014/main" id="{F0D3AF9A-A22A-1B07-B344-B125228BCE14}"/>
              </a:ext>
            </a:extLst>
          </p:cNvPr>
          <p:cNvGrpSpPr/>
          <p:nvPr/>
        </p:nvGrpSpPr>
        <p:grpSpPr>
          <a:xfrm>
            <a:off x="3437718" y="1597783"/>
            <a:ext cx="219600" cy="220070"/>
            <a:chOff x="2851768" y="1813678"/>
            <a:chExt cx="219600" cy="220070"/>
          </a:xfrm>
        </p:grpSpPr>
        <p:sp>
          <p:nvSpPr>
            <p:cNvPr id="266" name="椭圆 265">
              <a:extLst>
                <a:ext uri="{FF2B5EF4-FFF2-40B4-BE49-F238E27FC236}">
                  <a16:creationId xmlns:a16="http://schemas.microsoft.com/office/drawing/2014/main" id="{0C05C125-E2F9-E7C0-C802-821FD0F37695}"/>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67" name="直接连接符 266">
              <a:extLst>
                <a:ext uri="{FF2B5EF4-FFF2-40B4-BE49-F238E27FC236}">
                  <a16:creationId xmlns:a16="http://schemas.microsoft.com/office/drawing/2014/main" id="{6924AE67-F4E4-FD5F-4755-5A530A1F970E}"/>
                </a:ext>
              </a:extLst>
            </p:cNvPr>
            <p:cNvCxnSpPr>
              <a:stCxn id="266" idx="2"/>
              <a:endCxn id="266"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268" name="直接连接符 267">
              <a:extLst>
                <a:ext uri="{FF2B5EF4-FFF2-40B4-BE49-F238E27FC236}">
                  <a16:creationId xmlns:a16="http://schemas.microsoft.com/office/drawing/2014/main" id="{6E4F4A4B-D976-247C-2D98-06F9C663F210}"/>
                </a:ext>
              </a:extLst>
            </p:cNvPr>
            <p:cNvCxnSpPr>
              <a:stCxn id="266" idx="0"/>
              <a:endCxn id="266"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grpSp>
        <p:nvGrpSpPr>
          <p:cNvPr id="274" name="组合 273">
            <a:extLst>
              <a:ext uri="{FF2B5EF4-FFF2-40B4-BE49-F238E27FC236}">
                <a16:creationId xmlns:a16="http://schemas.microsoft.com/office/drawing/2014/main" id="{3C9F4FBE-EB9D-2CF5-AFD8-EFA620C4DE29}"/>
              </a:ext>
            </a:extLst>
          </p:cNvPr>
          <p:cNvGrpSpPr/>
          <p:nvPr/>
        </p:nvGrpSpPr>
        <p:grpSpPr>
          <a:xfrm>
            <a:off x="4855234" y="1597783"/>
            <a:ext cx="219600" cy="220070"/>
            <a:chOff x="2851768" y="1813678"/>
            <a:chExt cx="219600" cy="220070"/>
          </a:xfrm>
        </p:grpSpPr>
        <p:sp>
          <p:nvSpPr>
            <p:cNvPr id="275" name="椭圆 274">
              <a:extLst>
                <a:ext uri="{FF2B5EF4-FFF2-40B4-BE49-F238E27FC236}">
                  <a16:creationId xmlns:a16="http://schemas.microsoft.com/office/drawing/2014/main" id="{B60D14EA-E759-A70B-B4B8-513133FB4C79}"/>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76" name="直接连接符 275">
              <a:extLst>
                <a:ext uri="{FF2B5EF4-FFF2-40B4-BE49-F238E27FC236}">
                  <a16:creationId xmlns:a16="http://schemas.microsoft.com/office/drawing/2014/main" id="{164BC44C-9810-533F-B960-EE9AA478A72C}"/>
                </a:ext>
              </a:extLst>
            </p:cNvPr>
            <p:cNvCxnSpPr>
              <a:stCxn id="275" idx="2"/>
              <a:endCxn id="275"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277" name="直接连接符 276">
              <a:extLst>
                <a:ext uri="{FF2B5EF4-FFF2-40B4-BE49-F238E27FC236}">
                  <a16:creationId xmlns:a16="http://schemas.microsoft.com/office/drawing/2014/main" id="{A32B640A-954B-91C4-396D-E8196F10D136}"/>
                </a:ext>
              </a:extLst>
            </p:cNvPr>
            <p:cNvCxnSpPr>
              <a:stCxn id="275" idx="0"/>
              <a:endCxn id="275"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sp>
        <p:nvSpPr>
          <p:cNvPr id="291" name="矩形 290">
            <a:extLst>
              <a:ext uri="{FF2B5EF4-FFF2-40B4-BE49-F238E27FC236}">
                <a16:creationId xmlns:a16="http://schemas.microsoft.com/office/drawing/2014/main" id="{8D765DF4-0DDA-90B7-0EC8-1D20C3C73FC0}"/>
              </a:ext>
            </a:extLst>
          </p:cNvPr>
          <p:cNvSpPr/>
          <p:nvPr/>
        </p:nvSpPr>
        <p:spPr>
          <a:xfrm>
            <a:off x="3104547" y="1198546"/>
            <a:ext cx="885942"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sigmoid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92" name="矩形 291">
            <a:extLst>
              <a:ext uri="{FF2B5EF4-FFF2-40B4-BE49-F238E27FC236}">
                <a16:creationId xmlns:a16="http://schemas.microsoft.com/office/drawing/2014/main" id="{F220A886-74F4-055E-24F7-1C210F3A87CD}"/>
              </a:ext>
            </a:extLst>
          </p:cNvPr>
          <p:cNvSpPr/>
          <p:nvPr/>
        </p:nvSpPr>
        <p:spPr>
          <a:xfrm>
            <a:off x="4522063" y="1198546"/>
            <a:ext cx="885942"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tanh</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296" name="组合 295">
            <a:extLst>
              <a:ext uri="{FF2B5EF4-FFF2-40B4-BE49-F238E27FC236}">
                <a16:creationId xmlns:a16="http://schemas.microsoft.com/office/drawing/2014/main" id="{E4B266C1-71F5-F2AA-36C8-115626CB94A8}"/>
              </a:ext>
            </a:extLst>
          </p:cNvPr>
          <p:cNvGrpSpPr/>
          <p:nvPr/>
        </p:nvGrpSpPr>
        <p:grpSpPr>
          <a:xfrm>
            <a:off x="4148688" y="1198546"/>
            <a:ext cx="219600" cy="220070"/>
            <a:chOff x="2851768" y="731513"/>
            <a:chExt cx="219600" cy="220070"/>
          </a:xfrm>
        </p:grpSpPr>
        <p:sp>
          <p:nvSpPr>
            <p:cNvPr id="297" name="椭圆 296">
              <a:extLst>
                <a:ext uri="{FF2B5EF4-FFF2-40B4-BE49-F238E27FC236}">
                  <a16:creationId xmlns:a16="http://schemas.microsoft.com/office/drawing/2014/main" id="{2575289E-3224-0A86-82F9-5B9F45738AD1}"/>
                </a:ext>
              </a:extLst>
            </p:cNvPr>
            <p:cNvSpPr/>
            <p:nvPr/>
          </p:nvSpPr>
          <p:spPr>
            <a:xfrm>
              <a:off x="2851768" y="73151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98" name="直接连接符 297">
              <a:extLst>
                <a:ext uri="{FF2B5EF4-FFF2-40B4-BE49-F238E27FC236}">
                  <a16:creationId xmlns:a16="http://schemas.microsoft.com/office/drawing/2014/main" id="{A11EDF67-7DE3-D9F7-211A-139195132F02}"/>
                </a:ext>
              </a:extLst>
            </p:cNvPr>
            <p:cNvCxnSpPr>
              <a:stCxn id="297" idx="1"/>
              <a:endCxn id="297" idx="5"/>
            </p:cNvCxnSpPr>
            <p:nvPr/>
          </p:nvCxnSpPr>
          <p:spPr>
            <a:xfrm>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cxnSp>
          <p:nvCxnSpPr>
            <p:cNvPr id="299" name="直接连接符 298">
              <a:extLst>
                <a:ext uri="{FF2B5EF4-FFF2-40B4-BE49-F238E27FC236}">
                  <a16:creationId xmlns:a16="http://schemas.microsoft.com/office/drawing/2014/main" id="{73BF2344-B4E4-34CB-E995-F0197DF6A49C}"/>
                </a:ext>
              </a:extLst>
            </p:cNvPr>
            <p:cNvCxnSpPr>
              <a:stCxn id="297" idx="7"/>
              <a:endCxn id="297" idx="3"/>
            </p:cNvCxnSpPr>
            <p:nvPr/>
          </p:nvCxnSpPr>
          <p:spPr>
            <a:xfrm flipH="1">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grpSp>
      <p:grpSp>
        <p:nvGrpSpPr>
          <p:cNvPr id="300" name="组合 299">
            <a:extLst>
              <a:ext uri="{FF2B5EF4-FFF2-40B4-BE49-F238E27FC236}">
                <a16:creationId xmlns:a16="http://schemas.microsoft.com/office/drawing/2014/main" id="{E88AE2B4-DD53-74A5-252B-4D8446980A7E}"/>
              </a:ext>
            </a:extLst>
          </p:cNvPr>
          <p:cNvGrpSpPr/>
          <p:nvPr/>
        </p:nvGrpSpPr>
        <p:grpSpPr>
          <a:xfrm>
            <a:off x="4148688" y="743396"/>
            <a:ext cx="219600" cy="220070"/>
            <a:chOff x="2851768" y="1813678"/>
            <a:chExt cx="219600" cy="220070"/>
          </a:xfrm>
        </p:grpSpPr>
        <p:sp>
          <p:nvSpPr>
            <p:cNvPr id="301" name="椭圆 300">
              <a:extLst>
                <a:ext uri="{FF2B5EF4-FFF2-40B4-BE49-F238E27FC236}">
                  <a16:creationId xmlns:a16="http://schemas.microsoft.com/office/drawing/2014/main" id="{BF7D13AF-F57C-A43D-C822-7DA0FDB2D0F2}"/>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302" name="直接连接符 301">
              <a:extLst>
                <a:ext uri="{FF2B5EF4-FFF2-40B4-BE49-F238E27FC236}">
                  <a16:creationId xmlns:a16="http://schemas.microsoft.com/office/drawing/2014/main" id="{8F2B001B-97E6-59BB-01D0-17F9AD6720F2}"/>
                </a:ext>
              </a:extLst>
            </p:cNvPr>
            <p:cNvCxnSpPr>
              <a:stCxn id="301" idx="2"/>
              <a:endCxn id="301"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303" name="直接连接符 302">
              <a:extLst>
                <a:ext uri="{FF2B5EF4-FFF2-40B4-BE49-F238E27FC236}">
                  <a16:creationId xmlns:a16="http://schemas.microsoft.com/office/drawing/2014/main" id="{82C66B5F-49A8-8730-1C62-D135DC581CBE}"/>
                </a:ext>
              </a:extLst>
            </p:cNvPr>
            <p:cNvCxnSpPr>
              <a:stCxn id="301" idx="0"/>
              <a:endCxn id="301"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cxnSp>
        <p:nvCxnSpPr>
          <p:cNvPr id="305" name="连接符: 肘形 304">
            <a:extLst>
              <a:ext uri="{FF2B5EF4-FFF2-40B4-BE49-F238E27FC236}">
                <a16:creationId xmlns:a16="http://schemas.microsoft.com/office/drawing/2014/main" id="{16EAF5D4-D463-F9BF-382A-7CA639A3BFAB}"/>
              </a:ext>
            </a:extLst>
          </p:cNvPr>
          <p:cNvCxnSpPr>
            <a:endCxn id="9" idx="1"/>
          </p:cNvCxnSpPr>
          <p:nvPr/>
        </p:nvCxnSpPr>
        <p:spPr>
          <a:xfrm flipV="1">
            <a:off x="2049486" y="1622162"/>
            <a:ext cx="3940515" cy="329312"/>
          </a:xfrm>
          <a:prstGeom prst="bentConnector3">
            <a:avLst>
              <a:gd name="adj1" fmla="val 88095"/>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8" name="连接符: 肘形 307">
            <a:extLst>
              <a:ext uri="{FF2B5EF4-FFF2-40B4-BE49-F238E27FC236}">
                <a16:creationId xmlns:a16="http://schemas.microsoft.com/office/drawing/2014/main" id="{38D76599-1D33-5A06-A0DE-9A443AB00552}"/>
              </a:ext>
            </a:extLst>
          </p:cNvPr>
          <p:cNvCxnSpPr>
            <a:cxnSpLocks/>
            <a:endCxn id="266" idx="2"/>
          </p:cNvCxnSpPr>
          <p:nvPr/>
        </p:nvCxnSpPr>
        <p:spPr>
          <a:xfrm rot="5400000" flipH="1" flipV="1">
            <a:off x="3202946" y="1716702"/>
            <a:ext cx="243656" cy="225888"/>
          </a:xfrm>
          <a:prstGeom prst="bentConnector2">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10" name="连接符: 肘形 309">
            <a:extLst>
              <a:ext uri="{FF2B5EF4-FFF2-40B4-BE49-F238E27FC236}">
                <a16:creationId xmlns:a16="http://schemas.microsoft.com/office/drawing/2014/main" id="{5C7C621B-BFB6-5F11-101A-9E359EAB5C77}"/>
              </a:ext>
            </a:extLst>
          </p:cNvPr>
          <p:cNvCxnSpPr>
            <a:endCxn id="275" idx="2"/>
          </p:cNvCxnSpPr>
          <p:nvPr/>
        </p:nvCxnSpPr>
        <p:spPr>
          <a:xfrm flipV="1">
            <a:off x="4611124" y="1707818"/>
            <a:ext cx="244110" cy="243657"/>
          </a:xfrm>
          <a:prstGeom prst="bentConnector3">
            <a:avLst>
              <a:gd name="adj1" fmla="val 50000"/>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14" name="连接符: 肘形 313">
            <a:extLst>
              <a:ext uri="{FF2B5EF4-FFF2-40B4-BE49-F238E27FC236}">
                <a16:creationId xmlns:a16="http://schemas.microsoft.com/office/drawing/2014/main" id="{7E40C1CD-F796-1093-22C6-A330E25D4496}"/>
              </a:ext>
            </a:extLst>
          </p:cNvPr>
          <p:cNvCxnSpPr>
            <a:cxnSpLocks/>
            <a:endCxn id="266" idx="4"/>
          </p:cNvCxnSpPr>
          <p:nvPr/>
        </p:nvCxnSpPr>
        <p:spPr>
          <a:xfrm rot="5400000" flipH="1" flipV="1">
            <a:off x="2393871" y="1867552"/>
            <a:ext cx="1203346" cy="1103948"/>
          </a:xfrm>
          <a:prstGeom prst="bentConnector3">
            <a:avLst>
              <a:gd name="adj1" fmla="val -26"/>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17" name="连接符: 肘形 316">
            <a:extLst>
              <a:ext uri="{FF2B5EF4-FFF2-40B4-BE49-F238E27FC236}">
                <a16:creationId xmlns:a16="http://schemas.microsoft.com/office/drawing/2014/main" id="{D07E4D28-8243-98D3-CB54-D4E38B901702}"/>
              </a:ext>
            </a:extLst>
          </p:cNvPr>
          <p:cNvCxnSpPr>
            <a:cxnSpLocks/>
            <a:endCxn id="275" idx="4"/>
          </p:cNvCxnSpPr>
          <p:nvPr/>
        </p:nvCxnSpPr>
        <p:spPr>
          <a:xfrm flipV="1">
            <a:off x="3547518" y="1817853"/>
            <a:ext cx="1417516" cy="1203346"/>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19" name="直接连接符 318">
            <a:extLst>
              <a:ext uri="{FF2B5EF4-FFF2-40B4-BE49-F238E27FC236}">
                <a16:creationId xmlns:a16="http://schemas.microsoft.com/office/drawing/2014/main" id="{0F7AFCF5-C1CA-EAA4-2335-35694EC947A0}"/>
              </a:ext>
            </a:extLst>
          </p:cNvPr>
          <p:cNvCxnSpPr>
            <a:cxnSpLocks/>
            <a:stCxn id="291" idx="3"/>
            <a:endCxn id="297" idx="2"/>
          </p:cNvCxnSpPr>
          <p:nvPr/>
        </p:nvCxnSpPr>
        <p:spPr>
          <a:xfrm>
            <a:off x="3990489" y="1308581"/>
            <a:ext cx="158199" cy="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1" name="直接连接符 320">
            <a:extLst>
              <a:ext uri="{FF2B5EF4-FFF2-40B4-BE49-F238E27FC236}">
                <a16:creationId xmlns:a16="http://schemas.microsoft.com/office/drawing/2014/main" id="{9F2B1F14-F8B7-21D4-CDA5-7BF06739FB9B}"/>
              </a:ext>
            </a:extLst>
          </p:cNvPr>
          <p:cNvCxnSpPr>
            <a:cxnSpLocks/>
            <a:stCxn id="292" idx="1"/>
            <a:endCxn id="297" idx="6"/>
          </p:cNvCxnSpPr>
          <p:nvPr/>
        </p:nvCxnSpPr>
        <p:spPr>
          <a:xfrm flipH="1">
            <a:off x="4368288" y="1308581"/>
            <a:ext cx="153775" cy="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3" name="直接连接符 322">
            <a:extLst>
              <a:ext uri="{FF2B5EF4-FFF2-40B4-BE49-F238E27FC236}">
                <a16:creationId xmlns:a16="http://schemas.microsoft.com/office/drawing/2014/main" id="{52DB7067-5B93-930E-9A9A-219FA71C34B3}"/>
              </a:ext>
            </a:extLst>
          </p:cNvPr>
          <p:cNvCxnSpPr>
            <a:stCxn id="266" idx="0"/>
            <a:endCxn id="291" idx="2"/>
          </p:cNvCxnSpPr>
          <p:nvPr/>
        </p:nvCxnSpPr>
        <p:spPr>
          <a:xfrm flipV="1">
            <a:off x="3547518" y="1418616"/>
            <a:ext cx="0" cy="179167"/>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5" name="直接连接符 324">
            <a:extLst>
              <a:ext uri="{FF2B5EF4-FFF2-40B4-BE49-F238E27FC236}">
                <a16:creationId xmlns:a16="http://schemas.microsoft.com/office/drawing/2014/main" id="{B44BCEBF-B452-F35F-9B5A-AC4098FE2DCD}"/>
              </a:ext>
            </a:extLst>
          </p:cNvPr>
          <p:cNvCxnSpPr>
            <a:stCxn id="275" idx="0"/>
            <a:endCxn id="292" idx="2"/>
          </p:cNvCxnSpPr>
          <p:nvPr/>
        </p:nvCxnSpPr>
        <p:spPr>
          <a:xfrm flipV="1">
            <a:off x="4965034" y="1418616"/>
            <a:ext cx="0" cy="179167"/>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7" name="直接连接符 326">
            <a:extLst>
              <a:ext uri="{FF2B5EF4-FFF2-40B4-BE49-F238E27FC236}">
                <a16:creationId xmlns:a16="http://schemas.microsoft.com/office/drawing/2014/main" id="{0C8D64A0-E7A6-8CDA-763E-E7BAC0D219CD}"/>
              </a:ext>
            </a:extLst>
          </p:cNvPr>
          <p:cNvCxnSpPr>
            <a:stCxn id="297" idx="0"/>
            <a:endCxn id="301" idx="4"/>
          </p:cNvCxnSpPr>
          <p:nvPr/>
        </p:nvCxnSpPr>
        <p:spPr>
          <a:xfrm flipV="1">
            <a:off x="4258488" y="963466"/>
            <a:ext cx="0" cy="23508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9" name="直接连接符 328">
            <a:extLst>
              <a:ext uri="{FF2B5EF4-FFF2-40B4-BE49-F238E27FC236}">
                <a16:creationId xmlns:a16="http://schemas.microsoft.com/office/drawing/2014/main" id="{08FD4805-73E5-86AC-3F7F-7A970706F558}"/>
              </a:ext>
            </a:extLst>
          </p:cNvPr>
          <p:cNvCxnSpPr>
            <a:stCxn id="209" idx="6"/>
            <a:endCxn id="301" idx="2"/>
          </p:cNvCxnSpPr>
          <p:nvPr/>
        </p:nvCxnSpPr>
        <p:spPr>
          <a:xfrm>
            <a:off x="2553370" y="853431"/>
            <a:ext cx="1595318" cy="0"/>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31" name="连接符: 肘形 330">
            <a:extLst>
              <a:ext uri="{FF2B5EF4-FFF2-40B4-BE49-F238E27FC236}">
                <a16:creationId xmlns:a16="http://schemas.microsoft.com/office/drawing/2014/main" id="{CA15FA7B-ACBF-FF9B-C5C0-F85399DB5CA7}"/>
              </a:ext>
            </a:extLst>
          </p:cNvPr>
          <p:cNvCxnSpPr>
            <a:stCxn id="301" idx="6"/>
          </p:cNvCxnSpPr>
          <p:nvPr/>
        </p:nvCxnSpPr>
        <p:spPr>
          <a:xfrm>
            <a:off x="4368288" y="853431"/>
            <a:ext cx="1621713" cy="397257"/>
          </a:xfrm>
          <a:prstGeom prst="bentConnector3">
            <a:avLst>
              <a:gd name="adj1" fmla="val 70909"/>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37" name="连接符: 肘形 336">
            <a:extLst>
              <a:ext uri="{FF2B5EF4-FFF2-40B4-BE49-F238E27FC236}">
                <a16:creationId xmlns:a16="http://schemas.microsoft.com/office/drawing/2014/main" id="{2AEE2A25-4C88-2C82-D75D-C2FC586E8E37}"/>
              </a:ext>
            </a:extLst>
          </p:cNvPr>
          <p:cNvCxnSpPr>
            <a:cxnSpLocks/>
          </p:cNvCxnSpPr>
          <p:nvPr/>
        </p:nvCxnSpPr>
        <p:spPr>
          <a:xfrm flipV="1">
            <a:off x="4965034" y="2000198"/>
            <a:ext cx="1024967" cy="1021001"/>
          </a:xfrm>
          <a:prstGeom prst="bentConnector3">
            <a:avLst>
              <a:gd name="adj1" fmla="val 65835"/>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378" name="组合 377">
            <a:extLst>
              <a:ext uri="{FF2B5EF4-FFF2-40B4-BE49-F238E27FC236}">
                <a16:creationId xmlns:a16="http://schemas.microsoft.com/office/drawing/2014/main" id="{60E2BE02-1D6A-08BA-3073-F5345F26D484}"/>
              </a:ext>
            </a:extLst>
          </p:cNvPr>
          <p:cNvGrpSpPr/>
          <p:nvPr/>
        </p:nvGrpSpPr>
        <p:grpSpPr>
          <a:xfrm>
            <a:off x="7223244" y="2560845"/>
            <a:ext cx="219600" cy="220070"/>
            <a:chOff x="2851768" y="1813678"/>
            <a:chExt cx="219600" cy="220070"/>
          </a:xfrm>
        </p:grpSpPr>
        <p:sp>
          <p:nvSpPr>
            <p:cNvPr id="391" name="椭圆 390">
              <a:extLst>
                <a:ext uri="{FF2B5EF4-FFF2-40B4-BE49-F238E27FC236}">
                  <a16:creationId xmlns:a16="http://schemas.microsoft.com/office/drawing/2014/main" id="{5EE05B20-F2A6-FEED-29FE-1F60591660FB}"/>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392" name="直接连接符 391">
              <a:extLst>
                <a:ext uri="{FF2B5EF4-FFF2-40B4-BE49-F238E27FC236}">
                  <a16:creationId xmlns:a16="http://schemas.microsoft.com/office/drawing/2014/main" id="{31AD4950-4EFE-29D3-7E82-246174BD79CA}"/>
                </a:ext>
              </a:extLst>
            </p:cNvPr>
            <p:cNvCxnSpPr>
              <a:stCxn id="391" idx="2"/>
              <a:endCxn id="391"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393" name="直接连接符 392">
              <a:extLst>
                <a:ext uri="{FF2B5EF4-FFF2-40B4-BE49-F238E27FC236}">
                  <a16:creationId xmlns:a16="http://schemas.microsoft.com/office/drawing/2014/main" id="{5F91BEEF-1FB7-857A-0CCD-3BCBE7902F85}"/>
                </a:ext>
              </a:extLst>
            </p:cNvPr>
            <p:cNvCxnSpPr>
              <a:stCxn id="391" idx="0"/>
              <a:endCxn id="391"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sp>
        <p:nvSpPr>
          <p:cNvPr id="379" name="矩形 378">
            <a:extLst>
              <a:ext uri="{FF2B5EF4-FFF2-40B4-BE49-F238E27FC236}">
                <a16:creationId xmlns:a16="http://schemas.microsoft.com/office/drawing/2014/main" id="{861C3A9C-C559-7804-BB6E-6D3C3DF561E7}"/>
              </a:ext>
            </a:extLst>
          </p:cNvPr>
          <p:cNvSpPr/>
          <p:nvPr/>
        </p:nvSpPr>
        <p:spPr>
          <a:xfrm>
            <a:off x="7132020" y="3056634"/>
            <a:ext cx="398616"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altLang="zh-CN" sz="1400" dirty="0">
                <a:solidFill>
                  <a:schemeClr val="tx1"/>
                </a:solidFill>
                <a:latin typeface="微软雅黑" panose="020B0503020204020204" pitchFamily="34" charset="-122"/>
                <a:ea typeface="微软雅黑" panose="020B0503020204020204" pitchFamily="34" charset="-122"/>
              </a:rPr>
              <a:t>σ</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80" name="矩形 379">
            <a:extLst>
              <a:ext uri="{FF2B5EF4-FFF2-40B4-BE49-F238E27FC236}">
                <a16:creationId xmlns:a16="http://schemas.microsoft.com/office/drawing/2014/main" id="{F31EEC94-56DC-B8B3-3895-90B016EF90D2}"/>
              </a:ext>
            </a:extLst>
          </p:cNvPr>
          <p:cNvSpPr/>
          <p:nvPr/>
        </p:nvSpPr>
        <p:spPr>
          <a:xfrm>
            <a:off x="7573875" y="2565052"/>
            <a:ext cx="58559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tanh</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381" name="组合 380">
            <a:extLst>
              <a:ext uri="{FF2B5EF4-FFF2-40B4-BE49-F238E27FC236}">
                <a16:creationId xmlns:a16="http://schemas.microsoft.com/office/drawing/2014/main" id="{20DE055B-3D19-2F08-839F-01F8A69B9F38}"/>
              </a:ext>
            </a:extLst>
          </p:cNvPr>
          <p:cNvGrpSpPr/>
          <p:nvPr/>
        </p:nvGrpSpPr>
        <p:grpSpPr>
          <a:xfrm>
            <a:off x="7756870" y="3054946"/>
            <a:ext cx="219600" cy="220070"/>
            <a:chOff x="2851768" y="731513"/>
            <a:chExt cx="219600" cy="220070"/>
          </a:xfrm>
        </p:grpSpPr>
        <p:sp>
          <p:nvSpPr>
            <p:cNvPr id="388" name="椭圆 387">
              <a:extLst>
                <a:ext uri="{FF2B5EF4-FFF2-40B4-BE49-F238E27FC236}">
                  <a16:creationId xmlns:a16="http://schemas.microsoft.com/office/drawing/2014/main" id="{5A008730-BE4E-8FC9-3600-17DFE46CD8D9}"/>
                </a:ext>
              </a:extLst>
            </p:cNvPr>
            <p:cNvSpPr/>
            <p:nvPr/>
          </p:nvSpPr>
          <p:spPr>
            <a:xfrm>
              <a:off x="2851768" y="73151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389" name="直接连接符 388">
              <a:extLst>
                <a:ext uri="{FF2B5EF4-FFF2-40B4-BE49-F238E27FC236}">
                  <a16:creationId xmlns:a16="http://schemas.microsoft.com/office/drawing/2014/main" id="{54A57A18-6094-387B-8361-8262C4F2DFCF}"/>
                </a:ext>
              </a:extLst>
            </p:cNvPr>
            <p:cNvCxnSpPr>
              <a:stCxn id="388" idx="1"/>
              <a:endCxn id="388" idx="5"/>
            </p:cNvCxnSpPr>
            <p:nvPr/>
          </p:nvCxnSpPr>
          <p:spPr>
            <a:xfrm>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cxnSp>
          <p:nvCxnSpPr>
            <p:cNvPr id="390" name="直接连接符 389">
              <a:extLst>
                <a:ext uri="{FF2B5EF4-FFF2-40B4-BE49-F238E27FC236}">
                  <a16:creationId xmlns:a16="http://schemas.microsoft.com/office/drawing/2014/main" id="{CE6ABC57-B4A9-7682-69F0-C51D6BE26D7F}"/>
                </a:ext>
              </a:extLst>
            </p:cNvPr>
            <p:cNvCxnSpPr>
              <a:stCxn id="388" idx="7"/>
              <a:endCxn id="388" idx="3"/>
            </p:cNvCxnSpPr>
            <p:nvPr/>
          </p:nvCxnSpPr>
          <p:spPr>
            <a:xfrm flipH="1">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grpSp>
      <p:cxnSp>
        <p:nvCxnSpPr>
          <p:cNvPr id="382" name="连接符: 肘形 381">
            <a:extLst>
              <a:ext uri="{FF2B5EF4-FFF2-40B4-BE49-F238E27FC236}">
                <a16:creationId xmlns:a16="http://schemas.microsoft.com/office/drawing/2014/main" id="{63FCF102-39CC-81FE-EC89-0151866D4B0B}"/>
              </a:ext>
            </a:extLst>
          </p:cNvPr>
          <p:cNvCxnSpPr>
            <a:endCxn id="391" idx="2"/>
          </p:cNvCxnSpPr>
          <p:nvPr/>
        </p:nvCxnSpPr>
        <p:spPr>
          <a:xfrm rot="5400000">
            <a:off x="7067822" y="2399754"/>
            <a:ext cx="426548" cy="115704"/>
          </a:xfrm>
          <a:prstGeom prst="bentConnector4">
            <a:avLst>
              <a:gd name="adj1" fmla="val 37102"/>
              <a:gd name="adj2" fmla="val 286597"/>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83" name="连接符: 肘形 382">
            <a:extLst>
              <a:ext uri="{FF2B5EF4-FFF2-40B4-BE49-F238E27FC236}">
                <a16:creationId xmlns:a16="http://schemas.microsoft.com/office/drawing/2014/main" id="{3E3DEDDA-65D9-FCB9-CB77-81CAFABAB2F0}"/>
              </a:ext>
            </a:extLst>
          </p:cNvPr>
          <p:cNvCxnSpPr>
            <a:endCxn id="391" idx="0"/>
          </p:cNvCxnSpPr>
          <p:nvPr/>
        </p:nvCxnSpPr>
        <p:spPr>
          <a:xfrm rot="5400000">
            <a:off x="7266290" y="2299998"/>
            <a:ext cx="327601" cy="194092"/>
          </a:xfrm>
          <a:prstGeom prst="bentConnector3">
            <a:avLst>
              <a:gd name="adj1" fmla="val 61630"/>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84" name="连接符: 肘形 383">
            <a:extLst>
              <a:ext uri="{FF2B5EF4-FFF2-40B4-BE49-F238E27FC236}">
                <a16:creationId xmlns:a16="http://schemas.microsoft.com/office/drawing/2014/main" id="{FB44C64E-A0A9-AA81-DA0B-7CB56549D11D}"/>
              </a:ext>
            </a:extLst>
          </p:cNvPr>
          <p:cNvCxnSpPr>
            <a:endCxn id="380" idx="0"/>
          </p:cNvCxnSpPr>
          <p:nvPr/>
        </p:nvCxnSpPr>
        <p:spPr>
          <a:xfrm rot="16200000" flipH="1">
            <a:off x="7620674" y="2319056"/>
            <a:ext cx="327186" cy="164805"/>
          </a:xfrm>
          <a:prstGeom prst="bentConnector3">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85" name="直接连接符 384">
            <a:extLst>
              <a:ext uri="{FF2B5EF4-FFF2-40B4-BE49-F238E27FC236}">
                <a16:creationId xmlns:a16="http://schemas.microsoft.com/office/drawing/2014/main" id="{710E92E5-9500-3B21-AA52-313BF039E524}"/>
              </a:ext>
            </a:extLst>
          </p:cNvPr>
          <p:cNvCxnSpPr>
            <a:stCxn id="391" idx="4"/>
            <a:endCxn id="379" idx="0"/>
          </p:cNvCxnSpPr>
          <p:nvPr/>
        </p:nvCxnSpPr>
        <p:spPr>
          <a:xfrm flipH="1">
            <a:off x="7331328" y="2780915"/>
            <a:ext cx="1716" cy="275719"/>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6" name="直接连接符 385">
            <a:extLst>
              <a:ext uri="{FF2B5EF4-FFF2-40B4-BE49-F238E27FC236}">
                <a16:creationId xmlns:a16="http://schemas.microsoft.com/office/drawing/2014/main" id="{EDCA9AA7-1C4D-AA3A-FE8D-17C9A6A0D8A6}"/>
              </a:ext>
            </a:extLst>
          </p:cNvPr>
          <p:cNvCxnSpPr>
            <a:stCxn id="380" idx="2"/>
            <a:endCxn id="388" idx="0"/>
          </p:cNvCxnSpPr>
          <p:nvPr/>
        </p:nvCxnSpPr>
        <p:spPr>
          <a:xfrm>
            <a:off x="7866670" y="2785122"/>
            <a:ext cx="0" cy="269824"/>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87" name="直接连接符 386">
            <a:extLst>
              <a:ext uri="{FF2B5EF4-FFF2-40B4-BE49-F238E27FC236}">
                <a16:creationId xmlns:a16="http://schemas.microsoft.com/office/drawing/2014/main" id="{CC87872A-6381-26DC-978C-7D7D5B5EC161}"/>
              </a:ext>
            </a:extLst>
          </p:cNvPr>
          <p:cNvCxnSpPr>
            <a:stCxn id="379" idx="3"/>
            <a:endCxn id="388" idx="2"/>
          </p:cNvCxnSpPr>
          <p:nvPr/>
        </p:nvCxnSpPr>
        <p:spPr>
          <a:xfrm flipV="1">
            <a:off x="7530636" y="3164981"/>
            <a:ext cx="226234" cy="1688"/>
          </a:xfrm>
          <a:prstGeom prst="line">
            <a:avLst/>
          </a:prstGeom>
          <a:ln>
            <a:tailEnd type="arrow"/>
          </a:ln>
        </p:spPr>
        <p:style>
          <a:lnRef idx="2">
            <a:schemeClr val="accent1"/>
          </a:lnRef>
          <a:fillRef idx="0">
            <a:schemeClr val="accent1"/>
          </a:fillRef>
          <a:effectRef idx="1">
            <a:schemeClr val="accent1"/>
          </a:effectRef>
          <a:fontRef idx="minor">
            <a:schemeClr val="tx1"/>
          </a:fontRef>
        </p:style>
      </p:cxnSp>
      <p:grpSp>
        <p:nvGrpSpPr>
          <p:cNvPr id="395" name="组合 394">
            <a:extLst>
              <a:ext uri="{FF2B5EF4-FFF2-40B4-BE49-F238E27FC236}">
                <a16:creationId xmlns:a16="http://schemas.microsoft.com/office/drawing/2014/main" id="{474D83F8-C72A-605F-05E1-EE83A8F50DCB}"/>
              </a:ext>
            </a:extLst>
          </p:cNvPr>
          <p:cNvGrpSpPr/>
          <p:nvPr/>
        </p:nvGrpSpPr>
        <p:grpSpPr>
          <a:xfrm>
            <a:off x="8571651" y="2548701"/>
            <a:ext cx="219600" cy="220070"/>
            <a:chOff x="2851768" y="1813678"/>
            <a:chExt cx="219600" cy="220070"/>
          </a:xfrm>
        </p:grpSpPr>
        <p:sp>
          <p:nvSpPr>
            <p:cNvPr id="408" name="椭圆 407">
              <a:extLst>
                <a:ext uri="{FF2B5EF4-FFF2-40B4-BE49-F238E27FC236}">
                  <a16:creationId xmlns:a16="http://schemas.microsoft.com/office/drawing/2014/main" id="{60CCB728-C2D5-CFCB-F1B2-878B750870CD}"/>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409" name="直接连接符 408">
              <a:extLst>
                <a:ext uri="{FF2B5EF4-FFF2-40B4-BE49-F238E27FC236}">
                  <a16:creationId xmlns:a16="http://schemas.microsoft.com/office/drawing/2014/main" id="{ABEF788C-C5AA-D500-9D2D-BB3B081AAA83}"/>
                </a:ext>
              </a:extLst>
            </p:cNvPr>
            <p:cNvCxnSpPr>
              <a:stCxn id="408" idx="2"/>
              <a:endCxn id="408"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410" name="直接连接符 409">
              <a:extLst>
                <a:ext uri="{FF2B5EF4-FFF2-40B4-BE49-F238E27FC236}">
                  <a16:creationId xmlns:a16="http://schemas.microsoft.com/office/drawing/2014/main" id="{961CC27B-AEDA-FA84-7669-DF963754E3E6}"/>
                </a:ext>
              </a:extLst>
            </p:cNvPr>
            <p:cNvCxnSpPr>
              <a:stCxn id="408" idx="0"/>
              <a:endCxn id="408"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sp>
        <p:nvSpPr>
          <p:cNvPr id="396" name="矩形 395">
            <a:extLst>
              <a:ext uri="{FF2B5EF4-FFF2-40B4-BE49-F238E27FC236}">
                <a16:creationId xmlns:a16="http://schemas.microsoft.com/office/drawing/2014/main" id="{884C92AA-AB81-DC4B-7E62-DA6A1FFF9AF5}"/>
              </a:ext>
            </a:extLst>
          </p:cNvPr>
          <p:cNvSpPr/>
          <p:nvPr/>
        </p:nvSpPr>
        <p:spPr>
          <a:xfrm>
            <a:off x="8480427" y="3044490"/>
            <a:ext cx="398616"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altLang="zh-CN" sz="1400" dirty="0">
                <a:solidFill>
                  <a:schemeClr val="tx1"/>
                </a:solidFill>
                <a:latin typeface="微软雅黑" panose="020B0503020204020204" pitchFamily="34" charset="-122"/>
                <a:ea typeface="微软雅黑" panose="020B0503020204020204" pitchFamily="34" charset="-122"/>
              </a:rPr>
              <a:t>σ</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97" name="矩形 396">
            <a:extLst>
              <a:ext uri="{FF2B5EF4-FFF2-40B4-BE49-F238E27FC236}">
                <a16:creationId xmlns:a16="http://schemas.microsoft.com/office/drawing/2014/main" id="{654B2EFE-7C64-3B97-0070-7E87E9A85AE1}"/>
              </a:ext>
            </a:extLst>
          </p:cNvPr>
          <p:cNvSpPr/>
          <p:nvPr/>
        </p:nvSpPr>
        <p:spPr>
          <a:xfrm>
            <a:off x="8922282" y="2552908"/>
            <a:ext cx="58559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tanh</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398" name="组合 397">
            <a:extLst>
              <a:ext uri="{FF2B5EF4-FFF2-40B4-BE49-F238E27FC236}">
                <a16:creationId xmlns:a16="http://schemas.microsoft.com/office/drawing/2014/main" id="{F6E73984-2FF8-751F-0933-6CE9DEBA60A0}"/>
              </a:ext>
            </a:extLst>
          </p:cNvPr>
          <p:cNvGrpSpPr/>
          <p:nvPr/>
        </p:nvGrpSpPr>
        <p:grpSpPr>
          <a:xfrm>
            <a:off x="9105277" y="3042802"/>
            <a:ext cx="219600" cy="220070"/>
            <a:chOff x="2851768" y="731513"/>
            <a:chExt cx="219600" cy="220070"/>
          </a:xfrm>
        </p:grpSpPr>
        <p:sp>
          <p:nvSpPr>
            <p:cNvPr id="405" name="椭圆 404">
              <a:extLst>
                <a:ext uri="{FF2B5EF4-FFF2-40B4-BE49-F238E27FC236}">
                  <a16:creationId xmlns:a16="http://schemas.microsoft.com/office/drawing/2014/main" id="{CF5D259F-417B-BC6F-4796-E33913613B97}"/>
                </a:ext>
              </a:extLst>
            </p:cNvPr>
            <p:cNvSpPr/>
            <p:nvPr/>
          </p:nvSpPr>
          <p:spPr>
            <a:xfrm>
              <a:off x="2851768" y="73151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406" name="直接连接符 405">
              <a:extLst>
                <a:ext uri="{FF2B5EF4-FFF2-40B4-BE49-F238E27FC236}">
                  <a16:creationId xmlns:a16="http://schemas.microsoft.com/office/drawing/2014/main" id="{33B33D2B-7FD4-0292-3A01-528572601AA3}"/>
                </a:ext>
              </a:extLst>
            </p:cNvPr>
            <p:cNvCxnSpPr>
              <a:stCxn id="405" idx="1"/>
              <a:endCxn id="405" idx="5"/>
            </p:cNvCxnSpPr>
            <p:nvPr/>
          </p:nvCxnSpPr>
          <p:spPr>
            <a:xfrm>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cxnSp>
          <p:nvCxnSpPr>
            <p:cNvPr id="407" name="直接连接符 406">
              <a:extLst>
                <a:ext uri="{FF2B5EF4-FFF2-40B4-BE49-F238E27FC236}">
                  <a16:creationId xmlns:a16="http://schemas.microsoft.com/office/drawing/2014/main" id="{3460295E-01B6-8CE6-0D6E-D66ED83FBE25}"/>
                </a:ext>
              </a:extLst>
            </p:cNvPr>
            <p:cNvCxnSpPr>
              <a:stCxn id="405" idx="7"/>
              <a:endCxn id="405" idx="3"/>
            </p:cNvCxnSpPr>
            <p:nvPr/>
          </p:nvCxnSpPr>
          <p:spPr>
            <a:xfrm flipH="1">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grpSp>
      <p:cxnSp>
        <p:nvCxnSpPr>
          <p:cNvPr id="399" name="连接符: 肘形 398">
            <a:extLst>
              <a:ext uri="{FF2B5EF4-FFF2-40B4-BE49-F238E27FC236}">
                <a16:creationId xmlns:a16="http://schemas.microsoft.com/office/drawing/2014/main" id="{6CD63049-92BD-D928-445C-BB37C4995EF5}"/>
              </a:ext>
            </a:extLst>
          </p:cNvPr>
          <p:cNvCxnSpPr>
            <a:endCxn id="408" idx="2"/>
          </p:cNvCxnSpPr>
          <p:nvPr/>
        </p:nvCxnSpPr>
        <p:spPr>
          <a:xfrm rot="5400000">
            <a:off x="8416229" y="2387610"/>
            <a:ext cx="426548" cy="115704"/>
          </a:xfrm>
          <a:prstGeom prst="bentConnector4">
            <a:avLst>
              <a:gd name="adj1" fmla="val 37102"/>
              <a:gd name="adj2" fmla="val 28001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00" name="连接符: 肘形 399">
            <a:extLst>
              <a:ext uri="{FF2B5EF4-FFF2-40B4-BE49-F238E27FC236}">
                <a16:creationId xmlns:a16="http://schemas.microsoft.com/office/drawing/2014/main" id="{FBCCFFA8-1C43-2BDC-119B-9B015E5F57B3}"/>
              </a:ext>
            </a:extLst>
          </p:cNvPr>
          <p:cNvCxnSpPr>
            <a:endCxn id="408" idx="0"/>
          </p:cNvCxnSpPr>
          <p:nvPr/>
        </p:nvCxnSpPr>
        <p:spPr>
          <a:xfrm rot="5400000">
            <a:off x="8614697" y="2287854"/>
            <a:ext cx="327601" cy="194092"/>
          </a:xfrm>
          <a:prstGeom prst="bentConnector3">
            <a:avLst>
              <a:gd name="adj1" fmla="val 60855"/>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01" name="连接符: 肘形 400">
            <a:extLst>
              <a:ext uri="{FF2B5EF4-FFF2-40B4-BE49-F238E27FC236}">
                <a16:creationId xmlns:a16="http://schemas.microsoft.com/office/drawing/2014/main" id="{C58F9593-F665-6150-35B5-36598183BF7F}"/>
              </a:ext>
            </a:extLst>
          </p:cNvPr>
          <p:cNvCxnSpPr>
            <a:endCxn id="397" idx="0"/>
          </p:cNvCxnSpPr>
          <p:nvPr/>
        </p:nvCxnSpPr>
        <p:spPr>
          <a:xfrm rot="16200000" flipH="1">
            <a:off x="8969081" y="2306912"/>
            <a:ext cx="327186" cy="164805"/>
          </a:xfrm>
          <a:prstGeom prst="bentConnector3">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02" name="直接连接符 401">
            <a:extLst>
              <a:ext uri="{FF2B5EF4-FFF2-40B4-BE49-F238E27FC236}">
                <a16:creationId xmlns:a16="http://schemas.microsoft.com/office/drawing/2014/main" id="{CE7AB8F5-79A0-C745-B692-FF7326A9172E}"/>
              </a:ext>
            </a:extLst>
          </p:cNvPr>
          <p:cNvCxnSpPr>
            <a:stCxn id="408" idx="4"/>
            <a:endCxn id="396" idx="0"/>
          </p:cNvCxnSpPr>
          <p:nvPr/>
        </p:nvCxnSpPr>
        <p:spPr>
          <a:xfrm flipH="1">
            <a:off x="8679735" y="2768771"/>
            <a:ext cx="1716" cy="275719"/>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3" name="直接连接符 402">
            <a:extLst>
              <a:ext uri="{FF2B5EF4-FFF2-40B4-BE49-F238E27FC236}">
                <a16:creationId xmlns:a16="http://schemas.microsoft.com/office/drawing/2014/main" id="{130FB5D5-DC19-5EA6-FCDD-70EE8B9D10E4}"/>
              </a:ext>
            </a:extLst>
          </p:cNvPr>
          <p:cNvCxnSpPr>
            <a:stCxn id="397" idx="2"/>
            <a:endCxn id="405" idx="0"/>
          </p:cNvCxnSpPr>
          <p:nvPr/>
        </p:nvCxnSpPr>
        <p:spPr>
          <a:xfrm>
            <a:off x="9215077" y="2772978"/>
            <a:ext cx="0" cy="269824"/>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04" name="直接连接符 403">
            <a:extLst>
              <a:ext uri="{FF2B5EF4-FFF2-40B4-BE49-F238E27FC236}">
                <a16:creationId xmlns:a16="http://schemas.microsoft.com/office/drawing/2014/main" id="{D4F7042F-B300-696B-02C0-5B97662292A8}"/>
              </a:ext>
            </a:extLst>
          </p:cNvPr>
          <p:cNvCxnSpPr>
            <a:stCxn id="396" idx="3"/>
            <a:endCxn id="405" idx="2"/>
          </p:cNvCxnSpPr>
          <p:nvPr/>
        </p:nvCxnSpPr>
        <p:spPr>
          <a:xfrm flipV="1">
            <a:off x="8879043" y="3152837"/>
            <a:ext cx="226234" cy="1688"/>
          </a:xfrm>
          <a:prstGeom prst="line">
            <a:avLst/>
          </a:prstGeom>
          <a:ln>
            <a:tailEnd type="arrow"/>
          </a:ln>
        </p:spPr>
        <p:style>
          <a:lnRef idx="2">
            <a:schemeClr val="accent1"/>
          </a:lnRef>
          <a:fillRef idx="0">
            <a:schemeClr val="accent1"/>
          </a:fillRef>
          <a:effectRef idx="1">
            <a:schemeClr val="accent1"/>
          </a:effectRef>
          <a:fontRef idx="minor">
            <a:schemeClr val="tx1"/>
          </a:fontRef>
        </p:style>
      </p:cxnSp>
      <p:grpSp>
        <p:nvGrpSpPr>
          <p:cNvPr id="412" name="组合 411">
            <a:extLst>
              <a:ext uri="{FF2B5EF4-FFF2-40B4-BE49-F238E27FC236}">
                <a16:creationId xmlns:a16="http://schemas.microsoft.com/office/drawing/2014/main" id="{620D65EB-45B8-50AE-A211-2DE47018BEDB}"/>
              </a:ext>
            </a:extLst>
          </p:cNvPr>
          <p:cNvGrpSpPr/>
          <p:nvPr/>
        </p:nvGrpSpPr>
        <p:grpSpPr>
          <a:xfrm>
            <a:off x="9762480" y="2556478"/>
            <a:ext cx="219600" cy="220070"/>
            <a:chOff x="2851768" y="1813678"/>
            <a:chExt cx="219600" cy="220070"/>
          </a:xfrm>
        </p:grpSpPr>
        <p:sp>
          <p:nvSpPr>
            <p:cNvPr id="425" name="椭圆 424">
              <a:extLst>
                <a:ext uri="{FF2B5EF4-FFF2-40B4-BE49-F238E27FC236}">
                  <a16:creationId xmlns:a16="http://schemas.microsoft.com/office/drawing/2014/main" id="{43C95397-D312-2949-CC40-33F0FB7494BC}"/>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426" name="直接连接符 425">
              <a:extLst>
                <a:ext uri="{FF2B5EF4-FFF2-40B4-BE49-F238E27FC236}">
                  <a16:creationId xmlns:a16="http://schemas.microsoft.com/office/drawing/2014/main" id="{26467A7E-84A1-98CC-A9FF-B9DBFAD12650}"/>
                </a:ext>
              </a:extLst>
            </p:cNvPr>
            <p:cNvCxnSpPr>
              <a:stCxn id="425" idx="2"/>
              <a:endCxn id="425"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427" name="直接连接符 426">
              <a:extLst>
                <a:ext uri="{FF2B5EF4-FFF2-40B4-BE49-F238E27FC236}">
                  <a16:creationId xmlns:a16="http://schemas.microsoft.com/office/drawing/2014/main" id="{D7A3CD4F-4319-1182-3815-2E18FD9589E0}"/>
                </a:ext>
              </a:extLst>
            </p:cNvPr>
            <p:cNvCxnSpPr>
              <a:stCxn id="425" idx="0"/>
              <a:endCxn id="425"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sp>
        <p:nvSpPr>
          <p:cNvPr id="413" name="矩形 412">
            <a:extLst>
              <a:ext uri="{FF2B5EF4-FFF2-40B4-BE49-F238E27FC236}">
                <a16:creationId xmlns:a16="http://schemas.microsoft.com/office/drawing/2014/main" id="{B4AAE85B-3FCF-A479-7662-950E29EBD4BC}"/>
              </a:ext>
            </a:extLst>
          </p:cNvPr>
          <p:cNvSpPr/>
          <p:nvPr/>
        </p:nvSpPr>
        <p:spPr>
          <a:xfrm>
            <a:off x="9671256" y="3052267"/>
            <a:ext cx="398616"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altLang="zh-CN" sz="1400" dirty="0">
                <a:solidFill>
                  <a:schemeClr val="tx1"/>
                </a:solidFill>
                <a:latin typeface="微软雅黑" panose="020B0503020204020204" pitchFamily="34" charset="-122"/>
                <a:ea typeface="微软雅黑" panose="020B0503020204020204" pitchFamily="34" charset="-122"/>
              </a:rPr>
              <a:t>σ</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14" name="矩形 413">
            <a:extLst>
              <a:ext uri="{FF2B5EF4-FFF2-40B4-BE49-F238E27FC236}">
                <a16:creationId xmlns:a16="http://schemas.microsoft.com/office/drawing/2014/main" id="{8072B292-F61E-BCDA-B89D-B49291F7AF98}"/>
              </a:ext>
            </a:extLst>
          </p:cNvPr>
          <p:cNvSpPr/>
          <p:nvPr/>
        </p:nvSpPr>
        <p:spPr>
          <a:xfrm>
            <a:off x="10113111" y="2560685"/>
            <a:ext cx="58559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tanh</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415" name="组合 414">
            <a:extLst>
              <a:ext uri="{FF2B5EF4-FFF2-40B4-BE49-F238E27FC236}">
                <a16:creationId xmlns:a16="http://schemas.microsoft.com/office/drawing/2014/main" id="{AA252476-E2D3-95EC-45FF-FF2CA293CEC5}"/>
              </a:ext>
            </a:extLst>
          </p:cNvPr>
          <p:cNvGrpSpPr/>
          <p:nvPr/>
        </p:nvGrpSpPr>
        <p:grpSpPr>
          <a:xfrm>
            <a:off x="10296106" y="3050579"/>
            <a:ext cx="219600" cy="220070"/>
            <a:chOff x="2851768" y="731513"/>
            <a:chExt cx="219600" cy="220070"/>
          </a:xfrm>
        </p:grpSpPr>
        <p:sp>
          <p:nvSpPr>
            <p:cNvPr id="422" name="椭圆 421">
              <a:extLst>
                <a:ext uri="{FF2B5EF4-FFF2-40B4-BE49-F238E27FC236}">
                  <a16:creationId xmlns:a16="http://schemas.microsoft.com/office/drawing/2014/main" id="{1C96C183-3C8F-0B43-48DD-5755A4600D5C}"/>
                </a:ext>
              </a:extLst>
            </p:cNvPr>
            <p:cNvSpPr/>
            <p:nvPr/>
          </p:nvSpPr>
          <p:spPr>
            <a:xfrm>
              <a:off x="2851768" y="73151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423" name="直接连接符 422">
              <a:extLst>
                <a:ext uri="{FF2B5EF4-FFF2-40B4-BE49-F238E27FC236}">
                  <a16:creationId xmlns:a16="http://schemas.microsoft.com/office/drawing/2014/main" id="{1D7BF221-21C1-EDD9-B383-BF79F7CBE66A}"/>
                </a:ext>
              </a:extLst>
            </p:cNvPr>
            <p:cNvCxnSpPr>
              <a:stCxn id="422" idx="1"/>
              <a:endCxn id="422" idx="5"/>
            </p:cNvCxnSpPr>
            <p:nvPr/>
          </p:nvCxnSpPr>
          <p:spPr>
            <a:xfrm>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cxnSp>
          <p:nvCxnSpPr>
            <p:cNvPr id="424" name="直接连接符 423">
              <a:extLst>
                <a:ext uri="{FF2B5EF4-FFF2-40B4-BE49-F238E27FC236}">
                  <a16:creationId xmlns:a16="http://schemas.microsoft.com/office/drawing/2014/main" id="{C1218B6B-D270-13D5-4A3B-681BBD352B52}"/>
                </a:ext>
              </a:extLst>
            </p:cNvPr>
            <p:cNvCxnSpPr>
              <a:stCxn id="422" idx="7"/>
              <a:endCxn id="422" idx="3"/>
            </p:cNvCxnSpPr>
            <p:nvPr/>
          </p:nvCxnSpPr>
          <p:spPr>
            <a:xfrm flipH="1">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grpSp>
      <p:cxnSp>
        <p:nvCxnSpPr>
          <p:cNvPr id="416" name="连接符: 肘形 415">
            <a:extLst>
              <a:ext uri="{FF2B5EF4-FFF2-40B4-BE49-F238E27FC236}">
                <a16:creationId xmlns:a16="http://schemas.microsoft.com/office/drawing/2014/main" id="{6C52EDB2-C297-6DA0-52D0-3A1E97CAED6B}"/>
              </a:ext>
            </a:extLst>
          </p:cNvPr>
          <p:cNvCxnSpPr>
            <a:endCxn id="425" idx="2"/>
          </p:cNvCxnSpPr>
          <p:nvPr/>
        </p:nvCxnSpPr>
        <p:spPr>
          <a:xfrm rot="5400000">
            <a:off x="9607058" y="2395387"/>
            <a:ext cx="426548" cy="115704"/>
          </a:xfrm>
          <a:prstGeom prst="bentConnector4">
            <a:avLst>
              <a:gd name="adj1" fmla="val 37102"/>
              <a:gd name="adj2" fmla="val 253668"/>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17" name="连接符: 肘形 416">
            <a:extLst>
              <a:ext uri="{FF2B5EF4-FFF2-40B4-BE49-F238E27FC236}">
                <a16:creationId xmlns:a16="http://schemas.microsoft.com/office/drawing/2014/main" id="{AA6B4F48-7E51-1546-D431-2637A706E3A0}"/>
              </a:ext>
            </a:extLst>
          </p:cNvPr>
          <p:cNvCxnSpPr>
            <a:endCxn id="425" idx="0"/>
          </p:cNvCxnSpPr>
          <p:nvPr/>
        </p:nvCxnSpPr>
        <p:spPr>
          <a:xfrm rot="5400000">
            <a:off x="9805526" y="2295631"/>
            <a:ext cx="327601" cy="194092"/>
          </a:xfrm>
          <a:prstGeom prst="bentConnector3">
            <a:avLst>
              <a:gd name="adj1" fmla="val 60854"/>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18" name="连接符: 肘形 417">
            <a:extLst>
              <a:ext uri="{FF2B5EF4-FFF2-40B4-BE49-F238E27FC236}">
                <a16:creationId xmlns:a16="http://schemas.microsoft.com/office/drawing/2014/main" id="{3D09A67E-A338-EE32-0A62-FD0D44AAB51B}"/>
              </a:ext>
            </a:extLst>
          </p:cNvPr>
          <p:cNvCxnSpPr>
            <a:endCxn id="414" idx="0"/>
          </p:cNvCxnSpPr>
          <p:nvPr/>
        </p:nvCxnSpPr>
        <p:spPr>
          <a:xfrm rot="16200000" flipH="1">
            <a:off x="10159910" y="2314689"/>
            <a:ext cx="327186" cy="164805"/>
          </a:xfrm>
          <a:prstGeom prst="bentConnector3">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19" name="直接连接符 418">
            <a:extLst>
              <a:ext uri="{FF2B5EF4-FFF2-40B4-BE49-F238E27FC236}">
                <a16:creationId xmlns:a16="http://schemas.microsoft.com/office/drawing/2014/main" id="{C0C44204-9B8D-5103-C0C9-9AE93A2DEF0A}"/>
              </a:ext>
            </a:extLst>
          </p:cNvPr>
          <p:cNvCxnSpPr>
            <a:stCxn id="425" idx="4"/>
            <a:endCxn id="413" idx="0"/>
          </p:cNvCxnSpPr>
          <p:nvPr/>
        </p:nvCxnSpPr>
        <p:spPr>
          <a:xfrm flipH="1">
            <a:off x="9870564" y="2776548"/>
            <a:ext cx="1716" cy="275719"/>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0" name="直接连接符 419">
            <a:extLst>
              <a:ext uri="{FF2B5EF4-FFF2-40B4-BE49-F238E27FC236}">
                <a16:creationId xmlns:a16="http://schemas.microsoft.com/office/drawing/2014/main" id="{4FCD21DE-D8E4-7206-41C9-C89AD000842E}"/>
              </a:ext>
            </a:extLst>
          </p:cNvPr>
          <p:cNvCxnSpPr>
            <a:stCxn id="414" idx="2"/>
            <a:endCxn id="422" idx="0"/>
          </p:cNvCxnSpPr>
          <p:nvPr/>
        </p:nvCxnSpPr>
        <p:spPr>
          <a:xfrm>
            <a:off x="10405906" y="2780755"/>
            <a:ext cx="0" cy="269824"/>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1" name="直接连接符 420">
            <a:extLst>
              <a:ext uri="{FF2B5EF4-FFF2-40B4-BE49-F238E27FC236}">
                <a16:creationId xmlns:a16="http://schemas.microsoft.com/office/drawing/2014/main" id="{F676E1D6-3974-DFA6-B3BC-906E1B995DB4}"/>
              </a:ext>
            </a:extLst>
          </p:cNvPr>
          <p:cNvCxnSpPr>
            <a:stCxn id="413" idx="3"/>
            <a:endCxn id="422" idx="2"/>
          </p:cNvCxnSpPr>
          <p:nvPr/>
        </p:nvCxnSpPr>
        <p:spPr>
          <a:xfrm flipV="1">
            <a:off x="10069872" y="3160614"/>
            <a:ext cx="226234" cy="1688"/>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5" name="连接符: 肘形 434">
            <a:extLst>
              <a:ext uri="{FF2B5EF4-FFF2-40B4-BE49-F238E27FC236}">
                <a16:creationId xmlns:a16="http://schemas.microsoft.com/office/drawing/2014/main" id="{EF44566F-0B71-8D15-67E9-A36164005C4A}"/>
              </a:ext>
            </a:extLst>
          </p:cNvPr>
          <p:cNvCxnSpPr>
            <a:stCxn id="357" idx="4"/>
            <a:endCxn id="85" idx="0"/>
          </p:cNvCxnSpPr>
          <p:nvPr/>
        </p:nvCxnSpPr>
        <p:spPr>
          <a:xfrm rot="5400000">
            <a:off x="5427652" y="2676774"/>
            <a:ext cx="583820" cy="1758126"/>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7" name="连接符: 肘形 436">
            <a:extLst>
              <a:ext uri="{FF2B5EF4-FFF2-40B4-BE49-F238E27FC236}">
                <a16:creationId xmlns:a16="http://schemas.microsoft.com/office/drawing/2014/main" id="{78BF53CA-9636-DF9A-4362-2CDF8FD96897}"/>
              </a:ext>
            </a:extLst>
          </p:cNvPr>
          <p:cNvCxnSpPr>
            <a:stCxn id="388" idx="4"/>
            <a:endCxn id="77" idx="0"/>
          </p:cNvCxnSpPr>
          <p:nvPr/>
        </p:nvCxnSpPr>
        <p:spPr>
          <a:xfrm rot="5400000">
            <a:off x="7060865" y="3041941"/>
            <a:ext cx="572731" cy="103888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9" name="连接符: 肘形 438">
            <a:extLst>
              <a:ext uri="{FF2B5EF4-FFF2-40B4-BE49-F238E27FC236}">
                <a16:creationId xmlns:a16="http://schemas.microsoft.com/office/drawing/2014/main" id="{7619D4A6-F171-65E7-F227-DA6BA058D4D4}"/>
              </a:ext>
            </a:extLst>
          </p:cNvPr>
          <p:cNvCxnSpPr>
            <a:stCxn id="405" idx="4"/>
            <a:endCxn id="69" idx="0"/>
          </p:cNvCxnSpPr>
          <p:nvPr/>
        </p:nvCxnSpPr>
        <p:spPr>
          <a:xfrm rot="5400000">
            <a:off x="8763396" y="3396065"/>
            <a:ext cx="584875" cy="318489"/>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1" name="连接符: 肘形 440">
            <a:extLst>
              <a:ext uri="{FF2B5EF4-FFF2-40B4-BE49-F238E27FC236}">
                <a16:creationId xmlns:a16="http://schemas.microsoft.com/office/drawing/2014/main" id="{80BCEB7D-411E-1686-1AE8-22599BFF3634}"/>
              </a:ext>
            </a:extLst>
          </p:cNvPr>
          <p:cNvCxnSpPr>
            <a:stCxn id="422" idx="4"/>
            <a:endCxn id="56" idx="0"/>
          </p:cNvCxnSpPr>
          <p:nvPr/>
        </p:nvCxnSpPr>
        <p:spPr>
          <a:xfrm rot="16200000" flipH="1">
            <a:off x="10412827" y="3263727"/>
            <a:ext cx="577098" cy="59094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3" name="直接箭头连接符 442">
            <a:extLst>
              <a:ext uri="{FF2B5EF4-FFF2-40B4-BE49-F238E27FC236}">
                <a16:creationId xmlns:a16="http://schemas.microsoft.com/office/drawing/2014/main" id="{EEF23452-2C62-6007-7F53-A0188003A4ED}"/>
              </a:ext>
            </a:extLst>
          </p:cNvPr>
          <p:cNvCxnSpPr>
            <a:cxnSpLocks/>
            <a:endCxn id="83" idx="1"/>
          </p:cNvCxnSpPr>
          <p:nvPr/>
        </p:nvCxnSpPr>
        <p:spPr>
          <a:xfrm>
            <a:off x="91440" y="1951474"/>
            <a:ext cx="270316" cy="0"/>
          </a:xfrm>
          <a:prstGeom prst="straightConnector1">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46" name="直接箭头连接符 445">
            <a:extLst>
              <a:ext uri="{FF2B5EF4-FFF2-40B4-BE49-F238E27FC236}">
                <a16:creationId xmlns:a16="http://schemas.microsoft.com/office/drawing/2014/main" id="{341449F9-78F6-5F99-D758-6AB764B21E2C}"/>
              </a:ext>
            </a:extLst>
          </p:cNvPr>
          <p:cNvCxnSpPr>
            <a:endCxn id="84" idx="1"/>
          </p:cNvCxnSpPr>
          <p:nvPr/>
        </p:nvCxnSpPr>
        <p:spPr>
          <a:xfrm>
            <a:off x="91440" y="853431"/>
            <a:ext cx="270316" cy="2039"/>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75" name="连接符: 肘形 474">
            <a:extLst>
              <a:ext uri="{FF2B5EF4-FFF2-40B4-BE49-F238E27FC236}">
                <a16:creationId xmlns:a16="http://schemas.microsoft.com/office/drawing/2014/main" id="{0ADB4B50-A3EA-9D00-6380-26F69E6CBC11}"/>
              </a:ext>
            </a:extLst>
          </p:cNvPr>
          <p:cNvCxnSpPr>
            <a:stCxn id="61" idx="3"/>
            <a:endCxn id="55" idx="3"/>
          </p:cNvCxnSpPr>
          <p:nvPr/>
        </p:nvCxnSpPr>
        <p:spPr>
          <a:xfrm flipH="1">
            <a:off x="11691837" y="3227118"/>
            <a:ext cx="329016" cy="1721828"/>
          </a:xfrm>
          <a:prstGeom prst="bentConnector3">
            <a:avLst>
              <a:gd name="adj1" fmla="val -25476"/>
            </a:avLst>
          </a:prstGeom>
          <a:ln>
            <a:tailEnd type="arrow"/>
          </a:ln>
        </p:spPr>
        <p:style>
          <a:lnRef idx="2">
            <a:schemeClr val="accent1"/>
          </a:lnRef>
          <a:fillRef idx="0">
            <a:schemeClr val="accent1"/>
          </a:fillRef>
          <a:effectRef idx="1">
            <a:schemeClr val="accent1"/>
          </a:effectRef>
          <a:fontRef idx="minor">
            <a:schemeClr val="tx1"/>
          </a:fontRef>
        </p:style>
      </p:cxnSp>
      <p:sp>
        <p:nvSpPr>
          <p:cNvPr id="477" name="矩形: 圆角 476">
            <a:extLst>
              <a:ext uri="{FF2B5EF4-FFF2-40B4-BE49-F238E27FC236}">
                <a16:creationId xmlns:a16="http://schemas.microsoft.com/office/drawing/2014/main" id="{7D004C32-6B16-0CE8-D14E-B462A8B1C881}"/>
              </a:ext>
            </a:extLst>
          </p:cNvPr>
          <p:cNvSpPr/>
          <p:nvPr/>
        </p:nvSpPr>
        <p:spPr>
          <a:xfrm>
            <a:off x="5781381" y="697510"/>
            <a:ext cx="6369564" cy="1593641"/>
          </a:xfrm>
          <a:prstGeom prst="roundRect">
            <a:avLst>
              <a:gd name="adj" fmla="val 1694"/>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78" name="文本框 477">
            <a:extLst>
              <a:ext uri="{FF2B5EF4-FFF2-40B4-BE49-F238E27FC236}">
                <a16:creationId xmlns:a16="http://schemas.microsoft.com/office/drawing/2014/main" id="{77B87443-C8EE-0BFF-80B5-FA48D0B1C7BF}"/>
              </a:ext>
            </a:extLst>
          </p:cNvPr>
          <p:cNvSpPr txBox="1"/>
          <p:nvPr/>
        </p:nvSpPr>
        <p:spPr>
          <a:xfrm>
            <a:off x="11341866" y="2312545"/>
            <a:ext cx="912429" cy="307777"/>
          </a:xfrm>
          <a:prstGeom prst="rect">
            <a:avLst/>
          </a:prstGeom>
          <a:noFill/>
        </p:spPr>
        <p:txBody>
          <a:bodyPr wrap="square" rtlCol="0">
            <a:spAutoFit/>
          </a:bodyPr>
          <a:lstStyle/>
          <a:p>
            <a:pPr algn="ctr"/>
            <a:r>
              <a:rPr lang="en-US" altLang="zh-CN" sz="1400" b="1" dirty="0">
                <a:latin typeface="Times New Roman" panose="02020603050405020304" pitchFamily="18" charset="0"/>
                <a:cs typeface="Times New Roman" panose="02020603050405020304" pitchFamily="18" charset="0"/>
              </a:rPr>
              <a:t>Encoding</a:t>
            </a:r>
            <a:endParaRPr lang="zh-CN" altLang="en-US" sz="1400" b="1" dirty="0">
              <a:latin typeface="Times New Roman" panose="02020603050405020304" pitchFamily="18" charset="0"/>
              <a:cs typeface="Times New Roman" panose="02020603050405020304" pitchFamily="18" charset="0"/>
            </a:endParaRPr>
          </a:p>
        </p:txBody>
      </p:sp>
      <p:grpSp>
        <p:nvGrpSpPr>
          <p:cNvPr id="497" name="组合 496">
            <a:extLst>
              <a:ext uri="{FF2B5EF4-FFF2-40B4-BE49-F238E27FC236}">
                <a16:creationId xmlns:a16="http://schemas.microsoft.com/office/drawing/2014/main" id="{D9730CFB-0B2B-78C1-E71B-A1B1DD0337C3}"/>
              </a:ext>
            </a:extLst>
          </p:cNvPr>
          <p:cNvGrpSpPr/>
          <p:nvPr/>
        </p:nvGrpSpPr>
        <p:grpSpPr>
          <a:xfrm>
            <a:off x="2875780" y="4015296"/>
            <a:ext cx="219600" cy="220070"/>
            <a:chOff x="2851768" y="1813678"/>
            <a:chExt cx="219600" cy="220070"/>
          </a:xfrm>
        </p:grpSpPr>
        <p:sp>
          <p:nvSpPr>
            <p:cNvPr id="498" name="椭圆 497">
              <a:extLst>
                <a:ext uri="{FF2B5EF4-FFF2-40B4-BE49-F238E27FC236}">
                  <a16:creationId xmlns:a16="http://schemas.microsoft.com/office/drawing/2014/main" id="{D767F4AF-6D49-BBC9-8152-9D810579D4DF}"/>
                </a:ext>
              </a:extLst>
            </p:cNvPr>
            <p:cNvSpPr/>
            <p:nvPr/>
          </p:nvSpPr>
          <p:spPr>
            <a:xfrm>
              <a:off x="2851768" y="1813678"/>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499" name="直接连接符 498">
              <a:extLst>
                <a:ext uri="{FF2B5EF4-FFF2-40B4-BE49-F238E27FC236}">
                  <a16:creationId xmlns:a16="http://schemas.microsoft.com/office/drawing/2014/main" id="{4872560E-91BA-CB7C-B4C2-AA8129DE07DA}"/>
                </a:ext>
              </a:extLst>
            </p:cNvPr>
            <p:cNvCxnSpPr>
              <a:stCxn id="498" idx="2"/>
              <a:endCxn id="498" idx="6"/>
            </p:cNvCxnSpPr>
            <p:nvPr/>
          </p:nvCxnSpPr>
          <p:spPr>
            <a:xfrm>
              <a:off x="2851768" y="1923713"/>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500" name="直接连接符 499">
              <a:extLst>
                <a:ext uri="{FF2B5EF4-FFF2-40B4-BE49-F238E27FC236}">
                  <a16:creationId xmlns:a16="http://schemas.microsoft.com/office/drawing/2014/main" id="{6CE9C7C6-F2E6-11EC-ABCE-8D2ED8F33BE4}"/>
                </a:ext>
              </a:extLst>
            </p:cNvPr>
            <p:cNvCxnSpPr>
              <a:stCxn id="498" idx="0"/>
              <a:endCxn id="498" idx="4"/>
            </p:cNvCxnSpPr>
            <p:nvPr/>
          </p:nvCxnSpPr>
          <p:spPr>
            <a:xfrm>
              <a:off x="2961568" y="1813678"/>
              <a:ext cx="0" cy="220070"/>
            </a:xfrm>
            <a:prstGeom prst="line">
              <a:avLst/>
            </a:prstGeom>
          </p:spPr>
          <p:style>
            <a:lnRef idx="2">
              <a:schemeClr val="dk1"/>
            </a:lnRef>
            <a:fillRef idx="0">
              <a:schemeClr val="dk1"/>
            </a:fillRef>
            <a:effectRef idx="1">
              <a:schemeClr val="dk1"/>
            </a:effectRef>
            <a:fontRef idx="minor">
              <a:schemeClr val="tx1"/>
            </a:fontRef>
          </p:style>
        </p:cxnSp>
      </p:grpSp>
      <p:sp>
        <p:nvSpPr>
          <p:cNvPr id="507" name="矩形 506">
            <a:extLst>
              <a:ext uri="{FF2B5EF4-FFF2-40B4-BE49-F238E27FC236}">
                <a16:creationId xmlns:a16="http://schemas.microsoft.com/office/drawing/2014/main" id="{EFBB000C-37FE-B106-193C-DFA1EC042A3C}"/>
              </a:ext>
            </a:extLst>
          </p:cNvPr>
          <p:cNvSpPr/>
          <p:nvPr/>
        </p:nvSpPr>
        <p:spPr>
          <a:xfrm>
            <a:off x="2157157" y="4015296"/>
            <a:ext cx="398616"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altLang="zh-CN" sz="1400" dirty="0">
                <a:solidFill>
                  <a:schemeClr val="tx1"/>
                </a:solidFill>
                <a:latin typeface="微软雅黑" panose="020B0503020204020204" pitchFamily="34" charset="-122"/>
                <a:ea typeface="微软雅黑" panose="020B0503020204020204" pitchFamily="34" charset="-122"/>
              </a:rPr>
              <a:t>σ</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09" name="矩形 508">
            <a:extLst>
              <a:ext uri="{FF2B5EF4-FFF2-40B4-BE49-F238E27FC236}">
                <a16:creationId xmlns:a16="http://schemas.microsoft.com/office/drawing/2014/main" id="{A608227A-80F7-A026-6BFC-D5ED7356FCD9}"/>
              </a:ext>
            </a:extLst>
          </p:cNvPr>
          <p:cNvSpPr/>
          <p:nvPr/>
        </p:nvSpPr>
        <p:spPr>
          <a:xfrm>
            <a:off x="2696674" y="3508683"/>
            <a:ext cx="58559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tanh</a:t>
            </a:r>
            <a:endParaRPr lang="zh-CN" altLang="en-US" sz="1400" dirty="0">
              <a:solidFill>
                <a:schemeClr val="tx1"/>
              </a:solidFill>
              <a:latin typeface="微软雅黑" panose="020B0503020204020204" pitchFamily="34" charset="-122"/>
              <a:ea typeface="微软雅黑" panose="020B0503020204020204" pitchFamily="34" charset="-122"/>
            </a:endParaRPr>
          </a:p>
        </p:txBody>
      </p:sp>
      <p:cxnSp>
        <p:nvCxnSpPr>
          <p:cNvPr id="511" name="直接连接符 510">
            <a:extLst>
              <a:ext uri="{FF2B5EF4-FFF2-40B4-BE49-F238E27FC236}">
                <a16:creationId xmlns:a16="http://schemas.microsoft.com/office/drawing/2014/main" id="{AAC63F2B-AC4D-9DB5-CEFE-3499F565E09A}"/>
              </a:ext>
            </a:extLst>
          </p:cNvPr>
          <p:cNvCxnSpPr>
            <a:cxnSpLocks/>
            <a:endCxn id="509" idx="0"/>
          </p:cNvCxnSpPr>
          <p:nvPr/>
        </p:nvCxnSpPr>
        <p:spPr>
          <a:xfrm flipH="1">
            <a:off x="2989469" y="853431"/>
            <a:ext cx="7993" cy="2655252"/>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15" name="连接符: 肘形 514">
            <a:extLst>
              <a:ext uri="{FF2B5EF4-FFF2-40B4-BE49-F238E27FC236}">
                <a16:creationId xmlns:a16="http://schemas.microsoft.com/office/drawing/2014/main" id="{844CC103-BF4D-DF8B-B96A-0CA2224B9DF7}"/>
              </a:ext>
            </a:extLst>
          </p:cNvPr>
          <p:cNvCxnSpPr>
            <a:endCxn id="498" idx="6"/>
          </p:cNvCxnSpPr>
          <p:nvPr/>
        </p:nvCxnSpPr>
        <p:spPr>
          <a:xfrm rot="5400000">
            <a:off x="2405356" y="2641498"/>
            <a:ext cx="2173857" cy="793808"/>
          </a:xfrm>
          <a:prstGeom prst="bentConnector2">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20" name="连接符: 肘形 519">
            <a:extLst>
              <a:ext uri="{FF2B5EF4-FFF2-40B4-BE49-F238E27FC236}">
                <a16:creationId xmlns:a16="http://schemas.microsoft.com/office/drawing/2014/main" id="{F8E835AD-44EF-FA61-5648-7357B3C47FDE}"/>
              </a:ext>
            </a:extLst>
          </p:cNvPr>
          <p:cNvCxnSpPr>
            <a:stCxn id="126" idx="0"/>
            <a:endCxn id="498" idx="4"/>
          </p:cNvCxnSpPr>
          <p:nvPr/>
        </p:nvCxnSpPr>
        <p:spPr>
          <a:xfrm rot="5400000" flipH="1" flipV="1">
            <a:off x="2300316" y="4586850"/>
            <a:ext cx="1036747" cy="33378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23" name="直接连接符 522">
            <a:extLst>
              <a:ext uri="{FF2B5EF4-FFF2-40B4-BE49-F238E27FC236}">
                <a16:creationId xmlns:a16="http://schemas.microsoft.com/office/drawing/2014/main" id="{C1ACDB35-AD57-0214-819D-1D9724DA4DDF}"/>
              </a:ext>
            </a:extLst>
          </p:cNvPr>
          <p:cNvCxnSpPr>
            <a:stCxn id="498" idx="2"/>
            <a:endCxn id="507" idx="3"/>
          </p:cNvCxnSpPr>
          <p:nvPr/>
        </p:nvCxnSpPr>
        <p:spPr>
          <a:xfrm flipH="1">
            <a:off x="2555773" y="4125331"/>
            <a:ext cx="320007" cy="0"/>
          </a:xfrm>
          <a:prstGeom prst="line">
            <a:avLst/>
          </a:prstGeom>
          <a:ln>
            <a:tailEnd type="arrow"/>
          </a:ln>
        </p:spPr>
        <p:style>
          <a:lnRef idx="2">
            <a:schemeClr val="accent1"/>
          </a:lnRef>
          <a:fillRef idx="0">
            <a:schemeClr val="accent1"/>
          </a:fillRef>
          <a:effectRef idx="1">
            <a:schemeClr val="accent1"/>
          </a:effectRef>
          <a:fontRef idx="minor">
            <a:schemeClr val="tx1"/>
          </a:fontRef>
        </p:style>
      </p:cxnSp>
      <p:grpSp>
        <p:nvGrpSpPr>
          <p:cNvPr id="524" name="组合 523">
            <a:extLst>
              <a:ext uri="{FF2B5EF4-FFF2-40B4-BE49-F238E27FC236}">
                <a16:creationId xmlns:a16="http://schemas.microsoft.com/office/drawing/2014/main" id="{A7D0FE19-DA53-9062-D341-47387310B828}"/>
              </a:ext>
            </a:extLst>
          </p:cNvPr>
          <p:cNvGrpSpPr/>
          <p:nvPr/>
        </p:nvGrpSpPr>
        <p:grpSpPr>
          <a:xfrm>
            <a:off x="2246665" y="3508683"/>
            <a:ext cx="219600" cy="220070"/>
            <a:chOff x="2851768" y="731513"/>
            <a:chExt cx="219600" cy="220070"/>
          </a:xfrm>
        </p:grpSpPr>
        <p:sp>
          <p:nvSpPr>
            <p:cNvPr id="525" name="椭圆 524">
              <a:extLst>
                <a:ext uri="{FF2B5EF4-FFF2-40B4-BE49-F238E27FC236}">
                  <a16:creationId xmlns:a16="http://schemas.microsoft.com/office/drawing/2014/main" id="{623CC177-6FD6-F68F-C932-834466D9628A}"/>
                </a:ext>
              </a:extLst>
            </p:cNvPr>
            <p:cNvSpPr/>
            <p:nvPr/>
          </p:nvSpPr>
          <p:spPr>
            <a:xfrm>
              <a:off x="2851768" y="73151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526" name="直接连接符 525">
              <a:extLst>
                <a:ext uri="{FF2B5EF4-FFF2-40B4-BE49-F238E27FC236}">
                  <a16:creationId xmlns:a16="http://schemas.microsoft.com/office/drawing/2014/main" id="{EC52847D-C1CD-3838-559A-B28375A1D271}"/>
                </a:ext>
              </a:extLst>
            </p:cNvPr>
            <p:cNvCxnSpPr>
              <a:stCxn id="525" idx="1"/>
              <a:endCxn id="525" idx="5"/>
            </p:cNvCxnSpPr>
            <p:nvPr/>
          </p:nvCxnSpPr>
          <p:spPr>
            <a:xfrm>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cxnSp>
          <p:nvCxnSpPr>
            <p:cNvPr id="527" name="直接连接符 526">
              <a:extLst>
                <a:ext uri="{FF2B5EF4-FFF2-40B4-BE49-F238E27FC236}">
                  <a16:creationId xmlns:a16="http://schemas.microsoft.com/office/drawing/2014/main" id="{4E97FBA8-9DD2-5FC2-545B-D615FC6026CF}"/>
                </a:ext>
              </a:extLst>
            </p:cNvPr>
            <p:cNvCxnSpPr>
              <a:stCxn id="525" idx="7"/>
              <a:endCxn id="525" idx="3"/>
            </p:cNvCxnSpPr>
            <p:nvPr/>
          </p:nvCxnSpPr>
          <p:spPr>
            <a:xfrm flipH="1">
              <a:off x="2883928" y="763742"/>
              <a:ext cx="155280" cy="155612"/>
            </a:xfrm>
            <a:prstGeom prst="line">
              <a:avLst/>
            </a:prstGeom>
          </p:spPr>
          <p:style>
            <a:lnRef idx="2">
              <a:schemeClr val="dk1"/>
            </a:lnRef>
            <a:fillRef idx="0">
              <a:schemeClr val="dk1"/>
            </a:fillRef>
            <a:effectRef idx="1">
              <a:schemeClr val="dk1"/>
            </a:effectRef>
            <a:fontRef idx="minor">
              <a:schemeClr val="tx1"/>
            </a:fontRef>
          </p:style>
        </p:cxnSp>
      </p:grpSp>
      <p:cxnSp>
        <p:nvCxnSpPr>
          <p:cNvPr id="529" name="直接连接符 528">
            <a:extLst>
              <a:ext uri="{FF2B5EF4-FFF2-40B4-BE49-F238E27FC236}">
                <a16:creationId xmlns:a16="http://schemas.microsoft.com/office/drawing/2014/main" id="{2FEC7BEB-48A4-672C-8626-3ADB1120D275}"/>
              </a:ext>
            </a:extLst>
          </p:cNvPr>
          <p:cNvCxnSpPr>
            <a:stCxn id="507" idx="0"/>
            <a:endCxn id="525" idx="4"/>
          </p:cNvCxnSpPr>
          <p:nvPr/>
        </p:nvCxnSpPr>
        <p:spPr>
          <a:xfrm flipV="1">
            <a:off x="2356465" y="3728753"/>
            <a:ext cx="0" cy="286543"/>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1" name="直接连接符 530">
            <a:extLst>
              <a:ext uri="{FF2B5EF4-FFF2-40B4-BE49-F238E27FC236}">
                <a16:creationId xmlns:a16="http://schemas.microsoft.com/office/drawing/2014/main" id="{B6232719-E398-9FA6-485B-525541A3B3BA}"/>
              </a:ext>
            </a:extLst>
          </p:cNvPr>
          <p:cNvCxnSpPr>
            <a:stCxn id="509" idx="1"/>
            <a:endCxn id="525" idx="6"/>
          </p:cNvCxnSpPr>
          <p:nvPr/>
        </p:nvCxnSpPr>
        <p:spPr>
          <a:xfrm flipH="1">
            <a:off x="2466265" y="3618718"/>
            <a:ext cx="230409" cy="0"/>
          </a:xfrm>
          <a:prstGeom prst="line">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pic>
        <p:nvPicPr>
          <p:cNvPr id="537" name="图片 536" descr="图片包含 游戏机, 建筑&#10;&#10;描述已自动生成">
            <a:extLst>
              <a:ext uri="{FF2B5EF4-FFF2-40B4-BE49-F238E27FC236}">
                <a16:creationId xmlns:a16="http://schemas.microsoft.com/office/drawing/2014/main" id="{9D4FF5B4-382F-7BD7-DD6D-0C324A4C55D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5508" y="6027397"/>
            <a:ext cx="609010" cy="609010"/>
          </a:xfrm>
          <a:prstGeom prst="rect">
            <a:avLst/>
          </a:prstGeom>
        </p:spPr>
      </p:pic>
      <p:sp>
        <p:nvSpPr>
          <p:cNvPr id="541" name="矩形 540">
            <a:extLst>
              <a:ext uri="{FF2B5EF4-FFF2-40B4-BE49-F238E27FC236}">
                <a16:creationId xmlns:a16="http://schemas.microsoft.com/office/drawing/2014/main" id="{9EDCDE4C-E853-CDEF-1883-C6AAA26B0B9A}"/>
              </a:ext>
            </a:extLst>
          </p:cNvPr>
          <p:cNvSpPr/>
          <p:nvPr/>
        </p:nvSpPr>
        <p:spPr>
          <a:xfrm>
            <a:off x="374615" y="4522662"/>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Sigmoid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50" name="矩形 549">
            <a:extLst>
              <a:ext uri="{FF2B5EF4-FFF2-40B4-BE49-F238E27FC236}">
                <a16:creationId xmlns:a16="http://schemas.microsoft.com/office/drawing/2014/main" id="{BC8BF819-7C2B-F93E-765A-345C8FC6C96C}"/>
              </a:ext>
            </a:extLst>
          </p:cNvPr>
          <p:cNvSpPr/>
          <p:nvPr/>
        </p:nvSpPr>
        <p:spPr>
          <a:xfrm>
            <a:off x="375817" y="3987045"/>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Gaussian blur</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51" name="矩形 550">
            <a:extLst>
              <a:ext uri="{FF2B5EF4-FFF2-40B4-BE49-F238E27FC236}">
                <a16:creationId xmlns:a16="http://schemas.microsoft.com/office/drawing/2014/main" id="{F735112D-F9A6-25F7-2880-A3E2831D2097}"/>
              </a:ext>
            </a:extLst>
          </p:cNvPr>
          <p:cNvSpPr/>
          <p:nvPr/>
        </p:nvSpPr>
        <p:spPr>
          <a:xfrm>
            <a:off x="375817" y="4254022"/>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Resize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53" name="矩形 552">
            <a:extLst>
              <a:ext uri="{FF2B5EF4-FFF2-40B4-BE49-F238E27FC236}">
                <a16:creationId xmlns:a16="http://schemas.microsoft.com/office/drawing/2014/main" id="{D625F46D-34BE-AD6B-A6EE-1424BA88289D}"/>
              </a:ext>
            </a:extLst>
          </p:cNvPr>
          <p:cNvSpPr/>
          <p:nvPr/>
        </p:nvSpPr>
        <p:spPr>
          <a:xfrm>
            <a:off x="375817" y="4791423"/>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OC</a:t>
            </a:r>
            <a:endParaRPr lang="zh-CN" altLang="en-US" sz="1400" dirty="0">
              <a:solidFill>
                <a:schemeClr val="tx1"/>
              </a:solidFill>
              <a:latin typeface="微软雅黑" panose="020B0503020204020204" pitchFamily="34" charset="-122"/>
              <a:ea typeface="微软雅黑" panose="020B0503020204020204" pitchFamily="34" charset="-122"/>
            </a:endParaRPr>
          </a:p>
        </p:txBody>
      </p:sp>
      <p:cxnSp>
        <p:nvCxnSpPr>
          <p:cNvPr id="555" name="直接连接符 554">
            <a:extLst>
              <a:ext uri="{FF2B5EF4-FFF2-40B4-BE49-F238E27FC236}">
                <a16:creationId xmlns:a16="http://schemas.microsoft.com/office/drawing/2014/main" id="{C8B6421E-2E79-4A90-4B6B-DD59D3364601}"/>
              </a:ext>
            </a:extLst>
          </p:cNvPr>
          <p:cNvCxnSpPr>
            <a:stCxn id="507" idx="1"/>
            <a:endCxn id="550" idx="3"/>
          </p:cNvCxnSpPr>
          <p:nvPr/>
        </p:nvCxnSpPr>
        <p:spPr>
          <a:xfrm flipH="1" flipV="1">
            <a:off x="1765797" y="4121426"/>
            <a:ext cx="391360" cy="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7" name="直接连接符 556">
            <a:extLst>
              <a:ext uri="{FF2B5EF4-FFF2-40B4-BE49-F238E27FC236}">
                <a16:creationId xmlns:a16="http://schemas.microsoft.com/office/drawing/2014/main" id="{3A92594A-1A6D-BB68-381B-252DA56E871B}"/>
              </a:ext>
            </a:extLst>
          </p:cNvPr>
          <p:cNvCxnSpPr>
            <a:stCxn id="553" idx="2"/>
            <a:endCxn id="128" idx="0"/>
          </p:cNvCxnSpPr>
          <p:nvPr/>
        </p:nvCxnSpPr>
        <p:spPr>
          <a:xfrm flipH="1">
            <a:off x="1069163" y="5060184"/>
            <a:ext cx="1644" cy="413376"/>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8" name="直接箭头连接符 557">
            <a:extLst>
              <a:ext uri="{FF2B5EF4-FFF2-40B4-BE49-F238E27FC236}">
                <a16:creationId xmlns:a16="http://schemas.microsoft.com/office/drawing/2014/main" id="{00993D38-B037-C589-25C5-C1A1BACD3EAC}"/>
              </a:ext>
            </a:extLst>
          </p:cNvPr>
          <p:cNvCxnSpPr>
            <a:cxnSpLocks/>
          </p:cNvCxnSpPr>
          <p:nvPr/>
        </p:nvCxnSpPr>
        <p:spPr>
          <a:xfrm>
            <a:off x="103857" y="5678325"/>
            <a:ext cx="270316" cy="0"/>
          </a:xfrm>
          <a:prstGeom prst="straightConnector1">
            <a:avLst/>
          </a:prstGeom>
          <a:ln>
            <a:solidFill>
              <a:schemeClr val="accent5">
                <a:lumMod val="75000"/>
              </a:schemeClr>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 name="文本框 1">
            <a:extLst>
              <a:ext uri="{FF2B5EF4-FFF2-40B4-BE49-F238E27FC236}">
                <a16:creationId xmlns:a16="http://schemas.microsoft.com/office/drawing/2014/main" id="{E250B9F1-7EAA-367A-E0C3-219C0D3E985D}"/>
              </a:ext>
            </a:extLst>
          </p:cNvPr>
          <p:cNvSpPr txBox="1"/>
          <p:nvPr/>
        </p:nvSpPr>
        <p:spPr>
          <a:xfrm>
            <a:off x="9704741" y="59698"/>
            <a:ext cx="2447999" cy="52322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模型网络结构</a:t>
            </a:r>
          </a:p>
        </p:txBody>
      </p:sp>
      <p:sp>
        <p:nvSpPr>
          <p:cNvPr id="4" name="文本框 3">
            <a:extLst>
              <a:ext uri="{FF2B5EF4-FFF2-40B4-BE49-F238E27FC236}">
                <a16:creationId xmlns:a16="http://schemas.microsoft.com/office/drawing/2014/main" id="{22885713-1A13-F11D-2E64-13392377CA04}"/>
              </a:ext>
            </a:extLst>
          </p:cNvPr>
          <p:cNvSpPr txBox="1"/>
          <p:nvPr/>
        </p:nvSpPr>
        <p:spPr>
          <a:xfrm>
            <a:off x="122424" y="3242430"/>
            <a:ext cx="1834385" cy="738664"/>
          </a:xfrm>
          <a:prstGeom prst="rect">
            <a:avLst/>
          </a:prstGeom>
          <a:noFill/>
        </p:spPr>
        <p:txBody>
          <a:bodyPr wrap="square" rtlCol="0">
            <a:spAutoFit/>
          </a:bodyPr>
          <a:lstStyle/>
          <a:p>
            <a:pPr algn="ctr"/>
            <a:r>
              <a:rPr lang="en-US" altLang="zh-CN" sz="1400" b="1" dirty="0">
                <a:solidFill>
                  <a:srgbClr val="002060"/>
                </a:solidFill>
                <a:latin typeface="微软雅黑" panose="020B0503020204020204" pitchFamily="34" charset="-122"/>
                <a:ea typeface="微软雅黑" panose="020B0503020204020204" pitchFamily="34" charset="-122"/>
              </a:rPr>
              <a:t>%</a:t>
            </a:r>
            <a:r>
              <a:rPr lang="zh-CN" altLang="en-US" sz="1400" b="1" dirty="0">
                <a:solidFill>
                  <a:srgbClr val="002060"/>
                </a:solidFill>
                <a:latin typeface="微软雅黑" panose="020B0503020204020204" pitchFamily="34" charset="-122"/>
                <a:ea typeface="微软雅黑" panose="020B0503020204020204" pitchFamily="34" charset="-122"/>
              </a:rPr>
              <a:t>输出门的个数</a:t>
            </a:r>
            <a:endParaRPr lang="en-US" altLang="zh-CN" sz="1400" b="1" dirty="0">
              <a:solidFill>
                <a:srgbClr val="002060"/>
              </a:solidFill>
              <a:latin typeface="微软雅黑" panose="020B0503020204020204" pitchFamily="34" charset="-122"/>
              <a:ea typeface="微软雅黑" panose="020B0503020204020204" pitchFamily="34" charset="-122"/>
            </a:endParaRPr>
          </a:p>
          <a:p>
            <a:pPr algn="ctr"/>
            <a:r>
              <a:rPr lang="zh-CN" altLang="en-US" sz="1400" b="1" dirty="0">
                <a:solidFill>
                  <a:srgbClr val="002060"/>
                </a:solidFill>
                <a:latin typeface="微软雅黑" panose="020B0503020204020204" pitchFamily="34" charset="-122"/>
                <a:ea typeface="微软雅黑" panose="020B0503020204020204" pitchFamily="34" charset="-122"/>
              </a:rPr>
              <a:t>还没想好</a:t>
            </a:r>
            <a:r>
              <a:rPr lang="en-US" altLang="zh-CN" sz="1400" b="1" dirty="0">
                <a:solidFill>
                  <a:srgbClr val="002060"/>
                </a:solidFill>
                <a:latin typeface="微软雅黑" panose="020B0503020204020204" pitchFamily="34" charset="-122"/>
                <a:ea typeface="微软雅黑" panose="020B0503020204020204" pitchFamily="34" charset="-122"/>
              </a:rPr>
              <a:t>%</a:t>
            </a:r>
          </a:p>
          <a:p>
            <a:pPr algn="ctr"/>
            <a:r>
              <a:rPr lang="en-US" altLang="zh-CN" sz="1400" b="1" dirty="0">
                <a:solidFill>
                  <a:srgbClr val="002060"/>
                </a:solidFill>
                <a:latin typeface="微软雅黑" panose="020B0503020204020204" pitchFamily="34" charset="-122"/>
                <a:ea typeface="微软雅黑" panose="020B0503020204020204" pitchFamily="34" charset="-122"/>
              </a:rPr>
              <a:t>//</a:t>
            </a:r>
            <a:r>
              <a:rPr lang="zh-CN" altLang="en-US" sz="1400" b="1" dirty="0">
                <a:solidFill>
                  <a:srgbClr val="002060"/>
                </a:solidFill>
                <a:latin typeface="微软雅黑" panose="020B0503020204020204" pitchFamily="34" charset="-122"/>
                <a:ea typeface="微软雅黑" panose="020B0503020204020204" pitchFamily="34" charset="-122"/>
              </a:rPr>
              <a:t>目前还在写代码</a:t>
            </a:r>
            <a:r>
              <a:rPr lang="en-US" altLang="zh-CN" sz="1400" b="1" dirty="0">
                <a:solidFill>
                  <a:srgbClr val="002060"/>
                </a:solidFill>
                <a:latin typeface="微软雅黑" panose="020B0503020204020204" pitchFamily="34" charset="-122"/>
                <a:ea typeface="微软雅黑" panose="020B0503020204020204" pitchFamily="34" charset="-122"/>
              </a:rPr>
              <a:t>//</a:t>
            </a:r>
            <a:endParaRPr lang="zh-CN" altLang="en-US" sz="1400" b="1" dirty="0">
              <a:solidFill>
                <a:srgbClr val="FF0000"/>
              </a:solidFill>
              <a:latin typeface="微软雅黑" panose="020B0503020204020204" pitchFamily="34" charset="-122"/>
              <a:ea typeface="微软雅黑" panose="020B0503020204020204" pitchFamily="34" charset="-122"/>
            </a:endParaRPr>
          </a:p>
        </p:txBody>
      </p:sp>
      <p:sp>
        <p:nvSpPr>
          <p:cNvPr id="5" name="矩形: 圆角 4">
            <a:extLst>
              <a:ext uri="{FF2B5EF4-FFF2-40B4-BE49-F238E27FC236}">
                <a16:creationId xmlns:a16="http://schemas.microsoft.com/office/drawing/2014/main" id="{28CB1D3F-7CB8-9D97-B324-46FE8C5318E6}"/>
              </a:ext>
            </a:extLst>
          </p:cNvPr>
          <p:cNvSpPr/>
          <p:nvPr/>
        </p:nvSpPr>
        <p:spPr>
          <a:xfrm>
            <a:off x="1970321" y="3289960"/>
            <a:ext cx="1577195" cy="1144667"/>
          </a:xfrm>
          <a:prstGeom prst="round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a:extLst>
              <a:ext uri="{FF2B5EF4-FFF2-40B4-BE49-F238E27FC236}">
                <a16:creationId xmlns:a16="http://schemas.microsoft.com/office/drawing/2014/main" id="{184D1390-3035-3E46-F7B7-87D410D4D196}"/>
              </a:ext>
            </a:extLst>
          </p:cNvPr>
          <p:cNvSpPr/>
          <p:nvPr/>
        </p:nvSpPr>
        <p:spPr>
          <a:xfrm>
            <a:off x="5687672" y="2342748"/>
            <a:ext cx="5068040" cy="1008155"/>
          </a:xfrm>
          <a:prstGeom prst="round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616302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10FD0-1A42-909C-9BFE-62BF1DC0C6BF}"/>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CDADF012-9ED5-5218-D81D-CD586A768A62}"/>
              </a:ext>
            </a:extLst>
          </p:cNvPr>
          <p:cNvSpPr txBox="1"/>
          <p:nvPr/>
        </p:nvSpPr>
        <p:spPr>
          <a:xfrm>
            <a:off x="665065" y="943032"/>
            <a:ext cx="5565138" cy="523220"/>
          </a:xfrm>
          <a:prstGeom prst="rect">
            <a:avLst/>
          </a:prstGeom>
          <a:noFill/>
        </p:spPr>
        <p:txBody>
          <a:bodyPr wrap="squar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部分疑问</a:t>
            </a:r>
            <a:endParaRPr lang="zh-CN" altLang="en-US" sz="2800" dirty="0">
              <a:solidFill>
                <a:srgbClr val="002060"/>
              </a:solidFill>
              <a:latin typeface="微软雅黑" panose="020B0503020204020204" pitchFamily="34" charset="-122"/>
              <a:ea typeface="微软雅黑" panose="020B0503020204020204" pitchFamily="34" charset="-122"/>
            </a:endParaRPr>
          </a:p>
        </p:txBody>
      </p:sp>
      <p:pic>
        <p:nvPicPr>
          <p:cNvPr id="4" name="图片 3" descr="图片包含 锣, 圆的, 钟表, 游戏机&#10;&#10;描述已自动生成">
            <a:extLst>
              <a:ext uri="{FF2B5EF4-FFF2-40B4-BE49-F238E27FC236}">
                <a16:creationId xmlns:a16="http://schemas.microsoft.com/office/drawing/2014/main" id="{985F662F-0CF8-4263-9C6D-4CE72D37D0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383" y="1673043"/>
            <a:ext cx="2273489" cy="2273489"/>
          </a:xfrm>
          <a:prstGeom prst="rect">
            <a:avLst/>
          </a:prstGeom>
        </p:spPr>
      </p:pic>
      <p:pic>
        <p:nvPicPr>
          <p:cNvPr id="6" name="图片 5" descr="黑暗里有星球&#10;&#10;中度可信度描述已自动生成">
            <a:extLst>
              <a:ext uri="{FF2B5EF4-FFF2-40B4-BE49-F238E27FC236}">
                <a16:creationId xmlns:a16="http://schemas.microsoft.com/office/drawing/2014/main" id="{0BEB6A54-D768-B90D-54CC-010D3E4708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9904" y="1673043"/>
            <a:ext cx="2273489" cy="2273489"/>
          </a:xfrm>
          <a:prstGeom prst="rect">
            <a:avLst/>
          </a:prstGeom>
        </p:spPr>
      </p:pic>
      <p:pic>
        <p:nvPicPr>
          <p:cNvPr id="8" name="图片 7" descr="夜晚的月亮&#10;&#10;中度可信度描述已自动生成">
            <a:extLst>
              <a:ext uri="{FF2B5EF4-FFF2-40B4-BE49-F238E27FC236}">
                <a16:creationId xmlns:a16="http://schemas.microsoft.com/office/drawing/2014/main" id="{531B0F06-5D12-5E98-4394-52E88E67F6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5883" y="1673043"/>
            <a:ext cx="2273489" cy="2273489"/>
          </a:xfrm>
          <a:prstGeom prst="rect">
            <a:avLst/>
          </a:prstGeom>
          <a:ln w="28575">
            <a:solidFill>
              <a:srgbClr val="FF0000"/>
            </a:solidFill>
          </a:ln>
        </p:spPr>
      </p:pic>
      <p:pic>
        <p:nvPicPr>
          <p:cNvPr id="10" name="图片 9" descr="图片包含 话筒, 照片, 轮子, 游戏机&#10;&#10;描述已自动生成">
            <a:extLst>
              <a:ext uri="{FF2B5EF4-FFF2-40B4-BE49-F238E27FC236}">
                <a16:creationId xmlns:a16="http://schemas.microsoft.com/office/drawing/2014/main" id="{91427AFC-E8BF-E347-C98D-899A3214A6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5874" y="1673043"/>
            <a:ext cx="2273489" cy="2273489"/>
          </a:xfrm>
          <a:prstGeom prst="rect">
            <a:avLst/>
          </a:prstGeom>
          <a:ln w="28575">
            <a:solidFill>
              <a:srgbClr val="FF0000"/>
            </a:solidFill>
          </a:ln>
        </p:spPr>
      </p:pic>
      <p:pic>
        <p:nvPicPr>
          <p:cNvPr id="12" name="图片 11">
            <a:extLst>
              <a:ext uri="{FF2B5EF4-FFF2-40B4-BE49-F238E27FC236}">
                <a16:creationId xmlns:a16="http://schemas.microsoft.com/office/drawing/2014/main" id="{E7156B56-86D0-40A3-29F0-343C42CCBE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46626" y="4181901"/>
            <a:ext cx="2273491" cy="2273491"/>
          </a:xfrm>
          <a:prstGeom prst="rect">
            <a:avLst/>
          </a:prstGeom>
          <a:ln w="28575">
            <a:solidFill>
              <a:srgbClr val="FF0000"/>
            </a:solidFill>
          </a:ln>
        </p:spPr>
      </p:pic>
      <p:pic>
        <p:nvPicPr>
          <p:cNvPr id="14" name="图片 13">
            <a:extLst>
              <a:ext uri="{FF2B5EF4-FFF2-40B4-BE49-F238E27FC236}">
                <a16:creationId xmlns:a16="http://schemas.microsoft.com/office/drawing/2014/main" id="{8CEEC5F3-F02B-1105-6DFF-2A70D3E8C5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45872" y="4181901"/>
            <a:ext cx="2273491" cy="2273491"/>
          </a:xfrm>
          <a:prstGeom prst="rect">
            <a:avLst/>
          </a:prstGeom>
          <a:ln w="28575">
            <a:solidFill>
              <a:srgbClr val="FF0000"/>
            </a:solidFill>
          </a:ln>
        </p:spPr>
      </p:pic>
      <p:pic>
        <p:nvPicPr>
          <p:cNvPr id="16" name="图片 15">
            <a:extLst>
              <a:ext uri="{FF2B5EF4-FFF2-40B4-BE49-F238E27FC236}">
                <a16:creationId xmlns:a16="http://schemas.microsoft.com/office/drawing/2014/main" id="{B1B18039-43F3-2C7C-0E54-D837984898C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05882" y="4181901"/>
            <a:ext cx="2273490" cy="2273490"/>
          </a:xfrm>
          <a:prstGeom prst="rect">
            <a:avLst/>
          </a:prstGeom>
          <a:ln w="28575">
            <a:solidFill>
              <a:srgbClr val="FF0000"/>
            </a:solidFill>
          </a:ln>
        </p:spPr>
      </p:pic>
      <p:pic>
        <p:nvPicPr>
          <p:cNvPr id="18" name="图片 17">
            <a:extLst>
              <a:ext uri="{FF2B5EF4-FFF2-40B4-BE49-F238E27FC236}">
                <a16:creationId xmlns:a16="http://schemas.microsoft.com/office/drawing/2014/main" id="{142252D1-4E7D-2966-09E0-64C3731FD5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7382" y="4181901"/>
            <a:ext cx="2273489" cy="2273489"/>
          </a:xfrm>
          <a:prstGeom prst="rect">
            <a:avLst/>
          </a:prstGeom>
          <a:ln w="28575">
            <a:solidFill>
              <a:srgbClr val="FF0000"/>
            </a:solidFill>
          </a:ln>
        </p:spPr>
      </p:pic>
      <p:sp>
        <p:nvSpPr>
          <p:cNvPr id="25" name="文本框 24">
            <a:extLst>
              <a:ext uri="{FF2B5EF4-FFF2-40B4-BE49-F238E27FC236}">
                <a16:creationId xmlns:a16="http://schemas.microsoft.com/office/drawing/2014/main" id="{AB211524-7D48-B24C-62F4-125B0CB432B6}"/>
              </a:ext>
            </a:extLst>
          </p:cNvPr>
          <p:cNvSpPr txBox="1"/>
          <p:nvPr/>
        </p:nvSpPr>
        <p:spPr>
          <a:xfrm>
            <a:off x="6037882" y="1037564"/>
            <a:ext cx="5909708" cy="400110"/>
          </a:xfrm>
          <a:prstGeom prst="rect">
            <a:avLst/>
          </a:prstGeom>
          <a:noFill/>
        </p:spPr>
        <p:txBody>
          <a:bodyPr wrap="square" rtlCol="0">
            <a:spAutoFit/>
          </a:bodyPr>
          <a:lstStyle/>
          <a:p>
            <a:pPr algn="ctr"/>
            <a:r>
              <a:rPr lang="zh-CN" altLang="en-US" sz="2000" dirty="0">
                <a:solidFill>
                  <a:srgbClr val="002060"/>
                </a:solidFill>
                <a:latin typeface="微软雅黑" panose="020B0503020204020204" pitchFamily="34" charset="-122"/>
                <a:ea typeface="微软雅黑" panose="020B0503020204020204" pitchFamily="34" charset="-122"/>
              </a:rPr>
              <a:t>导管是否已经脱离血管？</a:t>
            </a:r>
            <a:endParaRPr lang="zh-CN" altLang="en-US" sz="20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59226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BD95A-4774-641F-88EB-07F6C4330233}"/>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4099BFCA-389D-5F96-4C97-ECCCF85E7AB3}"/>
              </a:ext>
            </a:extLst>
          </p:cNvPr>
          <p:cNvSpPr txBox="1"/>
          <p:nvPr/>
        </p:nvSpPr>
        <p:spPr>
          <a:xfrm>
            <a:off x="665065" y="943032"/>
            <a:ext cx="2698175"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排除干扰训练集</a:t>
            </a:r>
          </a:p>
        </p:txBody>
      </p:sp>
      <p:sp>
        <p:nvSpPr>
          <p:cNvPr id="7" name="文本框 6">
            <a:extLst>
              <a:ext uri="{FF2B5EF4-FFF2-40B4-BE49-F238E27FC236}">
                <a16:creationId xmlns:a16="http://schemas.microsoft.com/office/drawing/2014/main" id="{D8F2CADC-027F-F935-45E5-8F05335AC2F2}"/>
              </a:ext>
            </a:extLst>
          </p:cNvPr>
          <p:cNvSpPr txBox="1"/>
          <p:nvPr/>
        </p:nvSpPr>
        <p:spPr>
          <a:xfrm>
            <a:off x="720179" y="5620706"/>
            <a:ext cx="10751643" cy="461665"/>
          </a:xfrm>
          <a:prstGeom prst="rect">
            <a:avLst/>
          </a:prstGeom>
          <a:noFill/>
        </p:spPr>
        <p:txBody>
          <a:bodyPr wrap="square" rtlCol="0">
            <a:spAutoFit/>
          </a:bodyPr>
          <a:lstStyle/>
          <a:p>
            <a:pPr algn="ctr"/>
            <a:r>
              <a:rPr lang="zh-CN" altLang="en-US" sz="2400" dirty="0">
                <a:latin typeface="微软雅黑" panose="020B0503020204020204" pitchFamily="34" charset="-122"/>
                <a:ea typeface="微软雅黑" panose="020B0503020204020204" pitchFamily="34" charset="-122"/>
              </a:rPr>
              <a:t>将标签与图像进行重叠，删除不符合认知的血管壁标签</a:t>
            </a:r>
          </a:p>
        </p:txBody>
      </p:sp>
      <p:grpSp>
        <p:nvGrpSpPr>
          <p:cNvPr id="12" name="组合 11">
            <a:extLst>
              <a:ext uri="{FF2B5EF4-FFF2-40B4-BE49-F238E27FC236}">
                <a16:creationId xmlns:a16="http://schemas.microsoft.com/office/drawing/2014/main" id="{C472090D-9376-AAF9-161D-5D3D06FDE4AC}"/>
              </a:ext>
            </a:extLst>
          </p:cNvPr>
          <p:cNvGrpSpPr/>
          <p:nvPr/>
        </p:nvGrpSpPr>
        <p:grpSpPr>
          <a:xfrm>
            <a:off x="767111" y="1748052"/>
            <a:ext cx="10657779" cy="3325229"/>
            <a:chOff x="1184759" y="1748052"/>
            <a:chExt cx="10657779" cy="3325229"/>
          </a:xfrm>
        </p:grpSpPr>
        <p:pic>
          <p:nvPicPr>
            <p:cNvPr id="6" name="图片 5" descr="黑暗里有星球&#10;&#10;描述已自动生成">
              <a:extLst>
                <a:ext uri="{FF2B5EF4-FFF2-40B4-BE49-F238E27FC236}">
                  <a16:creationId xmlns:a16="http://schemas.microsoft.com/office/drawing/2014/main" id="{648615D2-D3E5-177D-7799-1B825CE51C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4759" y="1784718"/>
              <a:ext cx="3288563" cy="3288563"/>
            </a:xfrm>
            <a:prstGeom prst="rect">
              <a:avLst/>
            </a:prstGeom>
          </p:spPr>
        </p:pic>
        <p:pic>
          <p:nvPicPr>
            <p:cNvPr id="9" name="图片 8" descr="黑暗里有星球&#10;&#10;中度可信度描述已自动生成">
              <a:extLst>
                <a:ext uri="{FF2B5EF4-FFF2-40B4-BE49-F238E27FC236}">
                  <a16:creationId xmlns:a16="http://schemas.microsoft.com/office/drawing/2014/main" id="{9519BA42-C35F-B6A8-A120-14874242C9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1034" y="1748052"/>
              <a:ext cx="3325229" cy="3325229"/>
            </a:xfrm>
            <a:prstGeom prst="rect">
              <a:avLst/>
            </a:prstGeom>
          </p:spPr>
        </p:pic>
        <p:pic>
          <p:nvPicPr>
            <p:cNvPr id="11" name="图片 10" descr="夜晚的月亮&#10;&#10;中度可信度描述已自动生成">
              <a:extLst>
                <a:ext uri="{FF2B5EF4-FFF2-40B4-BE49-F238E27FC236}">
                  <a16:creationId xmlns:a16="http://schemas.microsoft.com/office/drawing/2014/main" id="{54F4A8B5-68C7-BD1D-3A40-65C68E45D7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3975" y="1784718"/>
              <a:ext cx="3288563" cy="3288563"/>
            </a:xfrm>
            <a:prstGeom prst="rect">
              <a:avLst/>
            </a:prstGeom>
          </p:spPr>
        </p:pic>
      </p:grpSp>
      <p:sp>
        <p:nvSpPr>
          <p:cNvPr id="4" name="任意多边形: 形状 3">
            <a:extLst>
              <a:ext uri="{FF2B5EF4-FFF2-40B4-BE49-F238E27FC236}">
                <a16:creationId xmlns:a16="http://schemas.microsoft.com/office/drawing/2014/main" id="{5C7CA6B3-C632-1AE8-C92F-47715EFD014E}"/>
              </a:ext>
            </a:extLst>
          </p:cNvPr>
          <p:cNvSpPr/>
          <p:nvPr/>
        </p:nvSpPr>
        <p:spPr>
          <a:xfrm>
            <a:off x="2413628" y="3609975"/>
            <a:ext cx="146692" cy="333375"/>
          </a:xfrm>
          <a:custGeom>
            <a:avLst/>
            <a:gdLst>
              <a:gd name="connsiteX0" fmla="*/ 146692 w 146692"/>
              <a:gd name="connsiteY0" fmla="*/ 0 h 333375"/>
              <a:gd name="connsiteX1" fmla="*/ 137167 w 146692"/>
              <a:gd name="connsiteY1" fmla="*/ 81915 h 333375"/>
              <a:gd name="connsiteX2" fmla="*/ 135262 w 146692"/>
              <a:gd name="connsiteY2" fmla="*/ 97155 h 333375"/>
              <a:gd name="connsiteX3" fmla="*/ 125737 w 146692"/>
              <a:gd name="connsiteY3" fmla="*/ 118110 h 333375"/>
              <a:gd name="connsiteX4" fmla="*/ 118117 w 146692"/>
              <a:gd name="connsiteY4" fmla="*/ 140970 h 333375"/>
              <a:gd name="connsiteX5" fmla="*/ 99067 w 146692"/>
              <a:gd name="connsiteY5" fmla="*/ 182880 h 333375"/>
              <a:gd name="connsiteX6" fmla="*/ 89542 w 146692"/>
              <a:gd name="connsiteY6" fmla="*/ 203835 h 333375"/>
              <a:gd name="connsiteX7" fmla="*/ 68587 w 146692"/>
              <a:gd name="connsiteY7" fmla="*/ 243840 h 333375"/>
              <a:gd name="connsiteX8" fmla="*/ 55252 w 146692"/>
              <a:gd name="connsiteY8" fmla="*/ 270510 h 333375"/>
              <a:gd name="connsiteX9" fmla="*/ 36202 w 146692"/>
              <a:gd name="connsiteY9" fmla="*/ 293370 h 333375"/>
              <a:gd name="connsiteX10" fmla="*/ 19057 w 146692"/>
              <a:gd name="connsiteY10" fmla="*/ 314325 h 333375"/>
              <a:gd name="connsiteX11" fmla="*/ 5722 w 146692"/>
              <a:gd name="connsiteY11" fmla="*/ 325755 h 333375"/>
              <a:gd name="connsiteX12" fmla="*/ 7 w 146692"/>
              <a:gd name="connsiteY12" fmla="*/ 333375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692" h="333375">
                <a:moveTo>
                  <a:pt x="146692" y="0"/>
                </a:moveTo>
                <a:cubicBezTo>
                  <a:pt x="141004" y="71106"/>
                  <a:pt x="146195" y="23236"/>
                  <a:pt x="137167" y="81915"/>
                </a:cubicBezTo>
                <a:cubicBezTo>
                  <a:pt x="136389" y="86975"/>
                  <a:pt x="136804" y="92273"/>
                  <a:pt x="135262" y="97155"/>
                </a:cubicBezTo>
                <a:cubicBezTo>
                  <a:pt x="132951" y="104472"/>
                  <a:pt x="128533" y="110965"/>
                  <a:pt x="125737" y="118110"/>
                </a:cubicBezTo>
                <a:cubicBezTo>
                  <a:pt x="122810" y="125590"/>
                  <a:pt x="121175" y="133543"/>
                  <a:pt x="118117" y="140970"/>
                </a:cubicBezTo>
                <a:cubicBezTo>
                  <a:pt x="112274" y="155160"/>
                  <a:pt x="105417" y="168910"/>
                  <a:pt x="99067" y="182880"/>
                </a:cubicBezTo>
                <a:cubicBezTo>
                  <a:pt x="95892" y="189865"/>
                  <a:pt x="93349" y="197173"/>
                  <a:pt x="89542" y="203835"/>
                </a:cubicBezTo>
                <a:cubicBezTo>
                  <a:pt x="76991" y="225800"/>
                  <a:pt x="84212" y="212591"/>
                  <a:pt x="68587" y="243840"/>
                </a:cubicBezTo>
                <a:lnTo>
                  <a:pt x="55252" y="270510"/>
                </a:lnTo>
                <a:cubicBezTo>
                  <a:pt x="23317" y="313090"/>
                  <a:pt x="58692" y="267420"/>
                  <a:pt x="36202" y="293370"/>
                </a:cubicBezTo>
                <a:cubicBezTo>
                  <a:pt x="30291" y="300190"/>
                  <a:pt x="24748" y="307321"/>
                  <a:pt x="19057" y="314325"/>
                </a:cubicBezTo>
                <a:cubicBezTo>
                  <a:pt x="9992" y="325481"/>
                  <a:pt x="15388" y="322533"/>
                  <a:pt x="5722" y="325755"/>
                </a:cubicBezTo>
                <a:cubicBezTo>
                  <a:pt x="-442" y="331919"/>
                  <a:pt x="7" y="328776"/>
                  <a:pt x="7" y="333375"/>
                </a:cubicBezTo>
              </a:path>
            </a:pathLst>
          </a:cu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形状 4">
            <a:extLst>
              <a:ext uri="{FF2B5EF4-FFF2-40B4-BE49-F238E27FC236}">
                <a16:creationId xmlns:a16="http://schemas.microsoft.com/office/drawing/2014/main" id="{1D4DB942-467B-D799-03CA-E1A6F2A81594}"/>
              </a:ext>
            </a:extLst>
          </p:cNvPr>
          <p:cNvSpPr/>
          <p:nvPr/>
        </p:nvSpPr>
        <p:spPr>
          <a:xfrm>
            <a:off x="6092190" y="3630930"/>
            <a:ext cx="220980" cy="312435"/>
          </a:xfrm>
          <a:custGeom>
            <a:avLst/>
            <a:gdLst>
              <a:gd name="connsiteX0" fmla="*/ 220980 w 220980"/>
              <a:gd name="connsiteY0" fmla="*/ 0 h 312435"/>
              <a:gd name="connsiteX1" fmla="*/ 211455 w 220980"/>
              <a:gd name="connsiteY1" fmla="*/ 7620 h 312435"/>
              <a:gd name="connsiteX2" fmla="*/ 209550 w 220980"/>
              <a:gd name="connsiteY2" fmla="*/ 13335 h 312435"/>
              <a:gd name="connsiteX3" fmla="*/ 205740 w 220980"/>
              <a:gd name="connsiteY3" fmla="*/ 28575 h 312435"/>
              <a:gd name="connsiteX4" fmla="*/ 200025 w 220980"/>
              <a:gd name="connsiteY4" fmla="*/ 43815 h 312435"/>
              <a:gd name="connsiteX5" fmla="*/ 188595 w 220980"/>
              <a:gd name="connsiteY5" fmla="*/ 76200 h 312435"/>
              <a:gd name="connsiteX6" fmla="*/ 160020 w 220980"/>
              <a:gd name="connsiteY6" fmla="*/ 123825 h 312435"/>
              <a:gd name="connsiteX7" fmla="*/ 142875 w 220980"/>
              <a:gd name="connsiteY7" fmla="*/ 148590 h 312435"/>
              <a:gd name="connsiteX8" fmla="*/ 135255 w 220980"/>
              <a:gd name="connsiteY8" fmla="*/ 161925 h 312435"/>
              <a:gd name="connsiteX9" fmla="*/ 127635 w 220980"/>
              <a:gd name="connsiteY9" fmla="*/ 171450 h 312435"/>
              <a:gd name="connsiteX10" fmla="*/ 121920 w 220980"/>
              <a:gd name="connsiteY10" fmla="*/ 182880 h 312435"/>
              <a:gd name="connsiteX11" fmla="*/ 106680 w 220980"/>
              <a:gd name="connsiteY11" fmla="*/ 200025 h 312435"/>
              <a:gd name="connsiteX12" fmla="*/ 78105 w 220980"/>
              <a:gd name="connsiteY12" fmla="*/ 232410 h 312435"/>
              <a:gd name="connsiteX13" fmla="*/ 66675 w 220980"/>
              <a:gd name="connsiteY13" fmla="*/ 245745 h 312435"/>
              <a:gd name="connsiteX14" fmla="*/ 59055 w 220980"/>
              <a:gd name="connsiteY14" fmla="*/ 253365 h 312435"/>
              <a:gd name="connsiteX15" fmla="*/ 47625 w 220980"/>
              <a:gd name="connsiteY15" fmla="*/ 266700 h 312435"/>
              <a:gd name="connsiteX16" fmla="*/ 38100 w 220980"/>
              <a:gd name="connsiteY16" fmla="*/ 274320 h 312435"/>
              <a:gd name="connsiteX17" fmla="*/ 26670 w 220980"/>
              <a:gd name="connsiteY17" fmla="*/ 287655 h 312435"/>
              <a:gd name="connsiteX18" fmla="*/ 3810 w 220980"/>
              <a:gd name="connsiteY18" fmla="*/ 306705 h 312435"/>
              <a:gd name="connsiteX19" fmla="*/ 0 w 220980"/>
              <a:gd name="connsiteY19" fmla="*/ 312420 h 31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0980" h="312435">
                <a:moveTo>
                  <a:pt x="220980" y="0"/>
                </a:moveTo>
                <a:cubicBezTo>
                  <a:pt x="217805" y="2540"/>
                  <a:pt x="214101" y="4533"/>
                  <a:pt x="211455" y="7620"/>
                </a:cubicBezTo>
                <a:cubicBezTo>
                  <a:pt x="210148" y="9145"/>
                  <a:pt x="210078" y="11398"/>
                  <a:pt x="209550" y="13335"/>
                </a:cubicBezTo>
                <a:cubicBezTo>
                  <a:pt x="208172" y="18387"/>
                  <a:pt x="207302" y="23577"/>
                  <a:pt x="205740" y="28575"/>
                </a:cubicBezTo>
                <a:cubicBezTo>
                  <a:pt x="204122" y="33753"/>
                  <a:pt x="201831" y="38699"/>
                  <a:pt x="200025" y="43815"/>
                </a:cubicBezTo>
                <a:cubicBezTo>
                  <a:pt x="198336" y="48600"/>
                  <a:pt x="191254" y="71086"/>
                  <a:pt x="188595" y="76200"/>
                </a:cubicBezTo>
                <a:cubicBezTo>
                  <a:pt x="187784" y="77760"/>
                  <a:pt x="166006" y="115179"/>
                  <a:pt x="160020" y="123825"/>
                </a:cubicBezTo>
                <a:cubicBezTo>
                  <a:pt x="154305" y="132080"/>
                  <a:pt x="147856" y="139873"/>
                  <a:pt x="142875" y="148590"/>
                </a:cubicBezTo>
                <a:cubicBezTo>
                  <a:pt x="140335" y="153035"/>
                  <a:pt x="138095" y="157665"/>
                  <a:pt x="135255" y="161925"/>
                </a:cubicBezTo>
                <a:cubicBezTo>
                  <a:pt x="133000" y="165308"/>
                  <a:pt x="129818" y="168020"/>
                  <a:pt x="127635" y="171450"/>
                </a:cubicBezTo>
                <a:cubicBezTo>
                  <a:pt x="125348" y="175044"/>
                  <a:pt x="124439" y="179445"/>
                  <a:pt x="121920" y="182880"/>
                </a:cubicBezTo>
                <a:cubicBezTo>
                  <a:pt x="117398" y="189046"/>
                  <a:pt x="111575" y="194151"/>
                  <a:pt x="106680" y="200025"/>
                </a:cubicBezTo>
                <a:cubicBezTo>
                  <a:pt x="65705" y="249195"/>
                  <a:pt x="121514" y="185900"/>
                  <a:pt x="78105" y="232410"/>
                </a:cubicBezTo>
                <a:cubicBezTo>
                  <a:pt x="74110" y="236690"/>
                  <a:pt x="70613" y="241413"/>
                  <a:pt x="66675" y="245745"/>
                </a:cubicBezTo>
                <a:cubicBezTo>
                  <a:pt x="64259" y="248403"/>
                  <a:pt x="61471" y="250707"/>
                  <a:pt x="59055" y="253365"/>
                </a:cubicBezTo>
                <a:cubicBezTo>
                  <a:pt x="55117" y="257697"/>
                  <a:pt x="51765" y="262560"/>
                  <a:pt x="47625" y="266700"/>
                </a:cubicBezTo>
                <a:cubicBezTo>
                  <a:pt x="44750" y="269575"/>
                  <a:pt x="41275" y="271780"/>
                  <a:pt x="38100" y="274320"/>
                </a:cubicBezTo>
                <a:cubicBezTo>
                  <a:pt x="31509" y="287502"/>
                  <a:pt x="38084" y="277192"/>
                  <a:pt x="26670" y="287655"/>
                </a:cubicBezTo>
                <a:cubicBezTo>
                  <a:pt x="5972" y="306628"/>
                  <a:pt x="19219" y="299000"/>
                  <a:pt x="3810" y="306705"/>
                </a:cubicBezTo>
                <a:cubicBezTo>
                  <a:pt x="1704" y="313022"/>
                  <a:pt x="3913" y="312420"/>
                  <a:pt x="0" y="312420"/>
                </a:cubicBezTo>
              </a:path>
            </a:pathLst>
          </a:cu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2DDABD85-3337-5013-A76E-6AC22FB1922B}"/>
              </a:ext>
            </a:extLst>
          </p:cNvPr>
          <p:cNvSpPr/>
          <p:nvPr/>
        </p:nvSpPr>
        <p:spPr>
          <a:xfrm>
            <a:off x="9681210" y="3691890"/>
            <a:ext cx="367665" cy="394335"/>
          </a:xfrm>
          <a:custGeom>
            <a:avLst/>
            <a:gdLst>
              <a:gd name="connsiteX0" fmla="*/ 367665 w 367665"/>
              <a:gd name="connsiteY0" fmla="*/ 0 h 394335"/>
              <a:gd name="connsiteX1" fmla="*/ 363855 w 367665"/>
              <a:gd name="connsiteY1" fmla="*/ 9525 h 394335"/>
              <a:gd name="connsiteX2" fmla="*/ 335280 w 367665"/>
              <a:gd name="connsiteY2" fmla="*/ 60960 h 394335"/>
              <a:gd name="connsiteX3" fmla="*/ 304800 w 367665"/>
              <a:gd name="connsiteY3" fmla="*/ 110490 h 394335"/>
              <a:gd name="connsiteX4" fmla="*/ 291465 w 367665"/>
              <a:gd name="connsiteY4" fmla="*/ 129540 h 394335"/>
              <a:gd name="connsiteX5" fmla="*/ 280035 w 367665"/>
              <a:gd name="connsiteY5" fmla="*/ 148590 h 394335"/>
              <a:gd name="connsiteX6" fmla="*/ 224790 w 367665"/>
              <a:gd name="connsiteY6" fmla="*/ 219075 h 394335"/>
              <a:gd name="connsiteX7" fmla="*/ 205740 w 367665"/>
              <a:gd name="connsiteY7" fmla="*/ 245745 h 394335"/>
              <a:gd name="connsiteX8" fmla="*/ 179070 w 367665"/>
              <a:gd name="connsiteY8" fmla="*/ 278130 h 394335"/>
              <a:gd name="connsiteX9" fmla="*/ 169545 w 367665"/>
              <a:gd name="connsiteY9" fmla="*/ 293370 h 394335"/>
              <a:gd name="connsiteX10" fmla="*/ 158115 w 367665"/>
              <a:gd name="connsiteY10" fmla="*/ 304800 h 394335"/>
              <a:gd name="connsiteX11" fmla="*/ 150495 w 367665"/>
              <a:gd name="connsiteY11" fmla="*/ 316230 h 394335"/>
              <a:gd name="connsiteX12" fmla="*/ 144780 w 367665"/>
              <a:gd name="connsiteY12" fmla="*/ 323850 h 394335"/>
              <a:gd name="connsiteX13" fmla="*/ 137160 w 367665"/>
              <a:gd name="connsiteY13" fmla="*/ 335280 h 394335"/>
              <a:gd name="connsiteX14" fmla="*/ 131445 w 367665"/>
              <a:gd name="connsiteY14" fmla="*/ 340995 h 394335"/>
              <a:gd name="connsiteX15" fmla="*/ 125730 w 367665"/>
              <a:gd name="connsiteY15" fmla="*/ 348615 h 394335"/>
              <a:gd name="connsiteX16" fmla="*/ 118110 w 367665"/>
              <a:gd name="connsiteY16" fmla="*/ 356235 h 394335"/>
              <a:gd name="connsiteX17" fmla="*/ 110490 w 367665"/>
              <a:gd name="connsiteY17" fmla="*/ 371475 h 394335"/>
              <a:gd name="connsiteX18" fmla="*/ 102870 w 367665"/>
              <a:gd name="connsiteY18" fmla="*/ 375285 h 394335"/>
              <a:gd name="connsiteX19" fmla="*/ 87630 w 367665"/>
              <a:gd name="connsiteY19" fmla="*/ 386715 h 394335"/>
              <a:gd name="connsiteX20" fmla="*/ 78105 w 367665"/>
              <a:gd name="connsiteY20" fmla="*/ 390525 h 394335"/>
              <a:gd name="connsiteX21" fmla="*/ 68580 w 367665"/>
              <a:gd name="connsiteY21" fmla="*/ 392430 h 394335"/>
              <a:gd name="connsiteX22" fmla="*/ 60960 w 367665"/>
              <a:gd name="connsiteY22" fmla="*/ 394335 h 394335"/>
              <a:gd name="connsiteX23" fmla="*/ 0 w 367665"/>
              <a:gd name="connsiteY23" fmla="*/ 392430 h 39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7665" h="394335">
                <a:moveTo>
                  <a:pt x="367665" y="0"/>
                </a:moveTo>
                <a:cubicBezTo>
                  <a:pt x="366395" y="3175"/>
                  <a:pt x="365384" y="6466"/>
                  <a:pt x="363855" y="9525"/>
                </a:cubicBezTo>
                <a:cubicBezTo>
                  <a:pt x="348253" y="40730"/>
                  <a:pt x="349958" y="36120"/>
                  <a:pt x="335280" y="60960"/>
                </a:cubicBezTo>
                <a:cubicBezTo>
                  <a:pt x="319772" y="87204"/>
                  <a:pt x="322939" y="83281"/>
                  <a:pt x="304800" y="110490"/>
                </a:cubicBezTo>
                <a:cubicBezTo>
                  <a:pt x="300500" y="116939"/>
                  <a:pt x="295453" y="122893"/>
                  <a:pt x="291465" y="129540"/>
                </a:cubicBezTo>
                <a:cubicBezTo>
                  <a:pt x="287655" y="135890"/>
                  <a:pt x="284143" y="142428"/>
                  <a:pt x="280035" y="148590"/>
                </a:cubicBezTo>
                <a:cubicBezTo>
                  <a:pt x="264234" y="172292"/>
                  <a:pt x="240928" y="198251"/>
                  <a:pt x="224790" y="219075"/>
                </a:cubicBezTo>
                <a:cubicBezTo>
                  <a:pt x="218098" y="227710"/>
                  <a:pt x="212934" y="237523"/>
                  <a:pt x="205740" y="245745"/>
                </a:cubicBezTo>
                <a:cubicBezTo>
                  <a:pt x="195431" y="257526"/>
                  <a:pt x="188190" y="265211"/>
                  <a:pt x="179070" y="278130"/>
                </a:cubicBezTo>
                <a:cubicBezTo>
                  <a:pt x="175615" y="283024"/>
                  <a:pt x="173246" y="288659"/>
                  <a:pt x="169545" y="293370"/>
                </a:cubicBezTo>
                <a:cubicBezTo>
                  <a:pt x="166216" y="297607"/>
                  <a:pt x="161564" y="300661"/>
                  <a:pt x="158115" y="304800"/>
                </a:cubicBezTo>
                <a:cubicBezTo>
                  <a:pt x="155184" y="308318"/>
                  <a:pt x="153121" y="312479"/>
                  <a:pt x="150495" y="316230"/>
                </a:cubicBezTo>
                <a:cubicBezTo>
                  <a:pt x="148674" y="318831"/>
                  <a:pt x="146601" y="321249"/>
                  <a:pt x="144780" y="323850"/>
                </a:cubicBezTo>
                <a:cubicBezTo>
                  <a:pt x="142154" y="327601"/>
                  <a:pt x="139971" y="331666"/>
                  <a:pt x="137160" y="335280"/>
                </a:cubicBezTo>
                <a:cubicBezTo>
                  <a:pt x="135506" y="337407"/>
                  <a:pt x="133198" y="338950"/>
                  <a:pt x="131445" y="340995"/>
                </a:cubicBezTo>
                <a:cubicBezTo>
                  <a:pt x="129379" y="343406"/>
                  <a:pt x="127635" y="346075"/>
                  <a:pt x="125730" y="348615"/>
                </a:cubicBezTo>
                <a:cubicBezTo>
                  <a:pt x="119199" y="368209"/>
                  <a:pt x="129721" y="341721"/>
                  <a:pt x="118110" y="356235"/>
                </a:cubicBezTo>
                <a:cubicBezTo>
                  <a:pt x="103992" y="373882"/>
                  <a:pt x="131652" y="353336"/>
                  <a:pt x="110490" y="371475"/>
                </a:cubicBezTo>
                <a:cubicBezTo>
                  <a:pt x="108334" y="373323"/>
                  <a:pt x="105233" y="373710"/>
                  <a:pt x="102870" y="375285"/>
                </a:cubicBezTo>
                <a:cubicBezTo>
                  <a:pt x="98664" y="378089"/>
                  <a:pt x="92726" y="384167"/>
                  <a:pt x="87630" y="386715"/>
                </a:cubicBezTo>
                <a:cubicBezTo>
                  <a:pt x="84571" y="388244"/>
                  <a:pt x="81380" y="389542"/>
                  <a:pt x="78105" y="390525"/>
                </a:cubicBezTo>
                <a:cubicBezTo>
                  <a:pt x="75004" y="391455"/>
                  <a:pt x="71741" y="391728"/>
                  <a:pt x="68580" y="392430"/>
                </a:cubicBezTo>
                <a:cubicBezTo>
                  <a:pt x="66024" y="392998"/>
                  <a:pt x="63500" y="393700"/>
                  <a:pt x="60960" y="394335"/>
                </a:cubicBezTo>
                <a:cubicBezTo>
                  <a:pt x="3811" y="392364"/>
                  <a:pt x="24141" y="392430"/>
                  <a:pt x="0" y="392430"/>
                </a:cubicBezTo>
              </a:path>
            </a:pathLst>
          </a:cu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CBE1DE1D-D749-C5B6-7765-FAE806A1B42C}"/>
              </a:ext>
            </a:extLst>
          </p:cNvPr>
          <p:cNvSpPr txBox="1"/>
          <p:nvPr/>
        </p:nvSpPr>
        <p:spPr>
          <a:xfrm>
            <a:off x="5842211" y="1127698"/>
            <a:ext cx="5582680" cy="338554"/>
          </a:xfrm>
          <a:prstGeom prst="rect">
            <a:avLst/>
          </a:prstGeom>
          <a:noFill/>
        </p:spPr>
        <p:txBody>
          <a:bodyPr wrap="square" rtlCol="0">
            <a:spAutoFit/>
          </a:bodyPr>
          <a:lstStyle/>
          <a:p>
            <a:pPr algn="r"/>
            <a:r>
              <a:rPr lang="zh-CN" altLang="en-US" sz="1600" dirty="0">
                <a:solidFill>
                  <a:srgbClr val="002060"/>
                </a:solidFill>
                <a:latin typeface="微软雅黑" panose="020B0503020204020204" pitchFamily="34" charset="-122"/>
                <a:ea typeface="微软雅黑" panose="020B0503020204020204" pitchFamily="34" charset="-122"/>
              </a:rPr>
              <a:t>参考杨清锐学长的方法将朱丰裕学长的分割结果作为标签</a:t>
            </a:r>
          </a:p>
        </p:txBody>
      </p:sp>
    </p:spTree>
    <p:extLst>
      <p:ext uri="{BB962C8B-B14F-4D97-AF65-F5344CB8AC3E}">
        <p14:creationId xmlns:p14="http://schemas.microsoft.com/office/powerpoint/2010/main" val="17137672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BDE4090-BE7D-8FFC-904D-9DE9593DDFE3}"/>
              </a:ext>
            </a:extLst>
          </p:cNvPr>
          <p:cNvSpPr txBox="1"/>
          <p:nvPr/>
        </p:nvSpPr>
        <p:spPr>
          <a:xfrm>
            <a:off x="665065" y="943032"/>
            <a:ext cx="5565138" cy="523220"/>
          </a:xfrm>
          <a:prstGeom prst="rect">
            <a:avLst/>
          </a:prstGeom>
          <a:noFill/>
        </p:spPr>
        <p:txBody>
          <a:bodyPr wrap="squar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部分疑问</a:t>
            </a:r>
            <a:endParaRPr lang="zh-CN" altLang="en-US" sz="2800" dirty="0">
              <a:solidFill>
                <a:srgbClr val="002060"/>
              </a:solidFill>
              <a:latin typeface="微软雅黑" panose="020B0503020204020204" pitchFamily="34" charset="-122"/>
              <a:ea typeface="微软雅黑" panose="020B0503020204020204" pitchFamily="34" charset="-122"/>
            </a:endParaRPr>
          </a:p>
        </p:txBody>
      </p:sp>
      <p:pic>
        <p:nvPicPr>
          <p:cNvPr id="4" name="图片 3" descr="图片包含 锣, 圆的, 钟表, 游戏机&#10;&#10;描述已自动生成">
            <a:extLst>
              <a:ext uri="{FF2B5EF4-FFF2-40B4-BE49-F238E27FC236}">
                <a16:creationId xmlns:a16="http://schemas.microsoft.com/office/drawing/2014/main" id="{E03ABA7C-C37C-0120-B3DE-5D5391419D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383" y="1673043"/>
            <a:ext cx="2273489" cy="2273489"/>
          </a:xfrm>
          <a:prstGeom prst="rect">
            <a:avLst/>
          </a:prstGeom>
        </p:spPr>
      </p:pic>
      <p:pic>
        <p:nvPicPr>
          <p:cNvPr id="6" name="图片 5" descr="黑暗里有星球&#10;&#10;中度可信度描述已自动生成">
            <a:extLst>
              <a:ext uri="{FF2B5EF4-FFF2-40B4-BE49-F238E27FC236}">
                <a16:creationId xmlns:a16="http://schemas.microsoft.com/office/drawing/2014/main" id="{F93ADD0B-9535-3DB8-5CC0-5D6B4B080A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5840" y="1673043"/>
            <a:ext cx="2273489" cy="2273489"/>
          </a:xfrm>
          <a:prstGeom prst="rect">
            <a:avLst/>
          </a:prstGeom>
        </p:spPr>
      </p:pic>
      <p:sp>
        <p:nvSpPr>
          <p:cNvPr id="25" name="文本框 24">
            <a:extLst>
              <a:ext uri="{FF2B5EF4-FFF2-40B4-BE49-F238E27FC236}">
                <a16:creationId xmlns:a16="http://schemas.microsoft.com/office/drawing/2014/main" id="{906023D4-9D71-8CCB-A22C-D208EA961B24}"/>
              </a:ext>
            </a:extLst>
          </p:cNvPr>
          <p:cNvSpPr txBox="1"/>
          <p:nvPr/>
        </p:nvSpPr>
        <p:spPr>
          <a:xfrm>
            <a:off x="5995917" y="736241"/>
            <a:ext cx="5909708" cy="400110"/>
          </a:xfrm>
          <a:prstGeom prst="rect">
            <a:avLst/>
          </a:prstGeom>
          <a:noFill/>
        </p:spPr>
        <p:txBody>
          <a:bodyPr wrap="square" rtlCol="0">
            <a:spAutoFit/>
          </a:bodyPr>
          <a:lstStyle/>
          <a:p>
            <a:pPr algn="ctr"/>
            <a:r>
              <a:rPr lang="zh-CN" altLang="en-US" sz="2000" dirty="0">
                <a:solidFill>
                  <a:srgbClr val="002060"/>
                </a:solidFill>
                <a:latin typeface="微软雅黑" panose="020B0503020204020204" pitchFamily="34" charset="-122"/>
                <a:ea typeface="微软雅黑" panose="020B0503020204020204" pitchFamily="34" charset="-122"/>
              </a:rPr>
              <a:t>朱丰裕学长的标记在这方面表现的并不好</a:t>
            </a:r>
            <a:endParaRPr lang="zh-CN" altLang="en-US" sz="2000" dirty="0">
              <a:solidFill>
                <a:srgbClr val="FF0000"/>
              </a:solidFill>
              <a:latin typeface="微软雅黑" panose="020B0503020204020204" pitchFamily="34" charset="-122"/>
              <a:ea typeface="微软雅黑" panose="020B0503020204020204" pitchFamily="34" charset="-122"/>
            </a:endParaRPr>
          </a:p>
        </p:txBody>
      </p:sp>
      <p:pic>
        <p:nvPicPr>
          <p:cNvPr id="27" name="图片 26">
            <a:extLst>
              <a:ext uri="{FF2B5EF4-FFF2-40B4-BE49-F238E27FC236}">
                <a16:creationId xmlns:a16="http://schemas.microsoft.com/office/drawing/2014/main" id="{89C80576-0EA3-3CC8-805E-29802331AD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6154" y="1673043"/>
            <a:ext cx="2273491" cy="2273491"/>
          </a:xfrm>
          <a:prstGeom prst="rect">
            <a:avLst/>
          </a:prstGeom>
        </p:spPr>
      </p:pic>
      <p:pic>
        <p:nvPicPr>
          <p:cNvPr id="29" name="图片 28">
            <a:extLst>
              <a:ext uri="{FF2B5EF4-FFF2-40B4-BE49-F238E27FC236}">
                <a16:creationId xmlns:a16="http://schemas.microsoft.com/office/drawing/2014/main" id="{0B65BA35-230D-D957-9F1B-3CDB662464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90630" y="1673043"/>
            <a:ext cx="2273490" cy="2273490"/>
          </a:xfrm>
          <a:prstGeom prst="rect">
            <a:avLst/>
          </a:prstGeom>
        </p:spPr>
      </p:pic>
      <p:pic>
        <p:nvPicPr>
          <p:cNvPr id="41" name="图片 40">
            <a:extLst>
              <a:ext uri="{FF2B5EF4-FFF2-40B4-BE49-F238E27FC236}">
                <a16:creationId xmlns:a16="http://schemas.microsoft.com/office/drawing/2014/main" id="{297112BC-8B7B-0A9A-3C58-4163A14334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90630" y="4328614"/>
            <a:ext cx="2276901" cy="2276901"/>
          </a:xfrm>
          <a:prstGeom prst="rect">
            <a:avLst/>
          </a:prstGeom>
        </p:spPr>
      </p:pic>
      <p:pic>
        <p:nvPicPr>
          <p:cNvPr id="43" name="图片 42">
            <a:extLst>
              <a:ext uri="{FF2B5EF4-FFF2-40B4-BE49-F238E27FC236}">
                <a16:creationId xmlns:a16="http://schemas.microsoft.com/office/drawing/2014/main" id="{C3C93CD4-7F0E-396E-C5A3-B36DC77227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22428" y="4328614"/>
            <a:ext cx="2273489" cy="2273489"/>
          </a:xfrm>
          <a:prstGeom prst="rect">
            <a:avLst/>
          </a:prstGeom>
        </p:spPr>
      </p:pic>
      <p:pic>
        <p:nvPicPr>
          <p:cNvPr id="45" name="图片 44">
            <a:extLst>
              <a:ext uri="{FF2B5EF4-FFF2-40B4-BE49-F238E27FC236}">
                <a16:creationId xmlns:a16="http://schemas.microsoft.com/office/drawing/2014/main" id="{DC58B4A4-700A-D601-387C-86FA32634D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16154" y="4332026"/>
            <a:ext cx="2273489" cy="2273489"/>
          </a:xfrm>
          <a:prstGeom prst="rect">
            <a:avLst/>
          </a:prstGeom>
        </p:spPr>
      </p:pic>
      <p:pic>
        <p:nvPicPr>
          <p:cNvPr id="47" name="图片 46">
            <a:extLst>
              <a:ext uri="{FF2B5EF4-FFF2-40B4-BE49-F238E27FC236}">
                <a16:creationId xmlns:a16="http://schemas.microsoft.com/office/drawing/2014/main" id="{0B6AB53E-E6FF-55B9-5F30-F466A541BFF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7382" y="4328614"/>
            <a:ext cx="2273489" cy="2273489"/>
          </a:xfrm>
          <a:prstGeom prst="rect">
            <a:avLst/>
          </a:prstGeom>
        </p:spPr>
      </p:pic>
      <p:sp>
        <p:nvSpPr>
          <p:cNvPr id="48" name="文本框 47">
            <a:extLst>
              <a:ext uri="{FF2B5EF4-FFF2-40B4-BE49-F238E27FC236}">
                <a16:creationId xmlns:a16="http://schemas.microsoft.com/office/drawing/2014/main" id="{129C4B57-A384-32B3-DF3E-959C04B3CC0A}"/>
              </a:ext>
            </a:extLst>
          </p:cNvPr>
          <p:cNvSpPr txBox="1"/>
          <p:nvPr/>
        </p:nvSpPr>
        <p:spPr>
          <a:xfrm>
            <a:off x="5995917" y="1127804"/>
            <a:ext cx="5909708" cy="400110"/>
          </a:xfrm>
          <a:prstGeom prst="rect">
            <a:avLst/>
          </a:prstGeom>
          <a:noFill/>
        </p:spPr>
        <p:txBody>
          <a:bodyPr wrap="square" rtlCol="0">
            <a:spAutoFit/>
          </a:bodyPr>
          <a:lstStyle/>
          <a:p>
            <a:pPr algn="ctr"/>
            <a:r>
              <a:rPr lang="zh-CN" altLang="en-US" sz="2000" dirty="0">
                <a:solidFill>
                  <a:srgbClr val="002060"/>
                </a:solidFill>
                <a:latin typeface="微软雅黑" panose="020B0503020204020204" pitchFamily="34" charset="-122"/>
                <a:ea typeface="微软雅黑" panose="020B0503020204020204" pitchFamily="34" charset="-122"/>
              </a:rPr>
              <a:t>能否有其他渠道获取更好的训练集</a:t>
            </a:r>
            <a:endParaRPr lang="zh-CN" altLang="en-US" sz="20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820769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580BDCD-A66B-489F-9C75-F12AC97A5613}"/>
              </a:ext>
            </a:extLst>
          </p:cNvPr>
          <p:cNvSpPr/>
          <p:nvPr/>
        </p:nvSpPr>
        <p:spPr>
          <a:xfrm>
            <a:off x="341873" y="2586772"/>
            <a:ext cx="1389980" cy="39583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Input</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AFAA3125-65A8-A655-DAEB-F48E1F4351FC}"/>
              </a:ext>
            </a:extLst>
          </p:cNvPr>
          <p:cNvGrpSpPr/>
          <p:nvPr/>
        </p:nvGrpSpPr>
        <p:grpSpPr>
          <a:xfrm>
            <a:off x="2423389" y="1231946"/>
            <a:ext cx="1389980" cy="1073410"/>
            <a:chOff x="2418924" y="1097471"/>
            <a:chExt cx="1389980" cy="1073410"/>
          </a:xfrm>
        </p:grpSpPr>
        <p:sp>
          <p:nvSpPr>
            <p:cNvPr id="4" name="矩形 3">
              <a:extLst>
                <a:ext uri="{FF2B5EF4-FFF2-40B4-BE49-F238E27FC236}">
                  <a16:creationId xmlns:a16="http://schemas.microsoft.com/office/drawing/2014/main" id="{D3810473-0695-C97A-9741-336E81F2AC55}"/>
                </a:ext>
              </a:extLst>
            </p:cNvPr>
            <p:cNvSpPr/>
            <p:nvPr/>
          </p:nvSpPr>
          <p:spPr>
            <a:xfrm>
              <a:off x="2418924" y="1097471"/>
              <a:ext cx="1389980" cy="268761"/>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FFB07D68-C5FE-C140-FA3A-0DAEDBEFC00C}"/>
                </a:ext>
              </a:extLst>
            </p:cNvPr>
            <p:cNvSpPr/>
            <p:nvPr/>
          </p:nvSpPr>
          <p:spPr>
            <a:xfrm>
              <a:off x="2418924" y="1366232"/>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CE03F1CF-0843-AF2A-6C6C-DDA11E0EB224}"/>
                </a:ext>
              </a:extLst>
            </p:cNvPr>
            <p:cNvSpPr/>
            <p:nvPr/>
          </p:nvSpPr>
          <p:spPr>
            <a:xfrm>
              <a:off x="2418924" y="1635217"/>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1E326ED4-DA36-C792-830A-0D5BBA0C8ABC}"/>
                </a:ext>
              </a:extLst>
            </p:cNvPr>
            <p:cNvSpPr/>
            <p:nvPr/>
          </p:nvSpPr>
          <p:spPr>
            <a:xfrm>
              <a:off x="2418924" y="1902120"/>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Maxpool</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grpSp>
        <p:nvGrpSpPr>
          <p:cNvPr id="8" name="组合 7">
            <a:extLst>
              <a:ext uri="{FF2B5EF4-FFF2-40B4-BE49-F238E27FC236}">
                <a16:creationId xmlns:a16="http://schemas.microsoft.com/office/drawing/2014/main" id="{B27F1235-0F92-21F6-10CF-B7FC10B64E83}"/>
              </a:ext>
            </a:extLst>
          </p:cNvPr>
          <p:cNvGrpSpPr/>
          <p:nvPr/>
        </p:nvGrpSpPr>
        <p:grpSpPr>
          <a:xfrm>
            <a:off x="4410680" y="1011876"/>
            <a:ext cx="1389980" cy="1550100"/>
            <a:chOff x="4410828" y="877401"/>
            <a:chExt cx="1389980" cy="1550100"/>
          </a:xfrm>
        </p:grpSpPr>
        <p:sp>
          <p:nvSpPr>
            <p:cNvPr id="9" name="矩形 8">
              <a:extLst>
                <a:ext uri="{FF2B5EF4-FFF2-40B4-BE49-F238E27FC236}">
                  <a16:creationId xmlns:a16="http://schemas.microsoft.com/office/drawing/2014/main" id="{47A0DFAC-BF44-E341-4378-FA36BE28403C}"/>
                </a:ext>
              </a:extLst>
            </p:cNvPr>
            <p:cNvSpPr/>
            <p:nvPr/>
          </p:nvSpPr>
          <p:spPr>
            <a:xfrm>
              <a:off x="4410828" y="87740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5DC6E7E6-C1DC-FBBA-8AF9-4024EFA74883}"/>
                </a:ext>
              </a:extLst>
            </p:cNvPr>
            <p:cNvSpPr/>
            <p:nvPr/>
          </p:nvSpPr>
          <p:spPr>
            <a:xfrm>
              <a:off x="4410828" y="1100508"/>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94F29D76-D53D-9220-7324-F6397C4BA01E}"/>
                </a:ext>
              </a:extLst>
            </p:cNvPr>
            <p:cNvSpPr/>
            <p:nvPr/>
          </p:nvSpPr>
          <p:spPr>
            <a:xfrm>
              <a:off x="4410828" y="132305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2CA31175-F651-7A43-64E5-E9FE811B4C26}"/>
                </a:ext>
              </a:extLst>
            </p:cNvPr>
            <p:cNvSpPr/>
            <p:nvPr/>
          </p:nvSpPr>
          <p:spPr>
            <a:xfrm>
              <a:off x="4410828" y="1547390"/>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BB33A5DD-2D7D-1B3D-7E10-51D77489C09A}"/>
                </a:ext>
              </a:extLst>
            </p:cNvPr>
            <p:cNvSpPr/>
            <p:nvPr/>
          </p:nvSpPr>
          <p:spPr>
            <a:xfrm>
              <a:off x="4410828" y="1767460"/>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37E734A6-8957-019A-23C5-DC21DF1DD7E5}"/>
                </a:ext>
              </a:extLst>
            </p:cNvPr>
            <p:cNvSpPr/>
            <p:nvPr/>
          </p:nvSpPr>
          <p:spPr>
            <a:xfrm>
              <a:off x="4410828" y="198736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53E5DF82-D8B7-BCBD-A211-3FCA670543E4}"/>
                </a:ext>
              </a:extLst>
            </p:cNvPr>
            <p:cNvSpPr/>
            <p:nvPr/>
          </p:nvSpPr>
          <p:spPr>
            <a:xfrm>
              <a:off x="4410828" y="220743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sp>
        <p:nvSpPr>
          <p:cNvPr id="16" name="椭圆 15">
            <a:extLst>
              <a:ext uri="{FF2B5EF4-FFF2-40B4-BE49-F238E27FC236}">
                <a16:creationId xmlns:a16="http://schemas.microsoft.com/office/drawing/2014/main" id="{E3F374EE-AE8B-5EE1-26E0-82ED149242DB}"/>
              </a:ext>
            </a:extLst>
          </p:cNvPr>
          <p:cNvSpPr/>
          <p:nvPr/>
        </p:nvSpPr>
        <p:spPr>
          <a:xfrm>
            <a:off x="4996018" y="269909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7" name="直接连接符 16">
            <a:extLst>
              <a:ext uri="{FF2B5EF4-FFF2-40B4-BE49-F238E27FC236}">
                <a16:creationId xmlns:a16="http://schemas.microsoft.com/office/drawing/2014/main" id="{8340F1C2-7055-B412-1B36-29E852B00AE8}"/>
              </a:ext>
            </a:extLst>
          </p:cNvPr>
          <p:cNvCxnSpPr>
            <a:stCxn id="16" idx="2"/>
            <a:endCxn id="16" idx="6"/>
          </p:cNvCxnSpPr>
          <p:nvPr/>
        </p:nvCxnSpPr>
        <p:spPr>
          <a:xfrm>
            <a:off x="4996018" y="2809128"/>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18" name="直接连接符 17">
            <a:extLst>
              <a:ext uri="{FF2B5EF4-FFF2-40B4-BE49-F238E27FC236}">
                <a16:creationId xmlns:a16="http://schemas.microsoft.com/office/drawing/2014/main" id="{306ED658-E2E0-8642-F709-25032D71FF2B}"/>
              </a:ext>
            </a:extLst>
          </p:cNvPr>
          <p:cNvCxnSpPr>
            <a:stCxn id="16" idx="0"/>
            <a:endCxn id="16" idx="4"/>
          </p:cNvCxnSpPr>
          <p:nvPr/>
        </p:nvCxnSpPr>
        <p:spPr>
          <a:xfrm>
            <a:off x="5105818" y="2699093"/>
            <a:ext cx="0" cy="220070"/>
          </a:xfrm>
          <a:prstGeom prst="line">
            <a:avLst/>
          </a:prstGeom>
        </p:spPr>
        <p:style>
          <a:lnRef idx="2">
            <a:schemeClr val="dk1"/>
          </a:lnRef>
          <a:fillRef idx="0">
            <a:schemeClr val="dk1"/>
          </a:fillRef>
          <a:effectRef idx="1">
            <a:schemeClr val="dk1"/>
          </a:effectRef>
          <a:fontRef idx="minor">
            <a:schemeClr val="tx1"/>
          </a:fontRef>
        </p:style>
      </p:cxnSp>
      <p:sp>
        <p:nvSpPr>
          <p:cNvPr id="19" name="椭圆 18">
            <a:extLst>
              <a:ext uri="{FF2B5EF4-FFF2-40B4-BE49-F238E27FC236}">
                <a16:creationId xmlns:a16="http://schemas.microsoft.com/office/drawing/2014/main" id="{6AD5C1BE-344E-6298-464E-BD429286343D}"/>
              </a:ext>
            </a:extLst>
          </p:cNvPr>
          <p:cNvSpPr/>
          <p:nvPr/>
        </p:nvSpPr>
        <p:spPr>
          <a:xfrm>
            <a:off x="7064668" y="269909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0" name="直接连接符 19">
            <a:extLst>
              <a:ext uri="{FF2B5EF4-FFF2-40B4-BE49-F238E27FC236}">
                <a16:creationId xmlns:a16="http://schemas.microsoft.com/office/drawing/2014/main" id="{2ADA7307-B9D1-E014-497B-FF98746CFDC3}"/>
              </a:ext>
            </a:extLst>
          </p:cNvPr>
          <p:cNvCxnSpPr>
            <a:stCxn id="19" idx="2"/>
            <a:endCxn id="19" idx="6"/>
          </p:cNvCxnSpPr>
          <p:nvPr/>
        </p:nvCxnSpPr>
        <p:spPr>
          <a:xfrm>
            <a:off x="7064668" y="2809128"/>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21" name="直接连接符 20">
            <a:extLst>
              <a:ext uri="{FF2B5EF4-FFF2-40B4-BE49-F238E27FC236}">
                <a16:creationId xmlns:a16="http://schemas.microsoft.com/office/drawing/2014/main" id="{7E138FA0-E6EB-CA7D-B033-9BE465B700C7}"/>
              </a:ext>
            </a:extLst>
          </p:cNvPr>
          <p:cNvCxnSpPr>
            <a:stCxn id="19" idx="0"/>
            <a:endCxn id="19" idx="4"/>
          </p:cNvCxnSpPr>
          <p:nvPr/>
        </p:nvCxnSpPr>
        <p:spPr>
          <a:xfrm>
            <a:off x="7174468" y="2699093"/>
            <a:ext cx="0" cy="220070"/>
          </a:xfrm>
          <a:prstGeom prst="line">
            <a:avLst/>
          </a:prstGeom>
        </p:spPr>
        <p:style>
          <a:lnRef idx="2">
            <a:schemeClr val="dk1"/>
          </a:lnRef>
          <a:fillRef idx="0">
            <a:schemeClr val="dk1"/>
          </a:fillRef>
          <a:effectRef idx="1">
            <a:schemeClr val="dk1"/>
          </a:effectRef>
          <a:fontRef idx="minor">
            <a:schemeClr val="tx1"/>
          </a:fontRef>
        </p:style>
      </p:cxnSp>
      <p:sp>
        <p:nvSpPr>
          <p:cNvPr id="22" name="椭圆 21">
            <a:extLst>
              <a:ext uri="{FF2B5EF4-FFF2-40B4-BE49-F238E27FC236}">
                <a16:creationId xmlns:a16="http://schemas.microsoft.com/office/drawing/2014/main" id="{AFF10C4E-BDD4-9F4E-6919-4544366FC659}"/>
              </a:ext>
            </a:extLst>
          </p:cNvPr>
          <p:cNvSpPr/>
          <p:nvPr/>
        </p:nvSpPr>
        <p:spPr>
          <a:xfrm>
            <a:off x="9166413" y="270434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3" name="直接连接符 22">
            <a:extLst>
              <a:ext uri="{FF2B5EF4-FFF2-40B4-BE49-F238E27FC236}">
                <a16:creationId xmlns:a16="http://schemas.microsoft.com/office/drawing/2014/main" id="{6247AB0C-66E2-A4A7-8141-046543A9870C}"/>
              </a:ext>
            </a:extLst>
          </p:cNvPr>
          <p:cNvCxnSpPr>
            <a:stCxn id="22" idx="2"/>
            <a:endCxn id="22" idx="6"/>
          </p:cNvCxnSpPr>
          <p:nvPr/>
        </p:nvCxnSpPr>
        <p:spPr>
          <a:xfrm>
            <a:off x="9166413" y="2814378"/>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24" name="直接连接符 23">
            <a:extLst>
              <a:ext uri="{FF2B5EF4-FFF2-40B4-BE49-F238E27FC236}">
                <a16:creationId xmlns:a16="http://schemas.microsoft.com/office/drawing/2014/main" id="{134A9E64-530A-BD5A-E53B-21397A57DEE6}"/>
              </a:ext>
            </a:extLst>
          </p:cNvPr>
          <p:cNvCxnSpPr>
            <a:stCxn id="22" idx="0"/>
            <a:endCxn id="22" idx="4"/>
          </p:cNvCxnSpPr>
          <p:nvPr/>
        </p:nvCxnSpPr>
        <p:spPr>
          <a:xfrm>
            <a:off x="9276213" y="2704343"/>
            <a:ext cx="0" cy="220070"/>
          </a:xfrm>
          <a:prstGeom prst="line">
            <a:avLst/>
          </a:prstGeom>
        </p:spPr>
        <p:style>
          <a:lnRef idx="2">
            <a:schemeClr val="dk1"/>
          </a:lnRef>
          <a:fillRef idx="0">
            <a:schemeClr val="dk1"/>
          </a:fillRef>
          <a:effectRef idx="1">
            <a:schemeClr val="dk1"/>
          </a:effectRef>
          <a:fontRef idx="minor">
            <a:schemeClr val="tx1"/>
          </a:fontRef>
        </p:style>
      </p:cxnSp>
      <p:sp>
        <p:nvSpPr>
          <p:cNvPr id="25" name="矩形 24">
            <a:extLst>
              <a:ext uri="{FF2B5EF4-FFF2-40B4-BE49-F238E27FC236}">
                <a16:creationId xmlns:a16="http://schemas.microsoft.com/office/drawing/2014/main" id="{D7A296F9-B4F2-6512-FD1C-A3D28FB3103F}"/>
              </a:ext>
            </a:extLst>
          </p:cNvPr>
          <p:cNvSpPr/>
          <p:nvPr/>
        </p:nvSpPr>
        <p:spPr>
          <a:xfrm>
            <a:off x="10409637" y="2911164"/>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7BC8FD34-697A-BED3-BCCF-6C8F97D07793}"/>
              </a:ext>
            </a:extLst>
          </p:cNvPr>
          <p:cNvSpPr/>
          <p:nvPr/>
        </p:nvSpPr>
        <p:spPr>
          <a:xfrm>
            <a:off x="10409637" y="313427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7" name="矩形 26">
            <a:extLst>
              <a:ext uri="{FF2B5EF4-FFF2-40B4-BE49-F238E27FC236}">
                <a16:creationId xmlns:a16="http://schemas.microsoft.com/office/drawing/2014/main" id="{7958CADF-5AF3-5D93-20D7-20C5CA6DE890}"/>
              </a:ext>
            </a:extLst>
          </p:cNvPr>
          <p:cNvSpPr/>
          <p:nvPr/>
        </p:nvSpPr>
        <p:spPr>
          <a:xfrm>
            <a:off x="10409637" y="3356816"/>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2B07EA40-BF0E-B663-013F-C51B1F68E35C}"/>
              </a:ext>
            </a:extLst>
          </p:cNvPr>
          <p:cNvSpPr/>
          <p:nvPr/>
        </p:nvSpPr>
        <p:spPr>
          <a:xfrm>
            <a:off x="10409637" y="3581153"/>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67AAED2B-1AC2-9E79-F006-14BF15EAD412}"/>
              </a:ext>
            </a:extLst>
          </p:cNvPr>
          <p:cNvSpPr/>
          <p:nvPr/>
        </p:nvSpPr>
        <p:spPr>
          <a:xfrm>
            <a:off x="10409637" y="380122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8227CC24-B87F-8C9A-CE86-9222A9FCC978}"/>
              </a:ext>
            </a:extLst>
          </p:cNvPr>
          <p:cNvSpPr/>
          <p:nvPr/>
        </p:nvSpPr>
        <p:spPr>
          <a:xfrm>
            <a:off x="10409637" y="402112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id="{03F85BCC-B072-7992-215F-13A7D5B9F295}"/>
              </a:ext>
            </a:extLst>
          </p:cNvPr>
          <p:cNvSpPr/>
          <p:nvPr/>
        </p:nvSpPr>
        <p:spPr>
          <a:xfrm>
            <a:off x="10409637" y="4241194"/>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2" name="椭圆 31">
            <a:extLst>
              <a:ext uri="{FF2B5EF4-FFF2-40B4-BE49-F238E27FC236}">
                <a16:creationId xmlns:a16="http://schemas.microsoft.com/office/drawing/2014/main" id="{66A8A6A8-1968-7A07-2D61-6CBF737FD018}"/>
              </a:ext>
            </a:extLst>
          </p:cNvPr>
          <p:cNvSpPr/>
          <p:nvPr/>
        </p:nvSpPr>
        <p:spPr>
          <a:xfrm>
            <a:off x="10994827" y="4598381"/>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33" name="直接连接符 32">
            <a:extLst>
              <a:ext uri="{FF2B5EF4-FFF2-40B4-BE49-F238E27FC236}">
                <a16:creationId xmlns:a16="http://schemas.microsoft.com/office/drawing/2014/main" id="{49BE66C2-46DB-053F-2D51-7FBA8F44E1FE}"/>
              </a:ext>
            </a:extLst>
          </p:cNvPr>
          <p:cNvCxnSpPr>
            <a:stCxn id="32" idx="2"/>
            <a:endCxn id="32" idx="6"/>
          </p:cNvCxnSpPr>
          <p:nvPr/>
        </p:nvCxnSpPr>
        <p:spPr>
          <a:xfrm>
            <a:off x="10994827" y="4708416"/>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34" name="直接连接符 33">
            <a:extLst>
              <a:ext uri="{FF2B5EF4-FFF2-40B4-BE49-F238E27FC236}">
                <a16:creationId xmlns:a16="http://schemas.microsoft.com/office/drawing/2014/main" id="{9D08E626-8DBB-D3CA-94D1-FA0D6523F068}"/>
              </a:ext>
            </a:extLst>
          </p:cNvPr>
          <p:cNvCxnSpPr>
            <a:stCxn id="32" idx="0"/>
            <a:endCxn id="32" idx="4"/>
          </p:cNvCxnSpPr>
          <p:nvPr/>
        </p:nvCxnSpPr>
        <p:spPr>
          <a:xfrm>
            <a:off x="11104627" y="4598381"/>
            <a:ext cx="0" cy="220070"/>
          </a:xfrm>
          <a:prstGeom prst="line">
            <a:avLst/>
          </a:prstGeom>
        </p:spPr>
        <p:style>
          <a:lnRef idx="2">
            <a:schemeClr val="dk1"/>
          </a:lnRef>
          <a:fillRef idx="0">
            <a:schemeClr val="dk1"/>
          </a:fillRef>
          <a:effectRef idx="1">
            <a:schemeClr val="dk1"/>
          </a:effectRef>
          <a:fontRef idx="minor">
            <a:schemeClr val="tx1"/>
          </a:fontRef>
        </p:style>
      </p:cxnSp>
      <p:sp>
        <p:nvSpPr>
          <p:cNvPr id="35" name="矩形 34">
            <a:extLst>
              <a:ext uri="{FF2B5EF4-FFF2-40B4-BE49-F238E27FC236}">
                <a16:creationId xmlns:a16="http://schemas.microsoft.com/office/drawing/2014/main" id="{B0075F0C-F77D-AAB1-F350-CC6D54FB83F1}"/>
              </a:ext>
            </a:extLst>
          </p:cNvPr>
          <p:cNvSpPr/>
          <p:nvPr/>
        </p:nvSpPr>
        <p:spPr>
          <a:xfrm>
            <a:off x="8579737" y="3596287"/>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CA-attention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6" name="矩形 35">
            <a:extLst>
              <a:ext uri="{FF2B5EF4-FFF2-40B4-BE49-F238E27FC236}">
                <a16:creationId xmlns:a16="http://schemas.microsoft.com/office/drawing/2014/main" id="{557C414E-E27B-E009-F152-4AB562CF8AB4}"/>
              </a:ext>
            </a:extLst>
          </p:cNvPr>
          <p:cNvSpPr/>
          <p:nvPr/>
        </p:nvSpPr>
        <p:spPr>
          <a:xfrm>
            <a:off x="10409637" y="557555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7" name="矩形 36">
            <a:extLst>
              <a:ext uri="{FF2B5EF4-FFF2-40B4-BE49-F238E27FC236}">
                <a16:creationId xmlns:a16="http://schemas.microsoft.com/office/drawing/2014/main" id="{03E3B425-14C2-804C-4A9E-541087DB99D6}"/>
              </a:ext>
            </a:extLst>
          </p:cNvPr>
          <p:cNvSpPr/>
          <p:nvPr/>
        </p:nvSpPr>
        <p:spPr>
          <a:xfrm>
            <a:off x="6479478" y="3596287"/>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CA-attention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8" name="矩形 37">
            <a:extLst>
              <a:ext uri="{FF2B5EF4-FFF2-40B4-BE49-F238E27FC236}">
                <a16:creationId xmlns:a16="http://schemas.microsoft.com/office/drawing/2014/main" id="{A79264AD-5A2E-8B4E-F9AE-5CB0BE0259B7}"/>
              </a:ext>
            </a:extLst>
          </p:cNvPr>
          <p:cNvSpPr/>
          <p:nvPr/>
        </p:nvSpPr>
        <p:spPr>
          <a:xfrm>
            <a:off x="4410680" y="3596287"/>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CA-attention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9" name="矩形 38">
            <a:extLst>
              <a:ext uri="{FF2B5EF4-FFF2-40B4-BE49-F238E27FC236}">
                <a16:creationId xmlns:a16="http://schemas.microsoft.com/office/drawing/2014/main" id="{BD4610F9-E149-B20E-E25E-F4BFFC9438D7}"/>
              </a:ext>
            </a:extLst>
          </p:cNvPr>
          <p:cNvSpPr/>
          <p:nvPr/>
        </p:nvSpPr>
        <p:spPr>
          <a:xfrm>
            <a:off x="2423389" y="3596287"/>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CA-attention</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40" name="组合 39">
            <a:extLst>
              <a:ext uri="{FF2B5EF4-FFF2-40B4-BE49-F238E27FC236}">
                <a16:creationId xmlns:a16="http://schemas.microsoft.com/office/drawing/2014/main" id="{F94FBD1E-A8B1-5B01-B057-1027A5437C37}"/>
              </a:ext>
            </a:extLst>
          </p:cNvPr>
          <p:cNvGrpSpPr/>
          <p:nvPr/>
        </p:nvGrpSpPr>
        <p:grpSpPr>
          <a:xfrm>
            <a:off x="8579737" y="4937971"/>
            <a:ext cx="1389981" cy="1755141"/>
            <a:chOff x="8579737" y="4937971"/>
            <a:chExt cx="1389981" cy="1755141"/>
          </a:xfrm>
        </p:grpSpPr>
        <p:sp>
          <p:nvSpPr>
            <p:cNvPr id="41" name="矩形 40">
              <a:extLst>
                <a:ext uri="{FF2B5EF4-FFF2-40B4-BE49-F238E27FC236}">
                  <a16:creationId xmlns:a16="http://schemas.microsoft.com/office/drawing/2014/main" id="{C6ACBF08-814E-C09B-BC5A-F0471E4A406B}"/>
                </a:ext>
              </a:extLst>
            </p:cNvPr>
            <p:cNvSpPr/>
            <p:nvPr/>
          </p:nvSpPr>
          <p:spPr>
            <a:xfrm>
              <a:off x="8579737" y="493797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Concatenate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2" name="矩形 41">
              <a:extLst>
                <a:ext uri="{FF2B5EF4-FFF2-40B4-BE49-F238E27FC236}">
                  <a16:creationId xmlns:a16="http://schemas.microsoft.com/office/drawing/2014/main" id="{916F6A30-AD3D-321C-7B29-59A5E6587CDE}"/>
                </a:ext>
              </a:extLst>
            </p:cNvPr>
            <p:cNvSpPr/>
            <p:nvPr/>
          </p:nvSpPr>
          <p:spPr>
            <a:xfrm>
              <a:off x="8579738" y="515804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3" name="矩形 42">
              <a:extLst>
                <a:ext uri="{FF2B5EF4-FFF2-40B4-BE49-F238E27FC236}">
                  <a16:creationId xmlns:a16="http://schemas.microsoft.com/office/drawing/2014/main" id="{989446A0-FA27-170A-CA3C-B2F419ED5717}"/>
                </a:ext>
              </a:extLst>
            </p:cNvPr>
            <p:cNvSpPr/>
            <p:nvPr/>
          </p:nvSpPr>
          <p:spPr>
            <a:xfrm>
              <a:off x="8579738" y="537811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4" name="矩形 43">
              <a:extLst>
                <a:ext uri="{FF2B5EF4-FFF2-40B4-BE49-F238E27FC236}">
                  <a16:creationId xmlns:a16="http://schemas.microsoft.com/office/drawing/2014/main" id="{E6441338-3FD2-2A2A-CAF1-0CC07556828A}"/>
                </a:ext>
              </a:extLst>
            </p:cNvPr>
            <p:cNvSpPr/>
            <p:nvPr/>
          </p:nvSpPr>
          <p:spPr>
            <a:xfrm>
              <a:off x="8579738" y="559801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5" name="矩形 44">
              <a:extLst>
                <a:ext uri="{FF2B5EF4-FFF2-40B4-BE49-F238E27FC236}">
                  <a16:creationId xmlns:a16="http://schemas.microsoft.com/office/drawing/2014/main" id="{FAF92443-4DDB-1239-5378-1B1C39DF3D02}"/>
                </a:ext>
              </a:extLst>
            </p:cNvPr>
            <p:cNvSpPr/>
            <p:nvPr/>
          </p:nvSpPr>
          <p:spPr>
            <a:xfrm>
              <a:off x="8579738" y="5817913"/>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6" name="矩形 45">
              <a:extLst>
                <a:ext uri="{FF2B5EF4-FFF2-40B4-BE49-F238E27FC236}">
                  <a16:creationId xmlns:a16="http://schemas.microsoft.com/office/drawing/2014/main" id="{1D52B08F-2718-D785-EC6B-A5E2111AA42A}"/>
                </a:ext>
              </a:extLst>
            </p:cNvPr>
            <p:cNvSpPr/>
            <p:nvPr/>
          </p:nvSpPr>
          <p:spPr>
            <a:xfrm>
              <a:off x="8579738" y="603798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7" name="矩形 46">
              <a:extLst>
                <a:ext uri="{FF2B5EF4-FFF2-40B4-BE49-F238E27FC236}">
                  <a16:creationId xmlns:a16="http://schemas.microsoft.com/office/drawing/2014/main" id="{86310D8A-696A-84F7-5D2E-7F2DE5DF9847}"/>
                </a:ext>
              </a:extLst>
            </p:cNvPr>
            <p:cNvSpPr/>
            <p:nvPr/>
          </p:nvSpPr>
          <p:spPr>
            <a:xfrm>
              <a:off x="8579738" y="625788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8" name="矩形 47">
              <a:extLst>
                <a:ext uri="{FF2B5EF4-FFF2-40B4-BE49-F238E27FC236}">
                  <a16:creationId xmlns:a16="http://schemas.microsoft.com/office/drawing/2014/main" id="{05465DF0-1565-2745-1676-CD42E3AF7A18}"/>
                </a:ext>
              </a:extLst>
            </p:cNvPr>
            <p:cNvSpPr/>
            <p:nvPr/>
          </p:nvSpPr>
          <p:spPr>
            <a:xfrm>
              <a:off x="8579738" y="647304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grpSp>
        <p:nvGrpSpPr>
          <p:cNvPr id="49" name="组合 48">
            <a:extLst>
              <a:ext uri="{FF2B5EF4-FFF2-40B4-BE49-F238E27FC236}">
                <a16:creationId xmlns:a16="http://schemas.microsoft.com/office/drawing/2014/main" id="{977A2402-3433-DE85-F94D-D9663BBCCCFD}"/>
              </a:ext>
            </a:extLst>
          </p:cNvPr>
          <p:cNvGrpSpPr/>
          <p:nvPr/>
        </p:nvGrpSpPr>
        <p:grpSpPr>
          <a:xfrm>
            <a:off x="6479478" y="4937971"/>
            <a:ext cx="1389980" cy="1755141"/>
            <a:chOff x="6479478" y="4937971"/>
            <a:chExt cx="1389980" cy="1755141"/>
          </a:xfrm>
        </p:grpSpPr>
        <p:sp>
          <p:nvSpPr>
            <p:cNvPr id="50" name="矩形 49">
              <a:extLst>
                <a:ext uri="{FF2B5EF4-FFF2-40B4-BE49-F238E27FC236}">
                  <a16:creationId xmlns:a16="http://schemas.microsoft.com/office/drawing/2014/main" id="{05C32C87-D9A1-4448-6FA6-1A3B235857E0}"/>
                </a:ext>
              </a:extLst>
            </p:cNvPr>
            <p:cNvSpPr/>
            <p:nvPr/>
          </p:nvSpPr>
          <p:spPr>
            <a:xfrm>
              <a:off x="6479478" y="493797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Concatenate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1" name="矩形 50">
              <a:extLst>
                <a:ext uri="{FF2B5EF4-FFF2-40B4-BE49-F238E27FC236}">
                  <a16:creationId xmlns:a16="http://schemas.microsoft.com/office/drawing/2014/main" id="{3D0FDA27-5265-FF6D-4C73-A0F014D3D772}"/>
                </a:ext>
              </a:extLst>
            </p:cNvPr>
            <p:cNvSpPr/>
            <p:nvPr/>
          </p:nvSpPr>
          <p:spPr>
            <a:xfrm>
              <a:off x="6479478" y="515804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2" name="矩形 51">
              <a:extLst>
                <a:ext uri="{FF2B5EF4-FFF2-40B4-BE49-F238E27FC236}">
                  <a16:creationId xmlns:a16="http://schemas.microsoft.com/office/drawing/2014/main" id="{26A7D2B4-C2B9-69A4-771D-2FA608698D66}"/>
                </a:ext>
              </a:extLst>
            </p:cNvPr>
            <p:cNvSpPr/>
            <p:nvPr/>
          </p:nvSpPr>
          <p:spPr>
            <a:xfrm>
              <a:off x="6479478" y="537811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3" name="矩形 52">
              <a:extLst>
                <a:ext uri="{FF2B5EF4-FFF2-40B4-BE49-F238E27FC236}">
                  <a16:creationId xmlns:a16="http://schemas.microsoft.com/office/drawing/2014/main" id="{9DF7C686-EE44-C224-ABA8-44B87341190D}"/>
                </a:ext>
              </a:extLst>
            </p:cNvPr>
            <p:cNvSpPr/>
            <p:nvPr/>
          </p:nvSpPr>
          <p:spPr>
            <a:xfrm>
              <a:off x="6479478" y="559801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4" name="矩形 53">
              <a:extLst>
                <a:ext uri="{FF2B5EF4-FFF2-40B4-BE49-F238E27FC236}">
                  <a16:creationId xmlns:a16="http://schemas.microsoft.com/office/drawing/2014/main" id="{5AC8F377-B332-298D-A2FE-B01120D06D6B}"/>
                </a:ext>
              </a:extLst>
            </p:cNvPr>
            <p:cNvSpPr/>
            <p:nvPr/>
          </p:nvSpPr>
          <p:spPr>
            <a:xfrm>
              <a:off x="6479478" y="5817913"/>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5" name="矩形 54">
              <a:extLst>
                <a:ext uri="{FF2B5EF4-FFF2-40B4-BE49-F238E27FC236}">
                  <a16:creationId xmlns:a16="http://schemas.microsoft.com/office/drawing/2014/main" id="{13A26CF4-833E-68CD-83A0-D5629DEA0FC2}"/>
                </a:ext>
              </a:extLst>
            </p:cNvPr>
            <p:cNvSpPr/>
            <p:nvPr/>
          </p:nvSpPr>
          <p:spPr>
            <a:xfrm>
              <a:off x="6479478" y="603798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6" name="矩形 55">
              <a:extLst>
                <a:ext uri="{FF2B5EF4-FFF2-40B4-BE49-F238E27FC236}">
                  <a16:creationId xmlns:a16="http://schemas.microsoft.com/office/drawing/2014/main" id="{AC458EC1-A553-0D84-42A5-17B53BEF2A5D}"/>
                </a:ext>
              </a:extLst>
            </p:cNvPr>
            <p:cNvSpPr/>
            <p:nvPr/>
          </p:nvSpPr>
          <p:spPr>
            <a:xfrm>
              <a:off x="6479478" y="625788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7" name="矩形 56">
              <a:extLst>
                <a:ext uri="{FF2B5EF4-FFF2-40B4-BE49-F238E27FC236}">
                  <a16:creationId xmlns:a16="http://schemas.microsoft.com/office/drawing/2014/main" id="{99D228BC-30F8-4977-AF41-F4C1971A7A02}"/>
                </a:ext>
              </a:extLst>
            </p:cNvPr>
            <p:cNvSpPr/>
            <p:nvPr/>
          </p:nvSpPr>
          <p:spPr>
            <a:xfrm>
              <a:off x="6479478" y="647304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grpSp>
        <p:nvGrpSpPr>
          <p:cNvPr id="58" name="组合 57">
            <a:extLst>
              <a:ext uri="{FF2B5EF4-FFF2-40B4-BE49-F238E27FC236}">
                <a16:creationId xmlns:a16="http://schemas.microsoft.com/office/drawing/2014/main" id="{A08E32A0-E2FB-7E69-7C8B-A261E02BEF17}"/>
              </a:ext>
            </a:extLst>
          </p:cNvPr>
          <p:cNvGrpSpPr/>
          <p:nvPr/>
        </p:nvGrpSpPr>
        <p:grpSpPr>
          <a:xfrm>
            <a:off x="4410680" y="4935941"/>
            <a:ext cx="1389980" cy="1755141"/>
            <a:chOff x="4410680" y="4935941"/>
            <a:chExt cx="1389980" cy="1755141"/>
          </a:xfrm>
        </p:grpSpPr>
        <p:sp>
          <p:nvSpPr>
            <p:cNvPr id="59" name="矩形 58">
              <a:extLst>
                <a:ext uri="{FF2B5EF4-FFF2-40B4-BE49-F238E27FC236}">
                  <a16:creationId xmlns:a16="http://schemas.microsoft.com/office/drawing/2014/main" id="{7DB5BDD0-8B2F-727A-2F0B-617C0A19D3B8}"/>
                </a:ext>
              </a:extLst>
            </p:cNvPr>
            <p:cNvSpPr/>
            <p:nvPr/>
          </p:nvSpPr>
          <p:spPr>
            <a:xfrm>
              <a:off x="4410680" y="493594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Concatenate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0" name="矩形 59">
              <a:extLst>
                <a:ext uri="{FF2B5EF4-FFF2-40B4-BE49-F238E27FC236}">
                  <a16:creationId xmlns:a16="http://schemas.microsoft.com/office/drawing/2014/main" id="{79F4211B-552E-10DA-2140-8EB63B00939D}"/>
                </a:ext>
              </a:extLst>
            </p:cNvPr>
            <p:cNvSpPr/>
            <p:nvPr/>
          </p:nvSpPr>
          <p:spPr>
            <a:xfrm>
              <a:off x="4410680" y="515601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6AE56781-6E3D-4DE1-9CB4-E702DA276C3E}"/>
                </a:ext>
              </a:extLst>
            </p:cNvPr>
            <p:cNvSpPr/>
            <p:nvPr/>
          </p:nvSpPr>
          <p:spPr>
            <a:xfrm>
              <a:off x="4410680" y="537608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2" name="矩形 61">
              <a:extLst>
                <a:ext uri="{FF2B5EF4-FFF2-40B4-BE49-F238E27FC236}">
                  <a16:creationId xmlns:a16="http://schemas.microsoft.com/office/drawing/2014/main" id="{7D170EE7-3230-95F8-8249-55F7DCFDFD5B}"/>
                </a:ext>
              </a:extLst>
            </p:cNvPr>
            <p:cNvSpPr/>
            <p:nvPr/>
          </p:nvSpPr>
          <p:spPr>
            <a:xfrm>
              <a:off x="4410680" y="559598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3" name="矩形 62">
              <a:extLst>
                <a:ext uri="{FF2B5EF4-FFF2-40B4-BE49-F238E27FC236}">
                  <a16:creationId xmlns:a16="http://schemas.microsoft.com/office/drawing/2014/main" id="{CDA24D03-E691-6A38-2162-0DE5E0FF21DB}"/>
                </a:ext>
              </a:extLst>
            </p:cNvPr>
            <p:cNvSpPr/>
            <p:nvPr/>
          </p:nvSpPr>
          <p:spPr>
            <a:xfrm>
              <a:off x="4410680" y="5815883"/>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4" name="矩形 63">
              <a:extLst>
                <a:ext uri="{FF2B5EF4-FFF2-40B4-BE49-F238E27FC236}">
                  <a16:creationId xmlns:a16="http://schemas.microsoft.com/office/drawing/2014/main" id="{CA563355-A12C-64BC-A07B-310CE38052A4}"/>
                </a:ext>
              </a:extLst>
            </p:cNvPr>
            <p:cNvSpPr/>
            <p:nvPr/>
          </p:nvSpPr>
          <p:spPr>
            <a:xfrm>
              <a:off x="4410680" y="603595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5" name="矩形 64">
              <a:extLst>
                <a:ext uri="{FF2B5EF4-FFF2-40B4-BE49-F238E27FC236}">
                  <a16:creationId xmlns:a16="http://schemas.microsoft.com/office/drawing/2014/main" id="{A6D243B6-B081-7674-54C2-3DE7834B3E56}"/>
                </a:ext>
              </a:extLst>
            </p:cNvPr>
            <p:cNvSpPr/>
            <p:nvPr/>
          </p:nvSpPr>
          <p:spPr>
            <a:xfrm>
              <a:off x="4410680" y="625585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6" name="矩形 65">
              <a:extLst>
                <a:ext uri="{FF2B5EF4-FFF2-40B4-BE49-F238E27FC236}">
                  <a16:creationId xmlns:a16="http://schemas.microsoft.com/office/drawing/2014/main" id="{DA99C717-C50F-0C9A-54DD-FBA48BFE860A}"/>
                </a:ext>
              </a:extLst>
            </p:cNvPr>
            <p:cNvSpPr/>
            <p:nvPr/>
          </p:nvSpPr>
          <p:spPr>
            <a:xfrm>
              <a:off x="4410680" y="647101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grpSp>
        <p:nvGrpSpPr>
          <p:cNvPr id="67" name="组合 66">
            <a:extLst>
              <a:ext uri="{FF2B5EF4-FFF2-40B4-BE49-F238E27FC236}">
                <a16:creationId xmlns:a16="http://schemas.microsoft.com/office/drawing/2014/main" id="{26EEF8FD-36A3-53C3-3571-47FF4AB2CFDB}"/>
              </a:ext>
            </a:extLst>
          </p:cNvPr>
          <p:cNvGrpSpPr/>
          <p:nvPr/>
        </p:nvGrpSpPr>
        <p:grpSpPr>
          <a:xfrm>
            <a:off x="2423389" y="4933911"/>
            <a:ext cx="1389981" cy="1755141"/>
            <a:chOff x="2423389" y="4933911"/>
            <a:chExt cx="1389981" cy="1755141"/>
          </a:xfrm>
        </p:grpSpPr>
        <p:sp>
          <p:nvSpPr>
            <p:cNvPr id="68" name="矩形 67">
              <a:extLst>
                <a:ext uri="{FF2B5EF4-FFF2-40B4-BE49-F238E27FC236}">
                  <a16:creationId xmlns:a16="http://schemas.microsoft.com/office/drawing/2014/main" id="{68B7CE3F-5D2A-79EF-1B58-21E008AE6DA2}"/>
                </a:ext>
              </a:extLst>
            </p:cNvPr>
            <p:cNvSpPr/>
            <p:nvPr/>
          </p:nvSpPr>
          <p:spPr>
            <a:xfrm>
              <a:off x="2423390" y="493391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Concatenate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9" name="矩形 68">
              <a:extLst>
                <a:ext uri="{FF2B5EF4-FFF2-40B4-BE49-F238E27FC236}">
                  <a16:creationId xmlns:a16="http://schemas.microsoft.com/office/drawing/2014/main" id="{A2285C74-FB90-257E-A21A-0F06E63059AC}"/>
                </a:ext>
              </a:extLst>
            </p:cNvPr>
            <p:cNvSpPr/>
            <p:nvPr/>
          </p:nvSpPr>
          <p:spPr>
            <a:xfrm>
              <a:off x="2423389" y="515398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70" name="矩形 69">
              <a:extLst>
                <a:ext uri="{FF2B5EF4-FFF2-40B4-BE49-F238E27FC236}">
                  <a16:creationId xmlns:a16="http://schemas.microsoft.com/office/drawing/2014/main" id="{B640C401-1841-8DC8-8B56-347D8EAB7E99}"/>
                </a:ext>
              </a:extLst>
            </p:cNvPr>
            <p:cNvSpPr/>
            <p:nvPr/>
          </p:nvSpPr>
          <p:spPr>
            <a:xfrm>
              <a:off x="2423389" y="537405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71" name="矩形 70">
              <a:extLst>
                <a:ext uri="{FF2B5EF4-FFF2-40B4-BE49-F238E27FC236}">
                  <a16:creationId xmlns:a16="http://schemas.microsoft.com/office/drawing/2014/main" id="{86EB506A-5ECA-3D07-E55F-39ECC05B116C}"/>
                </a:ext>
              </a:extLst>
            </p:cNvPr>
            <p:cNvSpPr/>
            <p:nvPr/>
          </p:nvSpPr>
          <p:spPr>
            <a:xfrm>
              <a:off x="2423389" y="559395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72" name="矩形 71">
              <a:extLst>
                <a:ext uri="{FF2B5EF4-FFF2-40B4-BE49-F238E27FC236}">
                  <a16:creationId xmlns:a16="http://schemas.microsoft.com/office/drawing/2014/main" id="{24AC158C-8D19-B4F3-FD03-689BAF3C3F03}"/>
                </a:ext>
              </a:extLst>
            </p:cNvPr>
            <p:cNvSpPr/>
            <p:nvPr/>
          </p:nvSpPr>
          <p:spPr>
            <a:xfrm>
              <a:off x="2423389" y="5813853"/>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73" name="矩形 72">
              <a:extLst>
                <a:ext uri="{FF2B5EF4-FFF2-40B4-BE49-F238E27FC236}">
                  <a16:creationId xmlns:a16="http://schemas.microsoft.com/office/drawing/2014/main" id="{78DD78A3-DF12-5F0A-A736-7263379F531D}"/>
                </a:ext>
              </a:extLst>
            </p:cNvPr>
            <p:cNvSpPr/>
            <p:nvPr/>
          </p:nvSpPr>
          <p:spPr>
            <a:xfrm>
              <a:off x="2423389" y="603392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74" name="矩形 73">
              <a:extLst>
                <a:ext uri="{FF2B5EF4-FFF2-40B4-BE49-F238E27FC236}">
                  <a16:creationId xmlns:a16="http://schemas.microsoft.com/office/drawing/2014/main" id="{BFF66FBA-D35A-F0C0-0B79-8299A968B4DE}"/>
                </a:ext>
              </a:extLst>
            </p:cNvPr>
            <p:cNvSpPr/>
            <p:nvPr/>
          </p:nvSpPr>
          <p:spPr>
            <a:xfrm>
              <a:off x="2423389" y="6253824"/>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75" name="矩形 74">
              <a:extLst>
                <a:ext uri="{FF2B5EF4-FFF2-40B4-BE49-F238E27FC236}">
                  <a16:creationId xmlns:a16="http://schemas.microsoft.com/office/drawing/2014/main" id="{87C43CE5-562B-9FB8-E93D-18F559F95874}"/>
                </a:ext>
              </a:extLst>
            </p:cNvPr>
            <p:cNvSpPr/>
            <p:nvPr/>
          </p:nvSpPr>
          <p:spPr>
            <a:xfrm>
              <a:off x="2423389" y="6468982"/>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UpSampling</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sp>
        <p:nvSpPr>
          <p:cNvPr id="76" name="矩形 75">
            <a:extLst>
              <a:ext uri="{FF2B5EF4-FFF2-40B4-BE49-F238E27FC236}">
                <a16:creationId xmlns:a16="http://schemas.microsoft.com/office/drawing/2014/main" id="{D223053E-0054-76FD-CB68-20E0F5B01772}"/>
              </a:ext>
            </a:extLst>
          </p:cNvPr>
          <p:cNvSpPr/>
          <p:nvPr/>
        </p:nvSpPr>
        <p:spPr>
          <a:xfrm>
            <a:off x="341873" y="5645540"/>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Sigmod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77" name="矩形 76">
            <a:extLst>
              <a:ext uri="{FF2B5EF4-FFF2-40B4-BE49-F238E27FC236}">
                <a16:creationId xmlns:a16="http://schemas.microsoft.com/office/drawing/2014/main" id="{BDD7BE09-9C4B-C8AB-7EFE-279BC1049D21}"/>
              </a:ext>
            </a:extLst>
          </p:cNvPr>
          <p:cNvSpPr/>
          <p:nvPr/>
        </p:nvSpPr>
        <p:spPr>
          <a:xfrm>
            <a:off x="341873" y="5914301"/>
            <a:ext cx="1389980" cy="268761"/>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78" name="矩形 77">
            <a:extLst>
              <a:ext uri="{FF2B5EF4-FFF2-40B4-BE49-F238E27FC236}">
                <a16:creationId xmlns:a16="http://schemas.microsoft.com/office/drawing/2014/main" id="{A34E67E1-8866-5036-6036-9C0DE50B5B9B}"/>
              </a:ext>
            </a:extLst>
          </p:cNvPr>
          <p:cNvSpPr/>
          <p:nvPr/>
        </p:nvSpPr>
        <p:spPr>
          <a:xfrm>
            <a:off x="341873" y="4263348"/>
            <a:ext cx="1389980" cy="39583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output</a:t>
            </a:r>
            <a:endParaRPr lang="zh-CN" altLang="en-US" sz="1400" dirty="0">
              <a:solidFill>
                <a:schemeClr val="tx1"/>
              </a:solidFill>
              <a:latin typeface="微软雅黑" panose="020B0503020204020204" pitchFamily="34" charset="-122"/>
              <a:ea typeface="微软雅黑" panose="020B0503020204020204" pitchFamily="34" charset="-122"/>
            </a:endParaRPr>
          </a:p>
        </p:txBody>
      </p:sp>
      <p:cxnSp>
        <p:nvCxnSpPr>
          <p:cNvPr id="79" name="连接符: 肘形 78">
            <a:extLst>
              <a:ext uri="{FF2B5EF4-FFF2-40B4-BE49-F238E27FC236}">
                <a16:creationId xmlns:a16="http://schemas.microsoft.com/office/drawing/2014/main" id="{77A24833-172A-82AE-54A4-0441945B3E93}"/>
              </a:ext>
            </a:extLst>
          </p:cNvPr>
          <p:cNvCxnSpPr>
            <a:cxnSpLocks/>
            <a:stCxn id="2" idx="0"/>
            <a:endCxn id="4" idx="1"/>
          </p:cNvCxnSpPr>
          <p:nvPr/>
        </p:nvCxnSpPr>
        <p:spPr>
          <a:xfrm rot="5400000" flipH="1" flipV="1">
            <a:off x="1119904" y="1283287"/>
            <a:ext cx="1220445" cy="1386526"/>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0" name="连接符: 肘形 79">
            <a:extLst>
              <a:ext uri="{FF2B5EF4-FFF2-40B4-BE49-F238E27FC236}">
                <a16:creationId xmlns:a16="http://schemas.microsoft.com/office/drawing/2014/main" id="{63A7E6CD-1A0D-A822-D5FB-48ACC668A1BB}"/>
              </a:ext>
            </a:extLst>
          </p:cNvPr>
          <p:cNvCxnSpPr>
            <a:stCxn id="7" idx="2"/>
            <a:endCxn id="9" idx="1"/>
          </p:cNvCxnSpPr>
          <p:nvPr/>
        </p:nvCxnSpPr>
        <p:spPr>
          <a:xfrm rot="5400000" flipH="1" flipV="1">
            <a:off x="3172806" y="1067483"/>
            <a:ext cx="1183445" cy="1292301"/>
          </a:xfrm>
          <a:prstGeom prst="bentConnector4">
            <a:avLst>
              <a:gd name="adj1" fmla="val -42657"/>
              <a:gd name="adj2" fmla="val 7689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9604FAED-2A2B-D947-455A-91EAD5DEBDAD}"/>
              </a:ext>
            </a:extLst>
          </p:cNvPr>
          <p:cNvCxnSpPr>
            <a:stCxn id="15" idx="2"/>
            <a:endCxn id="16" idx="0"/>
          </p:cNvCxnSpPr>
          <p:nvPr/>
        </p:nvCxnSpPr>
        <p:spPr>
          <a:xfrm>
            <a:off x="5105670" y="2561976"/>
            <a:ext cx="148" cy="137117"/>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572A69D1-7BA7-D1CC-AC38-3C61D429A1C2}"/>
              </a:ext>
            </a:extLst>
          </p:cNvPr>
          <p:cNvCxnSpPr>
            <a:endCxn id="16" idx="2"/>
          </p:cNvCxnSpPr>
          <p:nvPr/>
        </p:nvCxnSpPr>
        <p:spPr>
          <a:xfrm>
            <a:off x="4110990" y="2809128"/>
            <a:ext cx="885028" cy="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3" name="连接符: 肘形 82">
            <a:extLst>
              <a:ext uri="{FF2B5EF4-FFF2-40B4-BE49-F238E27FC236}">
                <a16:creationId xmlns:a16="http://schemas.microsoft.com/office/drawing/2014/main" id="{D16DAC81-FD8E-ED9E-BBB8-393301B680DE}"/>
              </a:ext>
            </a:extLst>
          </p:cNvPr>
          <p:cNvCxnSpPr>
            <a:stCxn id="16" idx="6"/>
            <a:endCxn id="85" idx="1"/>
          </p:cNvCxnSpPr>
          <p:nvPr/>
        </p:nvCxnSpPr>
        <p:spPr>
          <a:xfrm flipV="1">
            <a:off x="5215618" y="1121911"/>
            <a:ext cx="1263860" cy="1687217"/>
          </a:xfrm>
          <a:prstGeom prst="bentConnector3">
            <a:avLst>
              <a:gd name="adj1" fmla="val 717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84" name="组合 83">
            <a:extLst>
              <a:ext uri="{FF2B5EF4-FFF2-40B4-BE49-F238E27FC236}">
                <a16:creationId xmlns:a16="http://schemas.microsoft.com/office/drawing/2014/main" id="{7408CF31-490B-4938-D2B9-9125D3C97078}"/>
              </a:ext>
            </a:extLst>
          </p:cNvPr>
          <p:cNvGrpSpPr/>
          <p:nvPr/>
        </p:nvGrpSpPr>
        <p:grpSpPr>
          <a:xfrm>
            <a:off x="6479478" y="1011876"/>
            <a:ext cx="1389980" cy="1550100"/>
            <a:chOff x="6479478" y="1011876"/>
            <a:chExt cx="1389980" cy="1550100"/>
          </a:xfrm>
        </p:grpSpPr>
        <p:sp>
          <p:nvSpPr>
            <p:cNvPr id="85" name="矩形 84">
              <a:extLst>
                <a:ext uri="{FF2B5EF4-FFF2-40B4-BE49-F238E27FC236}">
                  <a16:creationId xmlns:a16="http://schemas.microsoft.com/office/drawing/2014/main" id="{14AB8C60-613B-9D02-F132-C0A22A2CBF99}"/>
                </a:ext>
              </a:extLst>
            </p:cNvPr>
            <p:cNvSpPr/>
            <p:nvPr/>
          </p:nvSpPr>
          <p:spPr>
            <a:xfrm>
              <a:off x="6479478" y="1011876"/>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86" name="矩形 85">
              <a:extLst>
                <a:ext uri="{FF2B5EF4-FFF2-40B4-BE49-F238E27FC236}">
                  <a16:creationId xmlns:a16="http://schemas.microsoft.com/office/drawing/2014/main" id="{3B4ED0B8-AAD5-69CE-53FB-5EE5C59DB65F}"/>
                </a:ext>
              </a:extLst>
            </p:cNvPr>
            <p:cNvSpPr/>
            <p:nvPr/>
          </p:nvSpPr>
          <p:spPr>
            <a:xfrm>
              <a:off x="6479478" y="123498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87" name="矩形 86">
              <a:extLst>
                <a:ext uri="{FF2B5EF4-FFF2-40B4-BE49-F238E27FC236}">
                  <a16:creationId xmlns:a16="http://schemas.microsoft.com/office/drawing/2014/main" id="{E59DB21D-B3BC-C102-A0CA-12C267BCBDEE}"/>
                </a:ext>
              </a:extLst>
            </p:cNvPr>
            <p:cNvSpPr/>
            <p:nvPr/>
          </p:nvSpPr>
          <p:spPr>
            <a:xfrm>
              <a:off x="6479478" y="1457528"/>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88" name="矩形 87">
              <a:extLst>
                <a:ext uri="{FF2B5EF4-FFF2-40B4-BE49-F238E27FC236}">
                  <a16:creationId xmlns:a16="http://schemas.microsoft.com/office/drawing/2014/main" id="{BA3FA59B-7180-01B6-8B1D-016E47E7E768}"/>
                </a:ext>
              </a:extLst>
            </p:cNvPr>
            <p:cNvSpPr/>
            <p:nvPr/>
          </p:nvSpPr>
          <p:spPr>
            <a:xfrm>
              <a:off x="6479478" y="1681865"/>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89" name="矩形 88">
              <a:extLst>
                <a:ext uri="{FF2B5EF4-FFF2-40B4-BE49-F238E27FC236}">
                  <a16:creationId xmlns:a16="http://schemas.microsoft.com/office/drawing/2014/main" id="{C61052F3-6B00-A7AE-FE28-05E6762D5C5A}"/>
                </a:ext>
              </a:extLst>
            </p:cNvPr>
            <p:cNvSpPr/>
            <p:nvPr/>
          </p:nvSpPr>
          <p:spPr>
            <a:xfrm>
              <a:off x="6479478" y="1901935"/>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0" name="矩形 89">
              <a:extLst>
                <a:ext uri="{FF2B5EF4-FFF2-40B4-BE49-F238E27FC236}">
                  <a16:creationId xmlns:a16="http://schemas.microsoft.com/office/drawing/2014/main" id="{57167629-34FD-43EF-99FA-994C4BDC5CD0}"/>
                </a:ext>
              </a:extLst>
            </p:cNvPr>
            <p:cNvSpPr/>
            <p:nvPr/>
          </p:nvSpPr>
          <p:spPr>
            <a:xfrm>
              <a:off x="6479478" y="2121836"/>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1" name="矩形 90">
              <a:extLst>
                <a:ext uri="{FF2B5EF4-FFF2-40B4-BE49-F238E27FC236}">
                  <a16:creationId xmlns:a16="http://schemas.microsoft.com/office/drawing/2014/main" id="{B78656CD-CD84-804A-FA35-17060EAD7B56}"/>
                </a:ext>
              </a:extLst>
            </p:cNvPr>
            <p:cNvSpPr/>
            <p:nvPr/>
          </p:nvSpPr>
          <p:spPr>
            <a:xfrm>
              <a:off x="6479478" y="2341906"/>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cxnSp>
        <p:nvCxnSpPr>
          <p:cNvPr id="92" name="直接连接符 91">
            <a:extLst>
              <a:ext uri="{FF2B5EF4-FFF2-40B4-BE49-F238E27FC236}">
                <a16:creationId xmlns:a16="http://schemas.microsoft.com/office/drawing/2014/main" id="{53B304F0-E0B6-C4CF-D5F4-ACA63B155585}"/>
              </a:ext>
            </a:extLst>
          </p:cNvPr>
          <p:cNvCxnSpPr/>
          <p:nvPr/>
        </p:nvCxnSpPr>
        <p:spPr>
          <a:xfrm>
            <a:off x="7182869" y="2561976"/>
            <a:ext cx="0" cy="137117"/>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3" name="直接连接符 92">
            <a:extLst>
              <a:ext uri="{FF2B5EF4-FFF2-40B4-BE49-F238E27FC236}">
                <a16:creationId xmlns:a16="http://schemas.microsoft.com/office/drawing/2014/main" id="{862E741B-9D0D-0713-38E8-AB3C64168459}"/>
              </a:ext>
            </a:extLst>
          </p:cNvPr>
          <p:cNvCxnSpPr>
            <a:cxnSpLocks/>
          </p:cNvCxnSpPr>
          <p:nvPr/>
        </p:nvCxnSpPr>
        <p:spPr>
          <a:xfrm>
            <a:off x="6115050" y="2809128"/>
            <a:ext cx="958019" cy="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4" name="连接符: 肘形 93">
            <a:extLst>
              <a:ext uri="{FF2B5EF4-FFF2-40B4-BE49-F238E27FC236}">
                <a16:creationId xmlns:a16="http://schemas.microsoft.com/office/drawing/2014/main" id="{24AFA937-1EF3-E711-20E3-86E3AB63CE60}"/>
              </a:ext>
            </a:extLst>
          </p:cNvPr>
          <p:cNvCxnSpPr>
            <a:stCxn id="19" idx="6"/>
            <a:endCxn id="96" idx="1"/>
          </p:cNvCxnSpPr>
          <p:nvPr/>
        </p:nvCxnSpPr>
        <p:spPr>
          <a:xfrm flipV="1">
            <a:off x="7284268" y="1127161"/>
            <a:ext cx="1295469" cy="1681967"/>
          </a:xfrm>
          <a:prstGeom prst="bentConnector3">
            <a:avLst>
              <a:gd name="adj1" fmla="val 63333"/>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5" name="组合 94">
            <a:extLst>
              <a:ext uri="{FF2B5EF4-FFF2-40B4-BE49-F238E27FC236}">
                <a16:creationId xmlns:a16="http://schemas.microsoft.com/office/drawing/2014/main" id="{0F1A16CE-A70B-1E93-D638-9B90C49D1282}"/>
              </a:ext>
            </a:extLst>
          </p:cNvPr>
          <p:cNvGrpSpPr/>
          <p:nvPr/>
        </p:nvGrpSpPr>
        <p:grpSpPr>
          <a:xfrm>
            <a:off x="8579737" y="1017126"/>
            <a:ext cx="1389980" cy="1550100"/>
            <a:chOff x="8581223" y="882651"/>
            <a:chExt cx="1389980" cy="1550100"/>
          </a:xfrm>
        </p:grpSpPr>
        <p:sp>
          <p:nvSpPr>
            <p:cNvPr id="96" name="矩形 95">
              <a:extLst>
                <a:ext uri="{FF2B5EF4-FFF2-40B4-BE49-F238E27FC236}">
                  <a16:creationId xmlns:a16="http://schemas.microsoft.com/office/drawing/2014/main" id="{5A71F225-B3AD-E85F-CA44-E41EA40D1830}"/>
                </a:ext>
              </a:extLst>
            </p:cNvPr>
            <p:cNvSpPr/>
            <p:nvPr/>
          </p:nvSpPr>
          <p:spPr>
            <a:xfrm>
              <a:off x="8581223" y="88265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7" name="矩形 96">
              <a:extLst>
                <a:ext uri="{FF2B5EF4-FFF2-40B4-BE49-F238E27FC236}">
                  <a16:creationId xmlns:a16="http://schemas.microsoft.com/office/drawing/2014/main" id="{BCAADB84-3A2A-8E5C-1123-AC0EE4A65A0B}"/>
                </a:ext>
              </a:extLst>
            </p:cNvPr>
            <p:cNvSpPr/>
            <p:nvPr/>
          </p:nvSpPr>
          <p:spPr>
            <a:xfrm>
              <a:off x="8581223" y="1105758"/>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8" name="矩形 97">
              <a:extLst>
                <a:ext uri="{FF2B5EF4-FFF2-40B4-BE49-F238E27FC236}">
                  <a16:creationId xmlns:a16="http://schemas.microsoft.com/office/drawing/2014/main" id="{BEDB0163-EFD9-100A-E573-C2D47AA69A1B}"/>
                </a:ext>
              </a:extLst>
            </p:cNvPr>
            <p:cNvSpPr/>
            <p:nvPr/>
          </p:nvSpPr>
          <p:spPr>
            <a:xfrm>
              <a:off x="8581223" y="132830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99" name="矩形 98">
              <a:extLst>
                <a:ext uri="{FF2B5EF4-FFF2-40B4-BE49-F238E27FC236}">
                  <a16:creationId xmlns:a16="http://schemas.microsoft.com/office/drawing/2014/main" id="{46E67407-435F-8CD0-E5C6-61AB70FF2E58}"/>
                </a:ext>
              </a:extLst>
            </p:cNvPr>
            <p:cNvSpPr/>
            <p:nvPr/>
          </p:nvSpPr>
          <p:spPr>
            <a:xfrm>
              <a:off x="8581223" y="1552640"/>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0" name="矩形 99">
              <a:extLst>
                <a:ext uri="{FF2B5EF4-FFF2-40B4-BE49-F238E27FC236}">
                  <a16:creationId xmlns:a16="http://schemas.microsoft.com/office/drawing/2014/main" id="{AA3E4028-31D2-416D-4C47-912FBBE6A236}"/>
                </a:ext>
              </a:extLst>
            </p:cNvPr>
            <p:cNvSpPr/>
            <p:nvPr/>
          </p:nvSpPr>
          <p:spPr>
            <a:xfrm>
              <a:off x="8581223" y="1772710"/>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1" name="矩形 100">
              <a:extLst>
                <a:ext uri="{FF2B5EF4-FFF2-40B4-BE49-F238E27FC236}">
                  <a16:creationId xmlns:a16="http://schemas.microsoft.com/office/drawing/2014/main" id="{FFCF6CB7-7303-FB65-EC4C-AC896AE855F4}"/>
                </a:ext>
              </a:extLst>
            </p:cNvPr>
            <p:cNvSpPr/>
            <p:nvPr/>
          </p:nvSpPr>
          <p:spPr>
            <a:xfrm>
              <a:off x="8581223" y="199261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2" name="矩形 101">
              <a:extLst>
                <a:ext uri="{FF2B5EF4-FFF2-40B4-BE49-F238E27FC236}">
                  <a16:creationId xmlns:a16="http://schemas.microsoft.com/office/drawing/2014/main" id="{8435008E-B498-43A4-B35D-E28B6AC6485A}"/>
                </a:ext>
              </a:extLst>
            </p:cNvPr>
            <p:cNvSpPr/>
            <p:nvPr/>
          </p:nvSpPr>
          <p:spPr>
            <a:xfrm>
              <a:off x="8581223" y="221268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cxnSp>
        <p:nvCxnSpPr>
          <p:cNvPr id="103" name="直接连接符 102">
            <a:extLst>
              <a:ext uri="{FF2B5EF4-FFF2-40B4-BE49-F238E27FC236}">
                <a16:creationId xmlns:a16="http://schemas.microsoft.com/office/drawing/2014/main" id="{88B6D45A-D3F4-05EB-8C56-057ECBEE7E28}"/>
              </a:ext>
            </a:extLst>
          </p:cNvPr>
          <p:cNvCxnSpPr>
            <a:cxnSpLocks/>
          </p:cNvCxnSpPr>
          <p:nvPr/>
        </p:nvCxnSpPr>
        <p:spPr>
          <a:xfrm>
            <a:off x="9276213" y="2564549"/>
            <a:ext cx="0" cy="137117"/>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4" name="直接连接符 103">
            <a:extLst>
              <a:ext uri="{FF2B5EF4-FFF2-40B4-BE49-F238E27FC236}">
                <a16:creationId xmlns:a16="http://schemas.microsoft.com/office/drawing/2014/main" id="{2B806549-F71F-3B18-F552-0EC53576B79A}"/>
              </a:ext>
            </a:extLst>
          </p:cNvPr>
          <p:cNvCxnSpPr>
            <a:cxnSpLocks/>
            <a:endCxn id="22" idx="2"/>
          </p:cNvCxnSpPr>
          <p:nvPr/>
        </p:nvCxnSpPr>
        <p:spPr>
          <a:xfrm>
            <a:off x="8088630" y="2809128"/>
            <a:ext cx="1077783" cy="525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5" name="连接符: 肘形 104">
            <a:extLst>
              <a:ext uri="{FF2B5EF4-FFF2-40B4-BE49-F238E27FC236}">
                <a16:creationId xmlns:a16="http://schemas.microsoft.com/office/drawing/2014/main" id="{85F542A3-CBC6-AF10-E9C9-412FF5F3251C}"/>
              </a:ext>
            </a:extLst>
          </p:cNvPr>
          <p:cNvCxnSpPr>
            <a:stCxn id="22" idx="6"/>
            <a:endCxn id="25" idx="0"/>
          </p:cNvCxnSpPr>
          <p:nvPr/>
        </p:nvCxnSpPr>
        <p:spPr>
          <a:xfrm>
            <a:off x="9386013" y="2814378"/>
            <a:ext cx="1718614" cy="96786"/>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6" name="直接连接符 105">
            <a:extLst>
              <a:ext uri="{FF2B5EF4-FFF2-40B4-BE49-F238E27FC236}">
                <a16:creationId xmlns:a16="http://schemas.microsoft.com/office/drawing/2014/main" id="{5E8E35BE-641C-9599-8FD2-BC81E16074F1}"/>
              </a:ext>
            </a:extLst>
          </p:cNvPr>
          <p:cNvCxnSpPr>
            <a:cxnSpLocks/>
            <a:stCxn id="31" idx="2"/>
            <a:endCxn id="32" idx="0"/>
          </p:cNvCxnSpPr>
          <p:nvPr/>
        </p:nvCxnSpPr>
        <p:spPr>
          <a:xfrm>
            <a:off x="11104627" y="4461264"/>
            <a:ext cx="0" cy="137117"/>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7" name="直接连接符 106">
            <a:extLst>
              <a:ext uri="{FF2B5EF4-FFF2-40B4-BE49-F238E27FC236}">
                <a16:creationId xmlns:a16="http://schemas.microsoft.com/office/drawing/2014/main" id="{41053A23-76BB-EE7D-A621-8DFEA06163BE}"/>
              </a:ext>
            </a:extLst>
          </p:cNvPr>
          <p:cNvCxnSpPr>
            <a:cxnSpLocks/>
            <a:stCxn id="32" idx="4"/>
            <a:endCxn id="36" idx="0"/>
          </p:cNvCxnSpPr>
          <p:nvPr/>
        </p:nvCxnSpPr>
        <p:spPr>
          <a:xfrm>
            <a:off x="11104627" y="4818451"/>
            <a:ext cx="0" cy="757103"/>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8" name="连接符: 肘形 107">
            <a:extLst>
              <a:ext uri="{FF2B5EF4-FFF2-40B4-BE49-F238E27FC236}">
                <a16:creationId xmlns:a16="http://schemas.microsoft.com/office/drawing/2014/main" id="{8E0E2161-A07F-5ECA-A89D-F04CFB8910D3}"/>
              </a:ext>
            </a:extLst>
          </p:cNvPr>
          <p:cNvCxnSpPr>
            <a:stCxn id="36" idx="1"/>
            <a:endCxn id="41" idx="3"/>
          </p:cNvCxnSpPr>
          <p:nvPr/>
        </p:nvCxnSpPr>
        <p:spPr>
          <a:xfrm rot="10800000">
            <a:off x="9969717" y="5048007"/>
            <a:ext cx="439920" cy="637583"/>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9" name="直接连接符 108">
            <a:extLst>
              <a:ext uri="{FF2B5EF4-FFF2-40B4-BE49-F238E27FC236}">
                <a16:creationId xmlns:a16="http://schemas.microsoft.com/office/drawing/2014/main" id="{2F6F0A90-7BA9-3F38-E65D-57B2DEDB1597}"/>
              </a:ext>
            </a:extLst>
          </p:cNvPr>
          <p:cNvCxnSpPr>
            <a:stCxn id="22" idx="4"/>
            <a:endCxn id="35" idx="0"/>
          </p:cNvCxnSpPr>
          <p:nvPr/>
        </p:nvCxnSpPr>
        <p:spPr>
          <a:xfrm flipH="1">
            <a:off x="9274727" y="2924413"/>
            <a:ext cx="1486" cy="671874"/>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0" name="直接连接符 109">
            <a:extLst>
              <a:ext uri="{FF2B5EF4-FFF2-40B4-BE49-F238E27FC236}">
                <a16:creationId xmlns:a16="http://schemas.microsoft.com/office/drawing/2014/main" id="{9D2703B2-1655-4816-8A92-66135D3B9EFE}"/>
              </a:ext>
            </a:extLst>
          </p:cNvPr>
          <p:cNvCxnSpPr>
            <a:stCxn id="35" idx="2"/>
            <a:endCxn id="41" idx="0"/>
          </p:cNvCxnSpPr>
          <p:nvPr/>
        </p:nvCxnSpPr>
        <p:spPr>
          <a:xfrm>
            <a:off x="9274727" y="3816357"/>
            <a:ext cx="0" cy="1121614"/>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1" name="连接符: 肘形 110">
            <a:extLst>
              <a:ext uri="{FF2B5EF4-FFF2-40B4-BE49-F238E27FC236}">
                <a16:creationId xmlns:a16="http://schemas.microsoft.com/office/drawing/2014/main" id="{A04560E9-FD45-D2EA-5E46-84C0AC0FA5E1}"/>
              </a:ext>
            </a:extLst>
          </p:cNvPr>
          <p:cNvCxnSpPr>
            <a:cxnSpLocks/>
            <a:stCxn id="48" idx="1"/>
            <a:endCxn id="50" idx="3"/>
          </p:cNvCxnSpPr>
          <p:nvPr/>
        </p:nvCxnSpPr>
        <p:spPr>
          <a:xfrm rot="10800000">
            <a:off x="7869458" y="5048007"/>
            <a:ext cx="710280" cy="153507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2" name="连接符: 肘形 111">
            <a:extLst>
              <a:ext uri="{FF2B5EF4-FFF2-40B4-BE49-F238E27FC236}">
                <a16:creationId xmlns:a16="http://schemas.microsoft.com/office/drawing/2014/main" id="{298A7090-C0A0-BEDA-5A08-B4A9BEFCE1D4}"/>
              </a:ext>
            </a:extLst>
          </p:cNvPr>
          <p:cNvCxnSpPr>
            <a:cxnSpLocks/>
            <a:stCxn id="57" idx="1"/>
            <a:endCxn id="59" idx="3"/>
          </p:cNvCxnSpPr>
          <p:nvPr/>
        </p:nvCxnSpPr>
        <p:spPr>
          <a:xfrm rot="10800000">
            <a:off x="5800660" y="5045977"/>
            <a:ext cx="678818" cy="153710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3" name="连接符: 肘形 112">
            <a:extLst>
              <a:ext uri="{FF2B5EF4-FFF2-40B4-BE49-F238E27FC236}">
                <a16:creationId xmlns:a16="http://schemas.microsoft.com/office/drawing/2014/main" id="{4635DC5C-500B-BFC8-E29D-7A6D8BFBFF6B}"/>
              </a:ext>
            </a:extLst>
          </p:cNvPr>
          <p:cNvCxnSpPr>
            <a:cxnSpLocks/>
            <a:stCxn id="66" idx="1"/>
            <a:endCxn id="68" idx="3"/>
          </p:cNvCxnSpPr>
          <p:nvPr/>
        </p:nvCxnSpPr>
        <p:spPr>
          <a:xfrm rot="10800000">
            <a:off x="3813370" y="5043947"/>
            <a:ext cx="597310" cy="153710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4" name="连接符: 肘形 113">
            <a:extLst>
              <a:ext uri="{FF2B5EF4-FFF2-40B4-BE49-F238E27FC236}">
                <a16:creationId xmlns:a16="http://schemas.microsoft.com/office/drawing/2014/main" id="{A1C0E90C-3D15-CC49-ECCF-5FB1162CD8D5}"/>
              </a:ext>
            </a:extLst>
          </p:cNvPr>
          <p:cNvCxnSpPr>
            <a:stCxn id="75" idx="1"/>
            <a:endCxn id="77" idx="2"/>
          </p:cNvCxnSpPr>
          <p:nvPr/>
        </p:nvCxnSpPr>
        <p:spPr>
          <a:xfrm rot="10800000">
            <a:off x="1036863" y="6183063"/>
            <a:ext cx="1386526" cy="395955"/>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5" name="直接连接符 114">
            <a:extLst>
              <a:ext uri="{FF2B5EF4-FFF2-40B4-BE49-F238E27FC236}">
                <a16:creationId xmlns:a16="http://schemas.microsoft.com/office/drawing/2014/main" id="{8D7A151C-BB77-EF71-B16B-074ACE7B86D8}"/>
              </a:ext>
            </a:extLst>
          </p:cNvPr>
          <p:cNvCxnSpPr>
            <a:stCxn id="76" idx="0"/>
            <a:endCxn id="78" idx="2"/>
          </p:cNvCxnSpPr>
          <p:nvPr/>
        </p:nvCxnSpPr>
        <p:spPr>
          <a:xfrm flipV="1">
            <a:off x="1036863" y="4659179"/>
            <a:ext cx="0" cy="986361"/>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直接连接符 115">
            <a:extLst>
              <a:ext uri="{FF2B5EF4-FFF2-40B4-BE49-F238E27FC236}">
                <a16:creationId xmlns:a16="http://schemas.microsoft.com/office/drawing/2014/main" id="{4762AB76-D5B6-E9E7-A65A-78278FF6D609}"/>
              </a:ext>
            </a:extLst>
          </p:cNvPr>
          <p:cNvCxnSpPr>
            <a:stCxn id="19" idx="4"/>
            <a:endCxn id="37" idx="0"/>
          </p:cNvCxnSpPr>
          <p:nvPr/>
        </p:nvCxnSpPr>
        <p:spPr>
          <a:xfrm>
            <a:off x="7174468" y="2919163"/>
            <a:ext cx="0" cy="677124"/>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直接连接符 116">
            <a:extLst>
              <a:ext uri="{FF2B5EF4-FFF2-40B4-BE49-F238E27FC236}">
                <a16:creationId xmlns:a16="http://schemas.microsoft.com/office/drawing/2014/main" id="{C01008FC-76F6-814A-3E95-8CB9FACF4F5B}"/>
              </a:ext>
            </a:extLst>
          </p:cNvPr>
          <p:cNvCxnSpPr>
            <a:stCxn id="37" idx="2"/>
            <a:endCxn id="50" idx="0"/>
          </p:cNvCxnSpPr>
          <p:nvPr/>
        </p:nvCxnSpPr>
        <p:spPr>
          <a:xfrm>
            <a:off x="7174468" y="3816357"/>
            <a:ext cx="0" cy="1121614"/>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直接连接符 117">
            <a:extLst>
              <a:ext uri="{FF2B5EF4-FFF2-40B4-BE49-F238E27FC236}">
                <a16:creationId xmlns:a16="http://schemas.microsoft.com/office/drawing/2014/main" id="{920F3530-91DD-B464-4045-2B0B4848D3E6}"/>
              </a:ext>
            </a:extLst>
          </p:cNvPr>
          <p:cNvCxnSpPr>
            <a:stCxn id="16" idx="4"/>
            <a:endCxn id="38" idx="0"/>
          </p:cNvCxnSpPr>
          <p:nvPr/>
        </p:nvCxnSpPr>
        <p:spPr>
          <a:xfrm flipH="1">
            <a:off x="5105670" y="2919163"/>
            <a:ext cx="148" cy="677124"/>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直接连接符 118">
            <a:extLst>
              <a:ext uri="{FF2B5EF4-FFF2-40B4-BE49-F238E27FC236}">
                <a16:creationId xmlns:a16="http://schemas.microsoft.com/office/drawing/2014/main" id="{29E5FEEF-BD3B-9C2B-A9DF-4AC3A04C8D7F}"/>
              </a:ext>
            </a:extLst>
          </p:cNvPr>
          <p:cNvCxnSpPr>
            <a:stCxn id="38" idx="2"/>
            <a:endCxn id="59" idx="0"/>
          </p:cNvCxnSpPr>
          <p:nvPr/>
        </p:nvCxnSpPr>
        <p:spPr>
          <a:xfrm>
            <a:off x="5105670" y="3816357"/>
            <a:ext cx="0" cy="1119584"/>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直接连接符 119">
            <a:extLst>
              <a:ext uri="{FF2B5EF4-FFF2-40B4-BE49-F238E27FC236}">
                <a16:creationId xmlns:a16="http://schemas.microsoft.com/office/drawing/2014/main" id="{B6BD7C9E-9449-167C-61DB-92026C10BD33}"/>
              </a:ext>
            </a:extLst>
          </p:cNvPr>
          <p:cNvCxnSpPr>
            <a:stCxn id="7" idx="2"/>
            <a:endCxn id="39" idx="0"/>
          </p:cNvCxnSpPr>
          <p:nvPr/>
        </p:nvCxnSpPr>
        <p:spPr>
          <a:xfrm>
            <a:off x="3118379" y="2305356"/>
            <a:ext cx="0" cy="1290931"/>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直接连接符 120">
            <a:extLst>
              <a:ext uri="{FF2B5EF4-FFF2-40B4-BE49-F238E27FC236}">
                <a16:creationId xmlns:a16="http://schemas.microsoft.com/office/drawing/2014/main" id="{46D7157A-A1EB-5F7E-98AF-82874044B45D}"/>
              </a:ext>
            </a:extLst>
          </p:cNvPr>
          <p:cNvCxnSpPr>
            <a:cxnSpLocks/>
            <a:stCxn id="39" idx="2"/>
            <a:endCxn id="68" idx="0"/>
          </p:cNvCxnSpPr>
          <p:nvPr/>
        </p:nvCxnSpPr>
        <p:spPr>
          <a:xfrm>
            <a:off x="3118379" y="3816357"/>
            <a:ext cx="1" cy="1117554"/>
          </a:xfrm>
          <a:prstGeom prst="line">
            <a:avLst/>
          </a:prstGeom>
          <a:ln>
            <a:tailEnd type="arrow"/>
          </a:ln>
        </p:spPr>
        <p:style>
          <a:lnRef idx="2">
            <a:schemeClr val="accent1"/>
          </a:lnRef>
          <a:fillRef idx="0">
            <a:schemeClr val="accent1"/>
          </a:fillRef>
          <a:effectRef idx="1">
            <a:schemeClr val="accent1"/>
          </a:effectRef>
          <a:fontRef idx="minor">
            <a:schemeClr val="tx1"/>
          </a:fontRef>
        </p:style>
      </p:cxnSp>
      <p:sp>
        <p:nvSpPr>
          <p:cNvPr id="122" name="矩形: 圆角 121">
            <a:extLst>
              <a:ext uri="{FF2B5EF4-FFF2-40B4-BE49-F238E27FC236}">
                <a16:creationId xmlns:a16="http://schemas.microsoft.com/office/drawing/2014/main" id="{371EA4CD-04BC-2263-095A-A4151F90355B}"/>
              </a:ext>
            </a:extLst>
          </p:cNvPr>
          <p:cNvSpPr/>
          <p:nvPr/>
        </p:nvSpPr>
        <p:spPr>
          <a:xfrm>
            <a:off x="2265829" y="1048871"/>
            <a:ext cx="1674159" cy="1454300"/>
          </a:xfrm>
          <a:prstGeom prst="roundRect">
            <a:avLst>
              <a:gd name="adj" fmla="val 3012"/>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3" name="矩形: 圆角 122">
            <a:extLst>
              <a:ext uri="{FF2B5EF4-FFF2-40B4-BE49-F238E27FC236}">
                <a16:creationId xmlns:a16="http://schemas.microsoft.com/office/drawing/2014/main" id="{208711ED-A522-ED1F-9055-EB0E01990D44}"/>
              </a:ext>
            </a:extLst>
          </p:cNvPr>
          <p:cNvSpPr/>
          <p:nvPr/>
        </p:nvSpPr>
        <p:spPr>
          <a:xfrm>
            <a:off x="4260835" y="921625"/>
            <a:ext cx="1674159" cy="2060978"/>
          </a:xfrm>
          <a:prstGeom prst="roundRect">
            <a:avLst>
              <a:gd name="adj" fmla="val 3012"/>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4" name="矩形: 圆角 123">
            <a:extLst>
              <a:ext uri="{FF2B5EF4-FFF2-40B4-BE49-F238E27FC236}">
                <a16:creationId xmlns:a16="http://schemas.microsoft.com/office/drawing/2014/main" id="{F0397398-4B8A-9DC8-3C01-D5B9C3B04C2F}"/>
              </a:ext>
            </a:extLst>
          </p:cNvPr>
          <p:cNvSpPr/>
          <p:nvPr/>
        </p:nvSpPr>
        <p:spPr>
          <a:xfrm>
            <a:off x="6330557" y="915403"/>
            <a:ext cx="1674159" cy="2060978"/>
          </a:xfrm>
          <a:prstGeom prst="roundRect">
            <a:avLst>
              <a:gd name="adj" fmla="val 3012"/>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5" name="矩形: 圆角 124">
            <a:extLst>
              <a:ext uri="{FF2B5EF4-FFF2-40B4-BE49-F238E27FC236}">
                <a16:creationId xmlns:a16="http://schemas.microsoft.com/office/drawing/2014/main" id="{D8821FAF-2CA7-49E3-12A1-78683ED9543C}"/>
              </a:ext>
            </a:extLst>
          </p:cNvPr>
          <p:cNvSpPr/>
          <p:nvPr/>
        </p:nvSpPr>
        <p:spPr>
          <a:xfrm>
            <a:off x="8468354" y="915401"/>
            <a:ext cx="1674159" cy="2067201"/>
          </a:xfrm>
          <a:prstGeom prst="roundRect">
            <a:avLst>
              <a:gd name="adj" fmla="val 3012"/>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6" name="文本框 125">
            <a:extLst>
              <a:ext uri="{FF2B5EF4-FFF2-40B4-BE49-F238E27FC236}">
                <a16:creationId xmlns:a16="http://schemas.microsoft.com/office/drawing/2014/main" id="{4A78C115-AFF0-C6B0-ACD2-3A123B6A01FB}"/>
              </a:ext>
            </a:extLst>
          </p:cNvPr>
          <p:cNvSpPr txBox="1"/>
          <p:nvPr/>
        </p:nvSpPr>
        <p:spPr>
          <a:xfrm>
            <a:off x="2790669" y="731781"/>
            <a:ext cx="646331"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conv1</a:t>
            </a:r>
            <a:endParaRPr lang="zh-CN" altLang="en-US" sz="1400" dirty="0">
              <a:latin typeface="Times New Roman" panose="02020603050405020304" pitchFamily="18" charset="0"/>
              <a:cs typeface="Times New Roman" panose="02020603050405020304" pitchFamily="18" charset="0"/>
            </a:endParaRPr>
          </a:p>
        </p:txBody>
      </p:sp>
      <p:sp>
        <p:nvSpPr>
          <p:cNvPr id="127" name="文本框 126">
            <a:extLst>
              <a:ext uri="{FF2B5EF4-FFF2-40B4-BE49-F238E27FC236}">
                <a16:creationId xmlns:a16="http://schemas.microsoft.com/office/drawing/2014/main" id="{7F338B8D-A152-EE72-2660-74686711649F}"/>
              </a:ext>
            </a:extLst>
          </p:cNvPr>
          <p:cNvSpPr txBox="1"/>
          <p:nvPr/>
        </p:nvSpPr>
        <p:spPr>
          <a:xfrm>
            <a:off x="4698606" y="631939"/>
            <a:ext cx="798616"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conv2_x</a:t>
            </a:r>
            <a:endParaRPr lang="zh-CN" altLang="en-US" sz="1400" dirty="0">
              <a:latin typeface="Times New Roman" panose="02020603050405020304" pitchFamily="18" charset="0"/>
              <a:cs typeface="Times New Roman" panose="02020603050405020304" pitchFamily="18" charset="0"/>
            </a:endParaRPr>
          </a:p>
        </p:txBody>
      </p:sp>
      <p:sp>
        <p:nvSpPr>
          <p:cNvPr id="128" name="文本框 127">
            <a:extLst>
              <a:ext uri="{FF2B5EF4-FFF2-40B4-BE49-F238E27FC236}">
                <a16:creationId xmlns:a16="http://schemas.microsoft.com/office/drawing/2014/main" id="{89D3F866-63DE-D59F-4D83-661DFADDF4DD}"/>
              </a:ext>
            </a:extLst>
          </p:cNvPr>
          <p:cNvSpPr txBox="1"/>
          <p:nvPr/>
        </p:nvSpPr>
        <p:spPr>
          <a:xfrm>
            <a:off x="6783560" y="631939"/>
            <a:ext cx="798616"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conv3_x</a:t>
            </a:r>
            <a:endParaRPr lang="zh-CN" altLang="en-US" sz="1400" dirty="0">
              <a:latin typeface="Times New Roman" panose="02020603050405020304" pitchFamily="18" charset="0"/>
              <a:cs typeface="Times New Roman" panose="02020603050405020304" pitchFamily="18" charset="0"/>
            </a:endParaRPr>
          </a:p>
        </p:txBody>
      </p:sp>
      <p:sp>
        <p:nvSpPr>
          <p:cNvPr id="129" name="文本框 128">
            <a:extLst>
              <a:ext uri="{FF2B5EF4-FFF2-40B4-BE49-F238E27FC236}">
                <a16:creationId xmlns:a16="http://schemas.microsoft.com/office/drawing/2014/main" id="{1DC7AD72-551C-C136-F039-A84BBDD60A62}"/>
              </a:ext>
            </a:extLst>
          </p:cNvPr>
          <p:cNvSpPr txBox="1"/>
          <p:nvPr/>
        </p:nvSpPr>
        <p:spPr>
          <a:xfrm>
            <a:off x="8906125" y="631939"/>
            <a:ext cx="798616"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conv4_x</a:t>
            </a:r>
            <a:endParaRPr lang="zh-CN"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0" name="文本框 129">
                <a:extLst>
                  <a:ext uri="{FF2B5EF4-FFF2-40B4-BE49-F238E27FC236}">
                    <a16:creationId xmlns:a16="http://schemas.microsoft.com/office/drawing/2014/main" id="{0AB300F2-6CE9-F21D-4AE0-89D4C142BFCB}"/>
                  </a:ext>
                </a:extLst>
              </p:cNvPr>
              <p:cNvSpPr txBox="1"/>
              <p:nvPr/>
            </p:nvSpPr>
            <p:spPr>
              <a:xfrm>
                <a:off x="5457519" y="2532800"/>
                <a:ext cx="505075" cy="307777"/>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400" b="0" i="1" dirty="0" smtClean="0">
                          <a:latin typeface="Cambria Math" panose="02040503050406030204" pitchFamily="18" charset="0"/>
                          <a:ea typeface="Cambria Math" panose="02040503050406030204" pitchFamily="18" charset="0"/>
                          <a:cs typeface="Times New Roman" panose="02020603050405020304" pitchFamily="18" charset="0"/>
                        </a:rPr>
                        <m:t>3</m:t>
                      </m:r>
                    </m:oMath>
                  </m:oMathPara>
                </a14:m>
                <a:endParaRPr lang="zh-CN" altLang="en-US" sz="14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30" name="文本框 129">
                <a:extLst>
                  <a:ext uri="{FF2B5EF4-FFF2-40B4-BE49-F238E27FC236}">
                    <a16:creationId xmlns:a16="http://schemas.microsoft.com/office/drawing/2014/main" id="{0AB300F2-6CE9-F21D-4AE0-89D4C142BFCB}"/>
                  </a:ext>
                </a:extLst>
              </p:cNvPr>
              <p:cNvSpPr txBox="1">
                <a:spLocks noRot="1" noChangeAspect="1" noMove="1" noResize="1" noEditPoints="1" noAdjustHandles="1" noChangeArrowheads="1" noChangeShapeType="1" noTextEdit="1"/>
              </p:cNvSpPr>
              <p:nvPr/>
            </p:nvSpPr>
            <p:spPr>
              <a:xfrm>
                <a:off x="5457519" y="2532800"/>
                <a:ext cx="505075" cy="30777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1" name="文本框 130">
                <a:extLst>
                  <a:ext uri="{FF2B5EF4-FFF2-40B4-BE49-F238E27FC236}">
                    <a16:creationId xmlns:a16="http://schemas.microsoft.com/office/drawing/2014/main" id="{813F9424-23BD-AAF1-C704-0A081A8171CE}"/>
                  </a:ext>
                </a:extLst>
              </p:cNvPr>
              <p:cNvSpPr txBox="1"/>
              <p:nvPr/>
            </p:nvSpPr>
            <p:spPr>
              <a:xfrm>
                <a:off x="7563588" y="2547895"/>
                <a:ext cx="497059" cy="33855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400" b="0" i="1" dirty="0" smtClean="0">
                          <a:latin typeface="Cambria Math" panose="02040503050406030204" pitchFamily="18" charset="0"/>
                          <a:ea typeface="Cambria Math" panose="02040503050406030204" pitchFamily="18" charset="0"/>
                          <a:cs typeface="Times New Roman" panose="02020603050405020304" pitchFamily="18" charset="0"/>
                        </a:rPr>
                        <m:t>4</m:t>
                      </m:r>
                    </m:oMath>
                  </m:oMathPara>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31" name="文本框 130">
                <a:extLst>
                  <a:ext uri="{FF2B5EF4-FFF2-40B4-BE49-F238E27FC236}">
                    <a16:creationId xmlns:a16="http://schemas.microsoft.com/office/drawing/2014/main" id="{813F9424-23BD-AAF1-C704-0A081A8171CE}"/>
                  </a:ext>
                </a:extLst>
              </p:cNvPr>
              <p:cNvSpPr txBox="1">
                <a:spLocks noRot="1" noChangeAspect="1" noMove="1" noResize="1" noEditPoints="1" noAdjustHandles="1" noChangeArrowheads="1" noChangeShapeType="1" noTextEdit="1"/>
              </p:cNvSpPr>
              <p:nvPr/>
            </p:nvSpPr>
            <p:spPr>
              <a:xfrm>
                <a:off x="7563588" y="2547895"/>
                <a:ext cx="497059" cy="33855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2" name="文本框 131">
                <a:extLst>
                  <a:ext uri="{FF2B5EF4-FFF2-40B4-BE49-F238E27FC236}">
                    <a16:creationId xmlns:a16="http://schemas.microsoft.com/office/drawing/2014/main" id="{08B2BC42-A862-CF49-C1DE-2E4D1F9C7E91}"/>
                  </a:ext>
                </a:extLst>
              </p:cNvPr>
              <p:cNvSpPr txBox="1"/>
              <p:nvPr/>
            </p:nvSpPr>
            <p:spPr>
              <a:xfrm>
                <a:off x="9681027" y="2545204"/>
                <a:ext cx="497059" cy="307777"/>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400" b="0" i="1" dirty="0" smtClean="0">
                          <a:latin typeface="Cambria Math" panose="02040503050406030204" pitchFamily="18" charset="0"/>
                          <a:ea typeface="Cambria Math" panose="02040503050406030204" pitchFamily="18" charset="0"/>
                          <a:cs typeface="Times New Roman" panose="02020603050405020304" pitchFamily="18" charset="0"/>
                        </a:rPr>
                        <m:t>6</m:t>
                      </m:r>
                    </m:oMath>
                  </m:oMathPara>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32" name="文本框 131">
                <a:extLst>
                  <a:ext uri="{FF2B5EF4-FFF2-40B4-BE49-F238E27FC236}">
                    <a16:creationId xmlns:a16="http://schemas.microsoft.com/office/drawing/2014/main" id="{08B2BC42-A862-CF49-C1DE-2E4D1F9C7E91}"/>
                  </a:ext>
                </a:extLst>
              </p:cNvPr>
              <p:cNvSpPr txBox="1">
                <a:spLocks noRot="1" noChangeAspect="1" noMove="1" noResize="1" noEditPoints="1" noAdjustHandles="1" noChangeArrowheads="1" noChangeShapeType="1" noTextEdit="1"/>
              </p:cNvSpPr>
              <p:nvPr/>
            </p:nvSpPr>
            <p:spPr>
              <a:xfrm>
                <a:off x="9681027" y="2545204"/>
                <a:ext cx="497059" cy="307777"/>
              </a:xfrm>
              <a:prstGeom prst="rect">
                <a:avLst/>
              </a:prstGeom>
              <a:blipFill>
                <a:blip r:embed="rId4"/>
                <a:stretch>
                  <a:fillRect/>
                </a:stretch>
              </a:blipFill>
            </p:spPr>
            <p:txBody>
              <a:bodyPr/>
              <a:lstStyle/>
              <a:p>
                <a:r>
                  <a:rPr lang="zh-CN" altLang="en-US">
                    <a:noFill/>
                  </a:rPr>
                  <a:t> </a:t>
                </a:r>
              </a:p>
            </p:txBody>
          </p:sp>
        </mc:Fallback>
      </mc:AlternateContent>
      <p:cxnSp>
        <p:nvCxnSpPr>
          <p:cNvPr id="133" name="连接符: 肘形 132">
            <a:extLst>
              <a:ext uri="{FF2B5EF4-FFF2-40B4-BE49-F238E27FC236}">
                <a16:creationId xmlns:a16="http://schemas.microsoft.com/office/drawing/2014/main" id="{D760872A-2605-95EF-29AA-85EA8C842D4C}"/>
              </a:ext>
            </a:extLst>
          </p:cNvPr>
          <p:cNvCxnSpPr>
            <a:endCxn id="32" idx="6"/>
          </p:cNvCxnSpPr>
          <p:nvPr/>
        </p:nvCxnSpPr>
        <p:spPr>
          <a:xfrm rot="16200000" flipH="1">
            <a:off x="10209883" y="3703872"/>
            <a:ext cx="1899288" cy="109800"/>
          </a:xfrm>
          <a:prstGeom prst="bentConnector4">
            <a:avLst>
              <a:gd name="adj1" fmla="val 262"/>
              <a:gd name="adj2" fmla="val 739858"/>
            </a:avLst>
          </a:prstGeom>
          <a:ln>
            <a:tailEnd type="arrow"/>
          </a:ln>
        </p:spPr>
        <p:style>
          <a:lnRef idx="2">
            <a:schemeClr val="accent1"/>
          </a:lnRef>
          <a:fillRef idx="0">
            <a:schemeClr val="accent1"/>
          </a:fillRef>
          <a:effectRef idx="1">
            <a:schemeClr val="accent1"/>
          </a:effectRef>
          <a:fontRef idx="minor">
            <a:schemeClr val="tx1"/>
          </a:fontRef>
        </p:style>
      </p:cxnSp>
      <p:sp>
        <p:nvSpPr>
          <p:cNvPr id="134" name="矩形: 圆角 133">
            <a:extLst>
              <a:ext uri="{FF2B5EF4-FFF2-40B4-BE49-F238E27FC236}">
                <a16:creationId xmlns:a16="http://schemas.microsoft.com/office/drawing/2014/main" id="{F0D7D150-E8C4-F52E-E6CC-3FA853EEBD9A}"/>
              </a:ext>
            </a:extLst>
          </p:cNvPr>
          <p:cNvSpPr/>
          <p:nvPr/>
        </p:nvSpPr>
        <p:spPr>
          <a:xfrm>
            <a:off x="10292077" y="2661403"/>
            <a:ext cx="1734151" cy="2231381"/>
          </a:xfrm>
          <a:prstGeom prst="roundRect">
            <a:avLst>
              <a:gd name="adj" fmla="val 3012"/>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5" name="文本框 134">
            <a:extLst>
              <a:ext uri="{FF2B5EF4-FFF2-40B4-BE49-F238E27FC236}">
                <a16:creationId xmlns:a16="http://schemas.microsoft.com/office/drawing/2014/main" id="{75E320A5-7401-1B94-70B7-00ED1E44904F}"/>
              </a:ext>
            </a:extLst>
          </p:cNvPr>
          <p:cNvSpPr txBox="1"/>
          <p:nvPr/>
        </p:nvSpPr>
        <p:spPr>
          <a:xfrm>
            <a:off x="10727443" y="2372861"/>
            <a:ext cx="803425"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conv5_x</a:t>
            </a:r>
            <a:endParaRPr lang="zh-CN"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6" name="文本框 135">
                <a:extLst>
                  <a:ext uri="{FF2B5EF4-FFF2-40B4-BE49-F238E27FC236}">
                    <a16:creationId xmlns:a16="http://schemas.microsoft.com/office/drawing/2014/main" id="{1E39F2CB-7752-88FA-7E73-E3C01533A20A}"/>
                  </a:ext>
                </a:extLst>
              </p:cNvPr>
              <p:cNvSpPr txBox="1"/>
              <p:nvPr/>
            </p:nvSpPr>
            <p:spPr>
              <a:xfrm>
                <a:off x="10323619" y="4569767"/>
                <a:ext cx="497059" cy="307777"/>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400" b="0" i="1" dirty="0" smtClean="0">
                          <a:latin typeface="Cambria Math" panose="02040503050406030204" pitchFamily="18" charset="0"/>
                          <a:ea typeface="Cambria Math" panose="02040503050406030204" pitchFamily="18" charset="0"/>
                          <a:cs typeface="Times New Roman" panose="02020603050405020304" pitchFamily="18" charset="0"/>
                        </a:rPr>
                        <m:t>3</m:t>
                      </m:r>
                    </m:oMath>
                  </m:oMathPara>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36" name="文本框 135">
                <a:extLst>
                  <a:ext uri="{FF2B5EF4-FFF2-40B4-BE49-F238E27FC236}">
                    <a16:creationId xmlns:a16="http://schemas.microsoft.com/office/drawing/2014/main" id="{1E39F2CB-7752-88FA-7E73-E3C01533A20A}"/>
                  </a:ext>
                </a:extLst>
              </p:cNvPr>
              <p:cNvSpPr txBox="1">
                <a:spLocks noRot="1" noChangeAspect="1" noMove="1" noResize="1" noEditPoints="1" noAdjustHandles="1" noChangeArrowheads="1" noChangeShapeType="1" noTextEdit="1"/>
              </p:cNvSpPr>
              <p:nvPr/>
            </p:nvSpPr>
            <p:spPr>
              <a:xfrm>
                <a:off x="10323619" y="4569767"/>
                <a:ext cx="497059" cy="307777"/>
              </a:xfrm>
              <a:prstGeom prst="rect">
                <a:avLst/>
              </a:prstGeom>
              <a:blipFill>
                <a:blip r:embed="rId5"/>
                <a:stretch>
                  <a:fillRect/>
                </a:stretch>
              </a:blipFill>
            </p:spPr>
            <p:txBody>
              <a:bodyPr/>
              <a:lstStyle/>
              <a:p>
                <a:r>
                  <a:rPr lang="zh-CN" altLang="en-US">
                    <a:noFill/>
                  </a:rPr>
                  <a:t> </a:t>
                </a:r>
              </a:p>
            </p:txBody>
          </p:sp>
        </mc:Fallback>
      </mc:AlternateContent>
      <p:sp>
        <p:nvSpPr>
          <p:cNvPr id="137" name="矩形: 圆角 136">
            <a:extLst>
              <a:ext uri="{FF2B5EF4-FFF2-40B4-BE49-F238E27FC236}">
                <a16:creationId xmlns:a16="http://schemas.microsoft.com/office/drawing/2014/main" id="{C5CBDFDC-43E3-0F9E-B19D-8D51D739AAC6}"/>
              </a:ext>
            </a:extLst>
          </p:cNvPr>
          <p:cNvSpPr/>
          <p:nvPr/>
        </p:nvSpPr>
        <p:spPr>
          <a:xfrm>
            <a:off x="2049486" y="697231"/>
            <a:ext cx="8176553" cy="2434003"/>
          </a:xfrm>
          <a:prstGeom prst="roundRect">
            <a:avLst>
              <a:gd name="adj" fmla="val 1694"/>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8" name="文本框 137">
            <a:extLst>
              <a:ext uri="{FF2B5EF4-FFF2-40B4-BE49-F238E27FC236}">
                <a16:creationId xmlns:a16="http://schemas.microsoft.com/office/drawing/2014/main" id="{094DA730-D9D7-A435-1561-909C4D85F922}"/>
              </a:ext>
            </a:extLst>
          </p:cNvPr>
          <p:cNvSpPr txBox="1"/>
          <p:nvPr/>
        </p:nvSpPr>
        <p:spPr>
          <a:xfrm>
            <a:off x="2053947" y="2809188"/>
            <a:ext cx="912429" cy="307777"/>
          </a:xfrm>
          <a:prstGeom prst="rect">
            <a:avLst/>
          </a:prstGeom>
          <a:noFill/>
        </p:spPr>
        <p:txBody>
          <a:bodyPr wrap="none" rtlCol="0">
            <a:spAutoFit/>
          </a:bodyPr>
          <a:lstStyle/>
          <a:p>
            <a:pPr algn="ctr"/>
            <a:r>
              <a:rPr lang="en-US" altLang="zh-CN" sz="1400" b="1" dirty="0">
                <a:latin typeface="Times New Roman" panose="02020603050405020304" pitchFamily="18" charset="0"/>
                <a:cs typeface="Times New Roman" panose="02020603050405020304" pitchFamily="18" charset="0"/>
              </a:rPr>
              <a:t>Encoding</a:t>
            </a:r>
            <a:endParaRPr lang="zh-CN" altLang="en-US" sz="1400" b="1" dirty="0">
              <a:latin typeface="Times New Roman" panose="02020603050405020304" pitchFamily="18" charset="0"/>
              <a:cs typeface="Times New Roman" panose="02020603050405020304" pitchFamily="18" charset="0"/>
            </a:endParaRPr>
          </a:p>
        </p:txBody>
      </p:sp>
      <p:sp>
        <p:nvSpPr>
          <p:cNvPr id="139" name="矩形: 圆角 138">
            <a:extLst>
              <a:ext uri="{FF2B5EF4-FFF2-40B4-BE49-F238E27FC236}">
                <a16:creationId xmlns:a16="http://schemas.microsoft.com/office/drawing/2014/main" id="{EE068C95-55BF-364C-83ED-EDDE71FB0AD5}"/>
              </a:ext>
            </a:extLst>
          </p:cNvPr>
          <p:cNvSpPr/>
          <p:nvPr/>
        </p:nvSpPr>
        <p:spPr>
          <a:xfrm>
            <a:off x="2049486" y="4568417"/>
            <a:ext cx="8176553" cy="2215045"/>
          </a:xfrm>
          <a:prstGeom prst="roundRect">
            <a:avLst>
              <a:gd name="adj" fmla="val 1694"/>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0" name="文本框 139">
            <a:extLst>
              <a:ext uri="{FF2B5EF4-FFF2-40B4-BE49-F238E27FC236}">
                <a16:creationId xmlns:a16="http://schemas.microsoft.com/office/drawing/2014/main" id="{66FD94CD-ADFF-8A8B-5AA1-BC226310CFA7}"/>
              </a:ext>
            </a:extLst>
          </p:cNvPr>
          <p:cNvSpPr txBox="1"/>
          <p:nvPr/>
        </p:nvSpPr>
        <p:spPr>
          <a:xfrm>
            <a:off x="2058756" y="4586920"/>
            <a:ext cx="902812" cy="307777"/>
          </a:xfrm>
          <a:prstGeom prst="rect">
            <a:avLst/>
          </a:prstGeom>
          <a:noFill/>
        </p:spPr>
        <p:txBody>
          <a:bodyPr wrap="none" rtlCol="0">
            <a:spAutoFit/>
          </a:bodyPr>
          <a:lstStyle/>
          <a:p>
            <a:pPr algn="ctr"/>
            <a:r>
              <a:rPr lang="en-US" altLang="zh-CN" sz="1400" b="1" dirty="0">
                <a:latin typeface="Times New Roman" panose="02020603050405020304" pitchFamily="18" charset="0"/>
                <a:cs typeface="Times New Roman" panose="02020603050405020304" pitchFamily="18" charset="0"/>
              </a:rPr>
              <a:t>Decoding</a:t>
            </a:r>
            <a:endParaRPr lang="zh-CN" altLang="en-US" sz="1400" b="1" dirty="0">
              <a:latin typeface="Times New Roman" panose="02020603050405020304" pitchFamily="18" charset="0"/>
              <a:cs typeface="Times New Roman" panose="02020603050405020304" pitchFamily="18" charset="0"/>
            </a:endParaRPr>
          </a:p>
        </p:txBody>
      </p:sp>
      <p:sp>
        <p:nvSpPr>
          <p:cNvPr id="141" name="文本框 140">
            <a:extLst>
              <a:ext uri="{FF2B5EF4-FFF2-40B4-BE49-F238E27FC236}">
                <a16:creationId xmlns:a16="http://schemas.microsoft.com/office/drawing/2014/main" id="{67B93C45-9403-C2AD-8A8A-014F6BAEEA91}"/>
              </a:ext>
            </a:extLst>
          </p:cNvPr>
          <p:cNvSpPr txBox="1"/>
          <p:nvPr/>
        </p:nvSpPr>
        <p:spPr>
          <a:xfrm>
            <a:off x="6578417" y="59698"/>
            <a:ext cx="5574323" cy="523220"/>
          </a:xfrm>
          <a:prstGeom prst="rect">
            <a:avLst/>
          </a:prstGeom>
          <a:noFill/>
        </p:spPr>
        <p:txBody>
          <a:bodyPr wrap="square" rtlCol="0">
            <a:spAutoFit/>
          </a:bodyPr>
          <a:lstStyle/>
          <a:p>
            <a:pPr algn="r"/>
            <a:r>
              <a:rPr lang="zh-CN" altLang="en-US" sz="2800" dirty="0">
                <a:solidFill>
                  <a:schemeClr val="bg1"/>
                </a:solidFill>
                <a:latin typeface="微软雅黑" panose="020B0503020204020204" pitchFamily="34" charset="-122"/>
                <a:ea typeface="微软雅黑" panose="020B0503020204020204" pitchFamily="34" charset="-122"/>
              </a:rPr>
              <a:t>本周期任务：</a:t>
            </a:r>
            <a:r>
              <a:rPr lang="zh-CN" altLang="en-US" sz="2800" b="1" dirty="0">
                <a:solidFill>
                  <a:schemeClr val="bg1"/>
                </a:solidFill>
                <a:latin typeface="微软雅黑" panose="020B0503020204020204" pitchFamily="34" charset="-122"/>
                <a:ea typeface="微软雅黑" panose="020B0503020204020204" pitchFamily="34" charset="-122"/>
              </a:rPr>
              <a:t>进行模型网络搭建</a:t>
            </a:r>
          </a:p>
        </p:txBody>
      </p:sp>
      <mc:AlternateContent xmlns:mc="http://schemas.openxmlformats.org/markup-compatibility/2006" xmlns:a14="http://schemas.microsoft.com/office/drawing/2010/main">
        <mc:Choice Requires="a14">
          <p:sp>
            <p:nvSpPr>
              <p:cNvPr id="142" name="文本框 141">
                <a:extLst>
                  <a:ext uri="{FF2B5EF4-FFF2-40B4-BE49-F238E27FC236}">
                    <a16:creationId xmlns:a16="http://schemas.microsoft.com/office/drawing/2014/main" id="{590CD84C-1046-B540-3855-CF138EE6C694}"/>
                  </a:ext>
                </a:extLst>
              </p:cNvPr>
              <p:cNvSpPr txBox="1"/>
              <p:nvPr/>
            </p:nvSpPr>
            <p:spPr>
              <a:xfrm>
                <a:off x="820673" y="1089327"/>
                <a:ext cx="143557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(1</m:t>
                      </m:r>
                      <m:r>
                        <a:rPr lang="en-US" altLang="zh-CN" sz="1200" b="0" i="1" smtClean="0">
                          <a:latin typeface="Cambria Math" panose="02040503050406030204" pitchFamily="18" charset="0"/>
                          <a:ea typeface="Cambria Math" panose="02040503050406030204" pitchFamily="18" charset="0"/>
                        </a:rPr>
                        <m:t>, 512, 512)</m:t>
                      </m:r>
                    </m:oMath>
                  </m:oMathPara>
                </a14:m>
                <a:endParaRPr lang="zh-CN" altLang="en-US" sz="1200" dirty="0"/>
              </a:p>
            </p:txBody>
          </p:sp>
        </mc:Choice>
        <mc:Fallback xmlns="">
          <p:sp>
            <p:nvSpPr>
              <p:cNvPr id="142" name="文本框 141">
                <a:extLst>
                  <a:ext uri="{FF2B5EF4-FFF2-40B4-BE49-F238E27FC236}">
                    <a16:creationId xmlns:a16="http://schemas.microsoft.com/office/drawing/2014/main" id="{590CD84C-1046-B540-3855-CF138EE6C694}"/>
                  </a:ext>
                </a:extLst>
              </p:cNvPr>
              <p:cNvSpPr txBox="1">
                <a:spLocks noRot="1" noChangeAspect="1" noMove="1" noResize="1" noEditPoints="1" noAdjustHandles="1" noChangeArrowheads="1" noChangeShapeType="1" noTextEdit="1"/>
              </p:cNvSpPr>
              <p:nvPr/>
            </p:nvSpPr>
            <p:spPr>
              <a:xfrm>
                <a:off x="820673" y="1089327"/>
                <a:ext cx="1435575" cy="276999"/>
              </a:xfrm>
              <a:prstGeom prst="rect">
                <a:avLst/>
              </a:prstGeom>
              <a:blipFill>
                <a:blip r:embed="rId6"/>
                <a:stretch>
                  <a:fillRect b="-888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3" name="文本框 142">
                <a:extLst>
                  <a:ext uri="{FF2B5EF4-FFF2-40B4-BE49-F238E27FC236}">
                    <a16:creationId xmlns:a16="http://schemas.microsoft.com/office/drawing/2014/main" id="{B432CE8F-7F59-D0DF-3F12-1F2B9DF28682}"/>
                  </a:ext>
                </a:extLst>
              </p:cNvPr>
              <p:cNvSpPr txBox="1"/>
              <p:nvPr/>
            </p:nvSpPr>
            <p:spPr>
              <a:xfrm>
                <a:off x="2839848" y="3235806"/>
                <a:ext cx="143557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(64</m:t>
                      </m:r>
                      <m:r>
                        <a:rPr lang="en-US" altLang="zh-CN" sz="1200" b="0" i="1" smtClean="0">
                          <a:latin typeface="Cambria Math" panose="02040503050406030204" pitchFamily="18" charset="0"/>
                          <a:ea typeface="Cambria Math" panose="02040503050406030204" pitchFamily="18" charset="0"/>
                        </a:rPr>
                        <m:t>,</m:t>
                      </m:r>
                      <m:sSup>
                        <m:sSupPr>
                          <m:ctrlPr>
                            <a:rPr lang="en-US" altLang="zh-CN" sz="1200" b="0" i="1" smtClean="0">
                              <a:latin typeface="Cambria Math" panose="02040503050406030204" pitchFamily="18" charset="0"/>
                              <a:ea typeface="Cambria Math" panose="02040503050406030204" pitchFamily="18" charset="0"/>
                            </a:rPr>
                          </m:ctrlPr>
                        </m:sSupPr>
                        <m:e>
                          <m:r>
                            <a:rPr lang="en-US" altLang="zh-CN" sz="1200" b="0" i="1" smtClean="0">
                              <a:latin typeface="Cambria Math" panose="02040503050406030204" pitchFamily="18" charset="0"/>
                              <a:ea typeface="Cambria Math" panose="02040503050406030204" pitchFamily="18" charset="0"/>
                            </a:rPr>
                            <m:t>128</m:t>
                          </m:r>
                        </m:e>
                        <m:sup>
                          <m:r>
                            <a:rPr lang="en-US" altLang="zh-CN" sz="1200" b="0" i="1" smtClean="0">
                              <a:latin typeface="Cambria Math" panose="02040503050406030204" pitchFamily="18" charset="0"/>
                              <a:ea typeface="Cambria Math" panose="02040503050406030204" pitchFamily="18" charset="0"/>
                            </a:rPr>
                            <m:t>2</m:t>
                          </m:r>
                        </m:sup>
                      </m:sSup>
                      <m:r>
                        <a:rPr lang="en-US" altLang="zh-CN" sz="1200" b="0" i="1" smtClean="0">
                          <a:latin typeface="Cambria Math" panose="02040503050406030204" pitchFamily="18" charset="0"/>
                          <a:ea typeface="Cambria Math" panose="02040503050406030204" pitchFamily="18" charset="0"/>
                        </a:rPr>
                        <m:t>)</m:t>
                      </m:r>
                    </m:oMath>
                  </m:oMathPara>
                </a14:m>
                <a:endParaRPr lang="zh-CN" altLang="en-US" sz="1200" dirty="0"/>
              </a:p>
            </p:txBody>
          </p:sp>
        </mc:Choice>
        <mc:Fallback>
          <p:sp>
            <p:nvSpPr>
              <p:cNvPr id="143" name="文本框 142">
                <a:extLst>
                  <a:ext uri="{FF2B5EF4-FFF2-40B4-BE49-F238E27FC236}">
                    <a16:creationId xmlns:a16="http://schemas.microsoft.com/office/drawing/2014/main" id="{B432CE8F-7F59-D0DF-3F12-1F2B9DF28682}"/>
                  </a:ext>
                </a:extLst>
              </p:cNvPr>
              <p:cNvSpPr txBox="1">
                <a:spLocks noRot="1" noChangeAspect="1" noMove="1" noResize="1" noEditPoints="1" noAdjustHandles="1" noChangeArrowheads="1" noChangeShapeType="1" noTextEdit="1"/>
              </p:cNvSpPr>
              <p:nvPr/>
            </p:nvSpPr>
            <p:spPr>
              <a:xfrm>
                <a:off x="2839848" y="3235806"/>
                <a:ext cx="1435575" cy="276999"/>
              </a:xfrm>
              <a:prstGeom prst="rect">
                <a:avLst/>
              </a:prstGeom>
              <a:blipFill>
                <a:blip r:embed="rId7"/>
                <a:stretch>
                  <a:fillRect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4" name="文本框 143">
                <a:extLst>
                  <a:ext uri="{FF2B5EF4-FFF2-40B4-BE49-F238E27FC236}">
                    <a16:creationId xmlns:a16="http://schemas.microsoft.com/office/drawing/2014/main" id="{C78EBBF8-E416-5D9B-587B-F59E29BEB8EE}"/>
                  </a:ext>
                </a:extLst>
              </p:cNvPr>
              <p:cNvSpPr txBox="1"/>
              <p:nvPr/>
            </p:nvSpPr>
            <p:spPr>
              <a:xfrm>
                <a:off x="4838748" y="3248567"/>
                <a:ext cx="143557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(256</m:t>
                      </m:r>
                      <m:r>
                        <a:rPr lang="en-US" altLang="zh-CN" sz="1200" b="0" i="1" smtClean="0">
                          <a:latin typeface="Cambria Math" panose="02040503050406030204" pitchFamily="18" charset="0"/>
                          <a:ea typeface="Cambria Math" panose="02040503050406030204" pitchFamily="18" charset="0"/>
                        </a:rPr>
                        <m:t>,</m:t>
                      </m:r>
                      <m:sSup>
                        <m:sSupPr>
                          <m:ctrlPr>
                            <a:rPr lang="en-US" altLang="zh-CN" sz="1200" b="0" i="1" smtClean="0">
                              <a:latin typeface="Cambria Math" panose="02040503050406030204" pitchFamily="18" charset="0"/>
                              <a:ea typeface="Cambria Math" panose="02040503050406030204" pitchFamily="18" charset="0"/>
                            </a:rPr>
                          </m:ctrlPr>
                        </m:sSupPr>
                        <m:e>
                          <m:r>
                            <a:rPr lang="en-US" altLang="zh-CN" sz="1200" b="0" i="1" smtClean="0">
                              <a:latin typeface="Cambria Math" panose="02040503050406030204" pitchFamily="18" charset="0"/>
                              <a:ea typeface="Cambria Math" panose="02040503050406030204" pitchFamily="18" charset="0"/>
                            </a:rPr>
                            <m:t>128</m:t>
                          </m:r>
                        </m:e>
                        <m:sup>
                          <m:r>
                            <a:rPr lang="en-US" altLang="zh-CN" sz="1200" b="0" i="1" smtClean="0">
                              <a:latin typeface="Cambria Math" panose="02040503050406030204" pitchFamily="18" charset="0"/>
                              <a:ea typeface="Cambria Math" panose="02040503050406030204" pitchFamily="18" charset="0"/>
                            </a:rPr>
                            <m:t>2</m:t>
                          </m:r>
                        </m:sup>
                      </m:sSup>
                      <m:r>
                        <a:rPr lang="en-US" altLang="zh-CN" sz="1200" b="0" i="1" smtClean="0">
                          <a:latin typeface="Cambria Math" panose="02040503050406030204" pitchFamily="18" charset="0"/>
                          <a:ea typeface="Cambria Math" panose="02040503050406030204" pitchFamily="18" charset="0"/>
                        </a:rPr>
                        <m:t>)</m:t>
                      </m:r>
                    </m:oMath>
                  </m:oMathPara>
                </a14:m>
                <a:endParaRPr lang="zh-CN" altLang="en-US" sz="1200" dirty="0"/>
              </a:p>
            </p:txBody>
          </p:sp>
        </mc:Choice>
        <mc:Fallback xmlns="">
          <p:sp>
            <p:nvSpPr>
              <p:cNvPr id="144" name="文本框 143">
                <a:extLst>
                  <a:ext uri="{FF2B5EF4-FFF2-40B4-BE49-F238E27FC236}">
                    <a16:creationId xmlns:a16="http://schemas.microsoft.com/office/drawing/2014/main" id="{C78EBBF8-E416-5D9B-587B-F59E29BEB8EE}"/>
                  </a:ext>
                </a:extLst>
              </p:cNvPr>
              <p:cNvSpPr txBox="1">
                <a:spLocks noRot="1" noChangeAspect="1" noMove="1" noResize="1" noEditPoints="1" noAdjustHandles="1" noChangeArrowheads="1" noChangeShapeType="1" noTextEdit="1"/>
              </p:cNvSpPr>
              <p:nvPr/>
            </p:nvSpPr>
            <p:spPr>
              <a:xfrm>
                <a:off x="4838748" y="3248567"/>
                <a:ext cx="1435575" cy="276999"/>
              </a:xfrm>
              <a:prstGeom prst="rect">
                <a:avLst/>
              </a:prstGeom>
              <a:blipFill>
                <a:blip r:embed="rId8"/>
                <a:stretch>
                  <a:fillRect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5" name="文本框 144">
                <a:extLst>
                  <a:ext uri="{FF2B5EF4-FFF2-40B4-BE49-F238E27FC236}">
                    <a16:creationId xmlns:a16="http://schemas.microsoft.com/office/drawing/2014/main" id="{5C4FC320-19EA-2F48-6ACF-62DB2C642890}"/>
                  </a:ext>
                </a:extLst>
              </p:cNvPr>
              <p:cNvSpPr txBox="1"/>
              <p:nvPr/>
            </p:nvSpPr>
            <p:spPr>
              <a:xfrm>
                <a:off x="6889326" y="3227540"/>
                <a:ext cx="143557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(512</m:t>
                      </m:r>
                      <m:r>
                        <a:rPr lang="en-US" altLang="zh-CN" sz="1200" b="0" i="1" smtClean="0">
                          <a:latin typeface="Cambria Math" panose="02040503050406030204" pitchFamily="18" charset="0"/>
                          <a:ea typeface="Cambria Math" panose="02040503050406030204" pitchFamily="18" charset="0"/>
                        </a:rPr>
                        <m:t>,</m:t>
                      </m:r>
                      <m:sSup>
                        <m:sSupPr>
                          <m:ctrlPr>
                            <a:rPr lang="en-US" altLang="zh-CN" sz="1200" b="0" i="1" smtClean="0">
                              <a:latin typeface="Cambria Math" panose="02040503050406030204" pitchFamily="18" charset="0"/>
                              <a:ea typeface="Cambria Math" panose="02040503050406030204" pitchFamily="18" charset="0"/>
                            </a:rPr>
                          </m:ctrlPr>
                        </m:sSupPr>
                        <m:e>
                          <m:r>
                            <a:rPr lang="en-US" altLang="zh-CN" sz="1200" b="0" i="1" smtClean="0">
                              <a:latin typeface="Cambria Math" panose="02040503050406030204" pitchFamily="18" charset="0"/>
                              <a:ea typeface="Cambria Math" panose="02040503050406030204" pitchFamily="18" charset="0"/>
                            </a:rPr>
                            <m:t>64</m:t>
                          </m:r>
                        </m:e>
                        <m:sup>
                          <m:r>
                            <a:rPr lang="en-US" altLang="zh-CN" sz="1200" b="0" i="1" smtClean="0">
                              <a:latin typeface="Cambria Math" panose="02040503050406030204" pitchFamily="18" charset="0"/>
                              <a:ea typeface="Cambria Math" panose="02040503050406030204" pitchFamily="18" charset="0"/>
                            </a:rPr>
                            <m:t>2</m:t>
                          </m:r>
                        </m:sup>
                      </m:sSup>
                      <m:r>
                        <a:rPr lang="en-US" altLang="zh-CN" sz="1200" b="0" i="1" smtClean="0">
                          <a:latin typeface="Cambria Math" panose="02040503050406030204" pitchFamily="18" charset="0"/>
                          <a:ea typeface="Cambria Math" panose="02040503050406030204" pitchFamily="18" charset="0"/>
                        </a:rPr>
                        <m:t>)</m:t>
                      </m:r>
                    </m:oMath>
                  </m:oMathPara>
                </a14:m>
                <a:endParaRPr lang="zh-CN" altLang="en-US" sz="1200" dirty="0"/>
              </a:p>
            </p:txBody>
          </p:sp>
        </mc:Choice>
        <mc:Fallback xmlns="">
          <p:sp>
            <p:nvSpPr>
              <p:cNvPr id="145" name="文本框 144">
                <a:extLst>
                  <a:ext uri="{FF2B5EF4-FFF2-40B4-BE49-F238E27FC236}">
                    <a16:creationId xmlns:a16="http://schemas.microsoft.com/office/drawing/2014/main" id="{5C4FC320-19EA-2F48-6ACF-62DB2C642890}"/>
                  </a:ext>
                </a:extLst>
              </p:cNvPr>
              <p:cNvSpPr txBox="1">
                <a:spLocks noRot="1" noChangeAspect="1" noMove="1" noResize="1" noEditPoints="1" noAdjustHandles="1" noChangeArrowheads="1" noChangeShapeType="1" noTextEdit="1"/>
              </p:cNvSpPr>
              <p:nvPr/>
            </p:nvSpPr>
            <p:spPr>
              <a:xfrm>
                <a:off x="6889326" y="3227540"/>
                <a:ext cx="1435575" cy="276999"/>
              </a:xfrm>
              <a:prstGeom prst="rect">
                <a:avLst/>
              </a:prstGeom>
              <a:blipFill>
                <a:blip r:embed="rId9"/>
                <a:stretch>
                  <a:fillRect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6" name="文本框 145">
                <a:extLst>
                  <a:ext uri="{FF2B5EF4-FFF2-40B4-BE49-F238E27FC236}">
                    <a16:creationId xmlns:a16="http://schemas.microsoft.com/office/drawing/2014/main" id="{ED86ACB7-0844-B953-79BD-02144A8F44B0}"/>
                  </a:ext>
                </a:extLst>
              </p:cNvPr>
              <p:cNvSpPr txBox="1"/>
              <p:nvPr/>
            </p:nvSpPr>
            <p:spPr>
              <a:xfrm>
                <a:off x="8986953" y="3220329"/>
                <a:ext cx="143557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(1024</m:t>
                      </m:r>
                      <m:r>
                        <a:rPr lang="en-US" altLang="zh-CN" sz="1200" b="0" i="1" smtClean="0">
                          <a:latin typeface="Cambria Math" panose="02040503050406030204" pitchFamily="18" charset="0"/>
                          <a:ea typeface="Cambria Math" panose="02040503050406030204" pitchFamily="18" charset="0"/>
                        </a:rPr>
                        <m:t>,</m:t>
                      </m:r>
                      <m:sSup>
                        <m:sSupPr>
                          <m:ctrlPr>
                            <a:rPr lang="en-US" altLang="zh-CN" sz="1200" b="0" i="1" smtClean="0">
                              <a:latin typeface="Cambria Math" panose="02040503050406030204" pitchFamily="18" charset="0"/>
                              <a:ea typeface="Cambria Math" panose="02040503050406030204" pitchFamily="18" charset="0"/>
                            </a:rPr>
                          </m:ctrlPr>
                        </m:sSupPr>
                        <m:e>
                          <m:r>
                            <a:rPr lang="en-US" altLang="zh-CN" sz="1200" b="0" i="1" smtClean="0">
                              <a:latin typeface="Cambria Math" panose="02040503050406030204" pitchFamily="18" charset="0"/>
                              <a:ea typeface="Cambria Math" panose="02040503050406030204" pitchFamily="18" charset="0"/>
                            </a:rPr>
                            <m:t>32</m:t>
                          </m:r>
                        </m:e>
                        <m:sup>
                          <m:r>
                            <a:rPr lang="en-US" altLang="zh-CN" sz="1200" b="0" i="1" smtClean="0">
                              <a:latin typeface="Cambria Math" panose="02040503050406030204" pitchFamily="18" charset="0"/>
                              <a:ea typeface="Cambria Math" panose="02040503050406030204" pitchFamily="18" charset="0"/>
                            </a:rPr>
                            <m:t>2</m:t>
                          </m:r>
                        </m:sup>
                      </m:sSup>
                      <m:r>
                        <a:rPr lang="en-US" altLang="zh-CN" sz="1200" b="0" i="1" smtClean="0">
                          <a:latin typeface="Cambria Math" panose="02040503050406030204" pitchFamily="18" charset="0"/>
                          <a:ea typeface="Cambria Math" panose="02040503050406030204" pitchFamily="18" charset="0"/>
                        </a:rPr>
                        <m:t>)</m:t>
                      </m:r>
                    </m:oMath>
                  </m:oMathPara>
                </a14:m>
                <a:endParaRPr lang="zh-CN" altLang="en-US" sz="1200" dirty="0"/>
              </a:p>
            </p:txBody>
          </p:sp>
        </mc:Choice>
        <mc:Fallback xmlns="">
          <p:sp>
            <p:nvSpPr>
              <p:cNvPr id="146" name="文本框 145">
                <a:extLst>
                  <a:ext uri="{FF2B5EF4-FFF2-40B4-BE49-F238E27FC236}">
                    <a16:creationId xmlns:a16="http://schemas.microsoft.com/office/drawing/2014/main" id="{ED86ACB7-0844-B953-79BD-02144A8F44B0}"/>
                  </a:ext>
                </a:extLst>
              </p:cNvPr>
              <p:cNvSpPr txBox="1">
                <a:spLocks noRot="1" noChangeAspect="1" noMove="1" noResize="1" noEditPoints="1" noAdjustHandles="1" noChangeArrowheads="1" noChangeShapeType="1" noTextEdit="1"/>
              </p:cNvSpPr>
              <p:nvPr/>
            </p:nvSpPr>
            <p:spPr>
              <a:xfrm>
                <a:off x="8986953" y="3220329"/>
                <a:ext cx="1435575" cy="276999"/>
              </a:xfrm>
              <a:prstGeom prst="rect">
                <a:avLst/>
              </a:prstGeom>
              <a:blipFill>
                <a:blip r:embed="rId10"/>
                <a:stretch>
                  <a:fillRect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7" name="文本框 146">
                <a:extLst>
                  <a:ext uri="{FF2B5EF4-FFF2-40B4-BE49-F238E27FC236}">
                    <a16:creationId xmlns:a16="http://schemas.microsoft.com/office/drawing/2014/main" id="{35307FDB-B8DC-D744-2715-D0D41116E2E3}"/>
                  </a:ext>
                </a:extLst>
              </p:cNvPr>
              <p:cNvSpPr txBox="1"/>
              <p:nvPr/>
            </p:nvSpPr>
            <p:spPr>
              <a:xfrm>
                <a:off x="10825176" y="4988811"/>
                <a:ext cx="143557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(2048</m:t>
                      </m:r>
                      <m:r>
                        <a:rPr lang="en-US" altLang="zh-CN" sz="1200" b="0" i="1" smtClean="0">
                          <a:latin typeface="Cambria Math" panose="02040503050406030204" pitchFamily="18" charset="0"/>
                          <a:ea typeface="Cambria Math" panose="02040503050406030204" pitchFamily="18" charset="0"/>
                        </a:rPr>
                        <m:t>,</m:t>
                      </m:r>
                      <m:sSup>
                        <m:sSupPr>
                          <m:ctrlPr>
                            <a:rPr lang="en-US" altLang="zh-CN" sz="1200" b="0" i="1" smtClean="0">
                              <a:latin typeface="Cambria Math" panose="02040503050406030204" pitchFamily="18" charset="0"/>
                              <a:ea typeface="Cambria Math" panose="02040503050406030204" pitchFamily="18" charset="0"/>
                            </a:rPr>
                          </m:ctrlPr>
                        </m:sSupPr>
                        <m:e>
                          <m:r>
                            <a:rPr lang="en-US" altLang="zh-CN" sz="1200" b="0" i="1" smtClean="0">
                              <a:latin typeface="Cambria Math" panose="02040503050406030204" pitchFamily="18" charset="0"/>
                              <a:ea typeface="Cambria Math" panose="02040503050406030204" pitchFamily="18" charset="0"/>
                            </a:rPr>
                            <m:t>16</m:t>
                          </m:r>
                        </m:e>
                        <m:sup>
                          <m:r>
                            <a:rPr lang="en-US" altLang="zh-CN" sz="1200" b="0" i="1" smtClean="0">
                              <a:latin typeface="Cambria Math" panose="02040503050406030204" pitchFamily="18" charset="0"/>
                              <a:ea typeface="Cambria Math" panose="02040503050406030204" pitchFamily="18" charset="0"/>
                            </a:rPr>
                            <m:t>2</m:t>
                          </m:r>
                        </m:sup>
                      </m:sSup>
                      <m:r>
                        <a:rPr lang="en-US" altLang="zh-CN" sz="1200" b="0" i="1" smtClean="0">
                          <a:latin typeface="Cambria Math" panose="02040503050406030204" pitchFamily="18" charset="0"/>
                          <a:ea typeface="Cambria Math" panose="02040503050406030204" pitchFamily="18" charset="0"/>
                        </a:rPr>
                        <m:t>)</m:t>
                      </m:r>
                    </m:oMath>
                  </m:oMathPara>
                </a14:m>
                <a:endParaRPr lang="zh-CN" altLang="en-US" sz="1200" dirty="0"/>
              </a:p>
            </p:txBody>
          </p:sp>
        </mc:Choice>
        <mc:Fallback xmlns="">
          <p:sp>
            <p:nvSpPr>
              <p:cNvPr id="147" name="文本框 146">
                <a:extLst>
                  <a:ext uri="{FF2B5EF4-FFF2-40B4-BE49-F238E27FC236}">
                    <a16:creationId xmlns:a16="http://schemas.microsoft.com/office/drawing/2014/main" id="{35307FDB-B8DC-D744-2715-D0D41116E2E3}"/>
                  </a:ext>
                </a:extLst>
              </p:cNvPr>
              <p:cNvSpPr txBox="1">
                <a:spLocks noRot="1" noChangeAspect="1" noMove="1" noResize="1" noEditPoints="1" noAdjustHandles="1" noChangeArrowheads="1" noChangeShapeType="1" noTextEdit="1"/>
              </p:cNvSpPr>
              <p:nvPr/>
            </p:nvSpPr>
            <p:spPr>
              <a:xfrm>
                <a:off x="10825176" y="4988811"/>
                <a:ext cx="1435575" cy="276999"/>
              </a:xfrm>
              <a:prstGeom prst="rect">
                <a:avLst/>
              </a:prstGeom>
              <a:blipFill>
                <a:blip r:embed="rId11"/>
                <a:stretch>
                  <a:fillRect b="-86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47537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98A3A-4F89-89D2-4E1C-073A1978F20D}"/>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0EB0761E-9606-4E84-1D50-68EFD8C6E3EE}"/>
              </a:ext>
            </a:extLst>
          </p:cNvPr>
          <p:cNvSpPr/>
          <p:nvPr/>
        </p:nvSpPr>
        <p:spPr>
          <a:xfrm>
            <a:off x="341873" y="2586772"/>
            <a:ext cx="1389980" cy="395831"/>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Input</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grpSp>
        <p:nvGrpSpPr>
          <p:cNvPr id="206" name="组合 205">
            <a:extLst>
              <a:ext uri="{FF2B5EF4-FFF2-40B4-BE49-F238E27FC236}">
                <a16:creationId xmlns:a16="http://schemas.microsoft.com/office/drawing/2014/main" id="{9E9A3A6F-6F70-25A7-FC8E-A6FB7DFEE522}"/>
              </a:ext>
            </a:extLst>
          </p:cNvPr>
          <p:cNvGrpSpPr/>
          <p:nvPr/>
        </p:nvGrpSpPr>
        <p:grpSpPr>
          <a:xfrm>
            <a:off x="2423389" y="1231946"/>
            <a:ext cx="1389980" cy="1073410"/>
            <a:chOff x="2418924" y="1097471"/>
            <a:chExt cx="1389980" cy="1073410"/>
          </a:xfrm>
        </p:grpSpPr>
        <p:sp>
          <p:nvSpPr>
            <p:cNvPr id="3" name="矩形 2">
              <a:extLst>
                <a:ext uri="{FF2B5EF4-FFF2-40B4-BE49-F238E27FC236}">
                  <a16:creationId xmlns:a16="http://schemas.microsoft.com/office/drawing/2014/main" id="{FA67DC28-9A14-5F95-49D8-1CFD21F762B7}"/>
                </a:ext>
              </a:extLst>
            </p:cNvPr>
            <p:cNvSpPr/>
            <p:nvPr/>
          </p:nvSpPr>
          <p:spPr>
            <a:xfrm>
              <a:off x="2418924" y="1097471"/>
              <a:ext cx="1389980" cy="268761"/>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6E1C8985-D8B4-D743-7631-B5B7F7973DA4}"/>
                </a:ext>
              </a:extLst>
            </p:cNvPr>
            <p:cNvSpPr/>
            <p:nvPr/>
          </p:nvSpPr>
          <p:spPr>
            <a:xfrm>
              <a:off x="2418924" y="1366232"/>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3FFA8BBD-9BE5-DA38-5445-23AFCA3FED7C}"/>
                </a:ext>
              </a:extLst>
            </p:cNvPr>
            <p:cNvSpPr/>
            <p:nvPr/>
          </p:nvSpPr>
          <p:spPr>
            <a:xfrm>
              <a:off x="2418924" y="1635217"/>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DF332473-499E-DC14-761D-167E3B58198E}"/>
                </a:ext>
              </a:extLst>
            </p:cNvPr>
            <p:cNvSpPr/>
            <p:nvPr/>
          </p:nvSpPr>
          <p:spPr>
            <a:xfrm>
              <a:off x="2418924" y="1902120"/>
              <a:ext cx="1389980" cy="268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Maxpool</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grpSp>
        <p:nvGrpSpPr>
          <p:cNvPr id="207" name="组合 206">
            <a:extLst>
              <a:ext uri="{FF2B5EF4-FFF2-40B4-BE49-F238E27FC236}">
                <a16:creationId xmlns:a16="http://schemas.microsoft.com/office/drawing/2014/main" id="{1CCAFC9E-F419-FF4A-2AF1-18C36B519F65}"/>
              </a:ext>
            </a:extLst>
          </p:cNvPr>
          <p:cNvGrpSpPr/>
          <p:nvPr/>
        </p:nvGrpSpPr>
        <p:grpSpPr>
          <a:xfrm>
            <a:off x="4410680" y="1011876"/>
            <a:ext cx="1389980" cy="1550100"/>
            <a:chOff x="4410828" y="877401"/>
            <a:chExt cx="1389980" cy="1550100"/>
          </a:xfrm>
        </p:grpSpPr>
        <p:sp>
          <p:nvSpPr>
            <p:cNvPr id="11" name="矩形 10">
              <a:extLst>
                <a:ext uri="{FF2B5EF4-FFF2-40B4-BE49-F238E27FC236}">
                  <a16:creationId xmlns:a16="http://schemas.microsoft.com/office/drawing/2014/main" id="{789B3F6D-3C01-3E3F-8056-99133E09C660}"/>
                </a:ext>
              </a:extLst>
            </p:cNvPr>
            <p:cNvSpPr/>
            <p:nvPr/>
          </p:nvSpPr>
          <p:spPr>
            <a:xfrm>
              <a:off x="4410828" y="87740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6B4D8144-B545-5FEB-A271-831CA91745E1}"/>
                </a:ext>
              </a:extLst>
            </p:cNvPr>
            <p:cNvSpPr/>
            <p:nvPr/>
          </p:nvSpPr>
          <p:spPr>
            <a:xfrm>
              <a:off x="4410828" y="1100508"/>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882DBD88-A8A4-529F-1607-A4F1A5C614D0}"/>
                </a:ext>
              </a:extLst>
            </p:cNvPr>
            <p:cNvSpPr/>
            <p:nvPr/>
          </p:nvSpPr>
          <p:spPr>
            <a:xfrm>
              <a:off x="4410828" y="132305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14FBA07F-7989-88A0-FC1D-D7425377598F}"/>
                </a:ext>
              </a:extLst>
            </p:cNvPr>
            <p:cNvSpPr/>
            <p:nvPr/>
          </p:nvSpPr>
          <p:spPr>
            <a:xfrm>
              <a:off x="4410828" y="1547390"/>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2B6FFA00-B67A-0638-D618-7C95F9DEB9EE}"/>
                </a:ext>
              </a:extLst>
            </p:cNvPr>
            <p:cNvSpPr/>
            <p:nvPr/>
          </p:nvSpPr>
          <p:spPr>
            <a:xfrm>
              <a:off x="4410828" y="1767460"/>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0C7855DF-A470-0C50-ED04-DE047646B96B}"/>
                </a:ext>
              </a:extLst>
            </p:cNvPr>
            <p:cNvSpPr/>
            <p:nvPr/>
          </p:nvSpPr>
          <p:spPr>
            <a:xfrm>
              <a:off x="4410828" y="198736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3171B5D3-CA50-1646-EAE7-E423EDDE134C}"/>
                </a:ext>
              </a:extLst>
            </p:cNvPr>
            <p:cNvSpPr/>
            <p:nvPr/>
          </p:nvSpPr>
          <p:spPr>
            <a:xfrm>
              <a:off x="4410828" y="220743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sp>
        <p:nvSpPr>
          <p:cNvPr id="19" name="椭圆 18">
            <a:extLst>
              <a:ext uri="{FF2B5EF4-FFF2-40B4-BE49-F238E27FC236}">
                <a16:creationId xmlns:a16="http://schemas.microsoft.com/office/drawing/2014/main" id="{394CB9F4-270F-E745-1297-08206C2AC18F}"/>
              </a:ext>
            </a:extLst>
          </p:cNvPr>
          <p:cNvSpPr/>
          <p:nvPr/>
        </p:nvSpPr>
        <p:spPr>
          <a:xfrm>
            <a:off x="4996018" y="269909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1" name="直接连接符 20">
            <a:extLst>
              <a:ext uri="{FF2B5EF4-FFF2-40B4-BE49-F238E27FC236}">
                <a16:creationId xmlns:a16="http://schemas.microsoft.com/office/drawing/2014/main" id="{A7D4EDE9-2106-98E5-CF2D-8D64D914077F}"/>
              </a:ext>
            </a:extLst>
          </p:cNvPr>
          <p:cNvCxnSpPr>
            <a:stCxn id="19" idx="2"/>
            <a:endCxn id="19" idx="6"/>
          </p:cNvCxnSpPr>
          <p:nvPr/>
        </p:nvCxnSpPr>
        <p:spPr>
          <a:xfrm>
            <a:off x="4996018" y="2809128"/>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23" name="直接连接符 22">
            <a:extLst>
              <a:ext uri="{FF2B5EF4-FFF2-40B4-BE49-F238E27FC236}">
                <a16:creationId xmlns:a16="http://schemas.microsoft.com/office/drawing/2014/main" id="{C0067FFE-E956-CCB7-6158-A239FE3EB3DE}"/>
              </a:ext>
            </a:extLst>
          </p:cNvPr>
          <p:cNvCxnSpPr>
            <a:stCxn id="19" idx="0"/>
            <a:endCxn id="19" idx="4"/>
          </p:cNvCxnSpPr>
          <p:nvPr/>
        </p:nvCxnSpPr>
        <p:spPr>
          <a:xfrm>
            <a:off x="5105818" y="2699093"/>
            <a:ext cx="0" cy="220070"/>
          </a:xfrm>
          <a:prstGeom prst="line">
            <a:avLst/>
          </a:prstGeom>
        </p:spPr>
        <p:style>
          <a:lnRef idx="2">
            <a:schemeClr val="dk1"/>
          </a:lnRef>
          <a:fillRef idx="0">
            <a:schemeClr val="dk1"/>
          </a:fillRef>
          <a:effectRef idx="1">
            <a:schemeClr val="dk1"/>
          </a:effectRef>
          <a:fontRef idx="minor">
            <a:schemeClr val="tx1"/>
          </a:fontRef>
        </p:style>
      </p:cxnSp>
      <p:sp>
        <p:nvSpPr>
          <p:cNvPr id="31" name="椭圆 30">
            <a:extLst>
              <a:ext uri="{FF2B5EF4-FFF2-40B4-BE49-F238E27FC236}">
                <a16:creationId xmlns:a16="http://schemas.microsoft.com/office/drawing/2014/main" id="{FDB5251A-78EF-680A-E9FB-6BBF7F688CF4}"/>
              </a:ext>
            </a:extLst>
          </p:cNvPr>
          <p:cNvSpPr/>
          <p:nvPr/>
        </p:nvSpPr>
        <p:spPr>
          <a:xfrm>
            <a:off x="7064668" y="269909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32" name="直接连接符 31">
            <a:extLst>
              <a:ext uri="{FF2B5EF4-FFF2-40B4-BE49-F238E27FC236}">
                <a16:creationId xmlns:a16="http://schemas.microsoft.com/office/drawing/2014/main" id="{372871DB-5FFF-EB71-316C-75E1F23DC7A5}"/>
              </a:ext>
            </a:extLst>
          </p:cNvPr>
          <p:cNvCxnSpPr>
            <a:stCxn id="31" idx="2"/>
            <a:endCxn id="31" idx="6"/>
          </p:cNvCxnSpPr>
          <p:nvPr/>
        </p:nvCxnSpPr>
        <p:spPr>
          <a:xfrm>
            <a:off x="7064668" y="2809128"/>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33" name="直接连接符 32">
            <a:extLst>
              <a:ext uri="{FF2B5EF4-FFF2-40B4-BE49-F238E27FC236}">
                <a16:creationId xmlns:a16="http://schemas.microsoft.com/office/drawing/2014/main" id="{975E16B3-EDC3-B002-8DFC-F93542F767F0}"/>
              </a:ext>
            </a:extLst>
          </p:cNvPr>
          <p:cNvCxnSpPr>
            <a:stCxn id="31" idx="0"/>
            <a:endCxn id="31" idx="4"/>
          </p:cNvCxnSpPr>
          <p:nvPr/>
        </p:nvCxnSpPr>
        <p:spPr>
          <a:xfrm>
            <a:off x="7174468" y="2699093"/>
            <a:ext cx="0" cy="220070"/>
          </a:xfrm>
          <a:prstGeom prst="line">
            <a:avLst/>
          </a:prstGeom>
        </p:spPr>
        <p:style>
          <a:lnRef idx="2">
            <a:schemeClr val="dk1"/>
          </a:lnRef>
          <a:fillRef idx="0">
            <a:schemeClr val="dk1"/>
          </a:fillRef>
          <a:effectRef idx="1">
            <a:schemeClr val="dk1"/>
          </a:effectRef>
          <a:fontRef idx="minor">
            <a:schemeClr val="tx1"/>
          </a:fontRef>
        </p:style>
      </p:cxnSp>
      <p:sp>
        <p:nvSpPr>
          <p:cNvPr id="41" name="椭圆 40">
            <a:extLst>
              <a:ext uri="{FF2B5EF4-FFF2-40B4-BE49-F238E27FC236}">
                <a16:creationId xmlns:a16="http://schemas.microsoft.com/office/drawing/2014/main" id="{4B93B788-7FC5-6514-90E2-3B09CA272F45}"/>
              </a:ext>
            </a:extLst>
          </p:cNvPr>
          <p:cNvSpPr/>
          <p:nvPr/>
        </p:nvSpPr>
        <p:spPr>
          <a:xfrm>
            <a:off x="9166413" y="2704343"/>
            <a:ext cx="219600" cy="2200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42" name="直接连接符 41">
            <a:extLst>
              <a:ext uri="{FF2B5EF4-FFF2-40B4-BE49-F238E27FC236}">
                <a16:creationId xmlns:a16="http://schemas.microsoft.com/office/drawing/2014/main" id="{7049B74B-62EF-560F-FD3B-AE844238BDB4}"/>
              </a:ext>
            </a:extLst>
          </p:cNvPr>
          <p:cNvCxnSpPr>
            <a:stCxn id="41" idx="2"/>
            <a:endCxn id="41" idx="6"/>
          </p:cNvCxnSpPr>
          <p:nvPr/>
        </p:nvCxnSpPr>
        <p:spPr>
          <a:xfrm>
            <a:off x="9166413" y="2814378"/>
            <a:ext cx="219600" cy="0"/>
          </a:xfrm>
          <a:prstGeom prst="line">
            <a:avLst/>
          </a:prstGeom>
        </p:spPr>
        <p:style>
          <a:lnRef idx="2">
            <a:schemeClr val="dk1"/>
          </a:lnRef>
          <a:fillRef idx="0">
            <a:schemeClr val="dk1"/>
          </a:fillRef>
          <a:effectRef idx="1">
            <a:schemeClr val="dk1"/>
          </a:effectRef>
          <a:fontRef idx="minor">
            <a:schemeClr val="tx1"/>
          </a:fontRef>
        </p:style>
      </p:cxnSp>
      <p:cxnSp>
        <p:nvCxnSpPr>
          <p:cNvPr id="43" name="直接连接符 42">
            <a:extLst>
              <a:ext uri="{FF2B5EF4-FFF2-40B4-BE49-F238E27FC236}">
                <a16:creationId xmlns:a16="http://schemas.microsoft.com/office/drawing/2014/main" id="{0D22ED06-4B11-2F07-BFB4-7CB83CC2603D}"/>
              </a:ext>
            </a:extLst>
          </p:cNvPr>
          <p:cNvCxnSpPr>
            <a:stCxn id="41" idx="0"/>
            <a:endCxn id="41" idx="4"/>
          </p:cNvCxnSpPr>
          <p:nvPr/>
        </p:nvCxnSpPr>
        <p:spPr>
          <a:xfrm>
            <a:off x="9276213" y="2704343"/>
            <a:ext cx="0" cy="220070"/>
          </a:xfrm>
          <a:prstGeom prst="line">
            <a:avLst/>
          </a:prstGeom>
        </p:spPr>
        <p:style>
          <a:lnRef idx="2">
            <a:schemeClr val="dk1"/>
          </a:lnRef>
          <a:fillRef idx="0">
            <a:schemeClr val="dk1"/>
          </a:fillRef>
          <a:effectRef idx="1">
            <a:schemeClr val="dk1"/>
          </a:effectRef>
          <a:fontRef idx="minor">
            <a:schemeClr val="tx1"/>
          </a:fontRef>
        </p:style>
      </p:cxnSp>
      <p:sp>
        <p:nvSpPr>
          <p:cNvPr id="44" name="矩形 43">
            <a:extLst>
              <a:ext uri="{FF2B5EF4-FFF2-40B4-BE49-F238E27FC236}">
                <a16:creationId xmlns:a16="http://schemas.microsoft.com/office/drawing/2014/main" id="{5A858155-ED3B-08C4-CFA3-8146D8317AFE}"/>
              </a:ext>
            </a:extLst>
          </p:cNvPr>
          <p:cNvSpPr/>
          <p:nvPr/>
        </p:nvSpPr>
        <p:spPr>
          <a:xfrm>
            <a:off x="10409637" y="2911164"/>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45" name="矩形 44">
            <a:extLst>
              <a:ext uri="{FF2B5EF4-FFF2-40B4-BE49-F238E27FC236}">
                <a16:creationId xmlns:a16="http://schemas.microsoft.com/office/drawing/2014/main" id="{60743DAD-314C-7E3D-28E4-B9F5A3DE097D}"/>
              </a:ext>
            </a:extLst>
          </p:cNvPr>
          <p:cNvSpPr/>
          <p:nvPr/>
        </p:nvSpPr>
        <p:spPr>
          <a:xfrm>
            <a:off x="10409637" y="313427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46" name="矩形 45">
            <a:extLst>
              <a:ext uri="{FF2B5EF4-FFF2-40B4-BE49-F238E27FC236}">
                <a16:creationId xmlns:a16="http://schemas.microsoft.com/office/drawing/2014/main" id="{6F7C4454-7FFF-47F9-B776-0DB168BC84D5}"/>
              </a:ext>
            </a:extLst>
          </p:cNvPr>
          <p:cNvSpPr/>
          <p:nvPr/>
        </p:nvSpPr>
        <p:spPr>
          <a:xfrm>
            <a:off x="10409637" y="3356816"/>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47" name="矩形 46">
            <a:extLst>
              <a:ext uri="{FF2B5EF4-FFF2-40B4-BE49-F238E27FC236}">
                <a16:creationId xmlns:a16="http://schemas.microsoft.com/office/drawing/2014/main" id="{20E064D9-8CC8-E8AF-1B61-E9F4538F1F83}"/>
              </a:ext>
            </a:extLst>
          </p:cNvPr>
          <p:cNvSpPr/>
          <p:nvPr/>
        </p:nvSpPr>
        <p:spPr>
          <a:xfrm>
            <a:off x="10409637" y="358115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48" name="矩形 47">
            <a:extLst>
              <a:ext uri="{FF2B5EF4-FFF2-40B4-BE49-F238E27FC236}">
                <a16:creationId xmlns:a16="http://schemas.microsoft.com/office/drawing/2014/main" id="{FAC9CF41-8D2A-8A81-FAE0-7453E70CC960}"/>
              </a:ext>
            </a:extLst>
          </p:cNvPr>
          <p:cNvSpPr/>
          <p:nvPr/>
        </p:nvSpPr>
        <p:spPr>
          <a:xfrm>
            <a:off x="10409637" y="380122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49" name="矩形 48">
            <a:extLst>
              <a:ext uri="{FF2B5EF4-FFF2-40B4-BE49-F238E27FC236}">
                <a16:creationId xmlns:a16="http://schemas.microsoft.com/office/drawing/2014/main" id="{2C98997A-A5C0-BCAC-1A57-7BA80E7F2C7F}"/>
              </a:ext>
            </a:extLst>
          </p:cNvPr>
          <p:cNvSpPr/>
          <p:nvPr/>
        </p:nvSpPr>
        <p:spPr>
          <a:xfrm>
            <a:off x="10409637" y="4021124"/>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50" name="矩形 49">
            <a:extLst>
              <a:ext uri="{FF2B5EF4-FFF2-40B4-BE49-F238E27FC236}">
                <a16:creationId xmlns:a16="http://schemas.microsoft.com/office/drawing/2014/main" id="{A25E404A-E056-0187-38C7-98FC3E2BC339}"/>
              </a:ext>
            </a:extLst>
          </p:cNvPr>
          <p:cNvSpPr/>
          <p:nvPr/>
        </p:nvSpPr>
        <p:spPr>
          <a:xfrm>
            <a:off x="10409637" y="4241194"/>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51" name="椭圆 50">
            <a:extLst>
              <a:ext uri="{FF2B5EF4-FFF2-40B4-BE49-F238E27FC236}">
                <a16:creationId xmlns:a16="http://schemas.microsoft.com/office/drawing/2014/main" id="{E0B51545-2021-429A-8D09-1AA567478A1E}"/>
              </a:ext>
            </a:extLst>
          </p:cNvPr>
          <p:cNvSpPr/>
          <p:nvPr/>
        </p:nvSpPr>
        <p:spPr>
          <a:xfrm>
            <a:off x="10994827" y="4598381"/>
            <a:ext cx="219600" cy="220070"/>
          </a:xfrm>
          <a:prstGeom prst="ellipse">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alpha val="10000"/>
                </a:schemeClr>
              </a:solidFill>
              <a:latin typeface="微软雅黑" panose="020B0503020204020204" pitchFamily="34" charset="-122"/>
              <a:ea typeface="微软雅黑" panose="020B0503020204020204" pitchFamily="34" charset="-122"/>
            </a:endParaRPr>
          </a:p>
        </p:txBody>
      </p:sp>
      <p:cxnSp>
        <p:nvCxnSpPr>
          <p:cNvPr id="52" name="直接连接符 51">
            <a:extLst>
              <a:ext uri="{FF2B5EF4-FFF2-40B4-BE49-F238E27FC236}">
                <a16:creationId xmlns:a16="http://schemas.microsoft.com/office/drawing/2014/main" id="{2C7EF51B-77A5-BDBE-FD15-801757C78453}"/>
              </a:ext>
            </a:extLst>
          </p:cNvPr>
          <p:cNvCxnSpPr>
            <a:stCxn id="51" idx="2"/>
            <a:endCxn id="51" idx="6"/>
          </p:cNvCxnSpPr>
          <p:nvPr/>
        </p:nvCxnSpPr>
        <p:spPr>
          <a:xfrm>
            <a:off x="10994827" y="4708416"/>
            <a:ext cx="219600" cy="0"/>
          </a:xfrm>
          <a:prstGeom prst="line">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cxnSp>
      <p:cxnSp>
        <p:nvCxnSpPr>
          <p:cNvPr id="53" name="直接连接符 52">
            <a:extLst>
              <a:ext uri="{FF2B5EF4-FFF2-40B4-BE49-F238E27FC236}">
                <a16:creationId xmlns:a16="http://schemas.microsoft.com/office/drawing/2014/main" id="{7DE3974D-037D-CDEA-654C-ADC513F9C4D7}"/>
              </a:ext>
            </a:extLst>
          </p:cNvPr>
          <p:cNvCxnSpPr>
            <a:stCxn id="51" idx="0"/>
            <a:endCxn id="51" idx="4"/>
          </p:cNvCxnSpPr>
          <p:nvPr/>
        </p:nvCxnSpPr>
        <p:spPr>
          <a:xfrm>
            <a:off x="11104627" y="4598381"/>
            <a:ext cx="0" cy="220070"/>
          </a:xfrm>
          <a:prstGeom prst="line">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cxnSp>
      <p:sp>
        <p:nvSpPr>
          <p:cNvPr id="56" name="矩形 55">
            <a:extLst>
              <a:ext uri="{FF2B5EF4-FFF2-40B4-BE49-F238E27FC236}">
                <a16:creationId xmlns:a16="http://schemas.microsoft.com/office/drawing/2014/main" id="{1F47F452-C9B1-A3FB-8C2F-59C56E8C00F2}"/>
              </a:ext>
            </a:extLst>
          </p:cNvPr>
          <p:cNvSpPr/>
          <p:nvPr/>
        </p:nvSpPr>
        <p:spPr>
          <a:xfrm>
            <a:off x="8579737" y="3596287"/>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CA-attention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6273733E-E008-0059-8DCD-E965A1FC2844}"/>
              </a:ext>
            </a:extLst>
          </p:cNvPr>
          <p:cNvSpPr/>
          <p:nvPr/>
        </p:nvSpPr>
        <p:spPr>
          <a:xfrm>
            <a:off x="10409637" y="5575554"/>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UpSampling</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69" name="矩形 68">
            <a:extLst>
              <a:ext uri="{FF2B5EF4-FFF2-40B4-BE49-F238E27FC236}">
                <a16:creationId xmlns:a16="http://schemas.microsoft.com/office/drawing/2014/main" id="{E177BC5D-65E9-F846-E51B-6164768692C7}"/>
              </a:ext>
            </a:extLst>
          </p:cNvPr>
          <p:cNvSpPr/>
          <p:nvPr/>
        </p:nvSpPr>
        <p:spPr>
          <a:xfrm>
            <a:off x="6479478" y="3596287"/>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CA-attention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77" name="矩形 76">
            <a:extLst>
              <a:ext uri="{FF2B5EF4-FFF2-40B4-BE49-F238E27FC236}">
                <a16:creationId xmlns:a16="http://schemas.microsoft.com/office/drawing/2014/main" id="{FA7AC7AB-7FFE-8DB0-62DC-5CB34DA3496B}"/>
              </a:ext>
            </a:extLst>
          </p:cNvPr>
          <p:cNvSpPr/>
          <p:nvPr/>
        </p:nvSpPr>
        <p:spPr>
          <a:xfrm>
            <a:off x="4410680" y="3596287"/>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CA-attention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85" name="矩形 84">
            <a:extLst>
              <a:ext uri="{FF2B5EF4-FFF2-40B4-BE49-F238E27FC236}">
                <a16:creationId xmlns:a16="http://schemas.microsoft.com/office/drawing/2014/main" id="{E0787E86-84F3-CEA5-8DCA-2626AB41FD83}"/>
              </a:ext>
            </a:extLst>
          </p:cNvPr>
          <p:cNvSpPr/>
          <p:nvPr/>
        </p:nvSpPr>
        <p:spPr>
          <a:xfrm>
            <a:off x="2423389" y="3596287"/>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CA-attention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grpSp>
        <p:nvGrpSpPr>
          <p:cNvPr id="20" name="组合 19">
            <a:extLst>
              <a:ext uri="{FF2B5EF4-FFF2-40B4-BE49-F238E27FC236}">
                <a16:creationId xmlns:a16="http://schemas.microsoft.com/office/drawing/2014/main" id="{B52FABF7-1322-2CCF-D950-9B26EDE34013}"/>
              </a:ext>
            </a:extLst>
          </p:cNvPr>
          <p:cNvGrpSpPr/>
          <p:nvPr/>
        </p:nvGrpSpPr>
        <p:grpSpPr>
          <a:xfrm>
            <a:off x="8579737" y="4937971"/>
            <a:ext cx="1389981" cy="1755141"/>
            <a:chOff x="8579737" y="4937971"/>
            <a:chExt cx="1389981" cy="1755141"/>
          </a:xfrm>
        </p:grpSpPr>
        <p:sp>
          <p:nvSpPr>
            <p:cNvPr id="55" name="矩形 54">
              <a:extLst>
                <a:ext uri="{FF2B5EF4-FFF2-40B4-BE49-F238E27FC236}">
                  <a16:creationId xmlns:a16="http://schemas.microsoft.com/office/drawing/2014/main" id="{863A0466-B8BB-E56A-07AA-AB966EA5E067}"/>
                </a:ext>
              </a:extLst>
            </p:cNvPr>
            <p:cNvSpPr/>
            <p:nvPr/>
          </p:nvSpPr>
          <p:spPr>
            <a:xfrm>
              <a:off x="8579737" y="493797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Concatenate</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58" name="矩形 57">
              <a:extLst>
                <a:ext uri="{FF2B5EF4-FFF2-40B4-BE49-F238E27FC236}">
                  <a16:creationId xmlns:a16="http://schemas.microsoft.com/office/drawing/2014/main" id="{44DE3113-3C20-4CE2-AEDA-60B8A710533C}"/>
                </a:ext>
              </a:extLst>
            </p:cNvPr>
            <p:cNvSpPr/>
            <p:nvPr/>
          </p:nvSpPr>
          <p:spPr>
            <a:xfrm>
              <a:off x="8579738" y="515804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59" name="矩形 58">
              <a:extLst>
                <a:ext uri="{FF2B5EF4-FFF2-40B4-BE49-F238E27FC236}">
                  <a16:creationId xmlns:a16="http://schemas.microsoft.com/office/drawing/2014/main" id="{82C8E1DF-5E29-1DD3-99E3-9883A7E4A392}"/>
                </a:ext>
              </a:extLst>
            </p:cNvPr>
            <p:cNvSpPr/>
            <p:nvPr/>
          </p:nvSpPr>
          <p:spPr>
            <a:xfrm>
              <a:off x="8579738" y="537811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60" name="矩形 59">
              <a:extLst>
                <a:ext uri="{FF2B5EF4-FFF2-40B4-BE49-F238E27FC236}">
                  <a16:creationId xmlns:a16="http://schemas.microsoft.com/office/drawing/2014/main" id="{D7C9F247-CA98-D3E7-0989-209DA1803703}"/>
                </a:ext>
              </a:extLst>
            </p:cNvPr>
            <p:cNvSpPr/>
            <p:nvPr/>
          </p:nvSpPr>
          <p:spPr>
            <a:xfrm>
              <a:off x="8579738" y="5598012"/>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65" name="矩形 64">
              <a:extLst>
                <a:ext uri="{FF2B5EF4-FFF2-40B4-BE49-F238E27FC236}">
                  <a16:creationId xmlns:a16="http://schemas.microsoft.com/office/drawing/2014/main" id="{5962DCAC-C5A5-8F3F-466C-1955FCDB564F}"/>
                </a:ext>
              </a:extLst>
            </p:cNvPr>
            <p:cNvSpPr/>
            <p:nvPr/>
          </p:nvSpPr>
          <p:spPr>
            <a:xfrm>
              <a:off x="8579738" y="581791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66" name="矩形 65">
              <a:extLst>
                <a:ext uri="{FF2B5EF4-FFF2-40B4-BE49-F238E27FC236}">
                  <a16:creationId xmlns:a16="http://schemas.microsoft.com/office/drawing/2014/main" id="{A9066CC1-65FD-5E6F-E2CE-45CA09603F2F}"/>
                </a:ext>
              </a:extLst>
            </p:cNvPr>
            <p:cNvSpPr/>
            <p:nvPr/>
          </p:nvSpPr>
          <p:spPr>
            <a:xfrm>
              <a:off x="8579738" y="603798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67" name="矩形 66">
              <a:extLst>
                <a:ext uri="{FF2B5EF4-FFF2-40B4-BE49-F238E27FC236}">
                  <a16:creationId xmlns:a16="http://schemas.microsoft.com/office/drawing/2014/main" id="{BFEB03C5-0FC2-2D02-94A8-7763653F6581}"/>
                </a:ext>
              </a:extLst>
            </p:cNvPr>
            <p:cNvSpPr/>
            <p:nvPr/>
          </p:nvSpPr>
          <p:spPr>
            <a:xfrm>
              <a:off x="8579738" y="6257884"/>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92" name="矩形 91">
              <a:extLst>
                <a:ext uri="{FF2B5EF4-FFF2-40B4-BE49-F238E27FC236}">
                  <a16:creationId xmlns:a16="http://schemas.microsoft.com/office/drawing/2014/main" id="{D4018B7B-41F6-F666-90FC-199B54AB6E88}"/>
                </a:ext>
              </a:extLst>
            </p:cNvPr>
            <p:cNvSpPr/>
            <p:nvPr/>
          </p:nvSpPr>
          <p:spPr>
            <a:xfrm>
              <a:off x="8579738" y="6473042"/>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UpSampling</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grpSp>
      <p:grpSp>
        <p:nvGrpSpPr>
          <p:cNvPr id="57" name="组合 56">
            <a:extLst>
              <a:ext uri="{FF2B5EF4-FFF2-40B4-BE49-F238E27FC236}">
                <a16:creationId xmlns:a16="http://schemas.microsoft.com/office/drawing/2014/main" id="{84403D9D-3B75-19B6-F9E7-3137116AF5DF}"/>
              </a:ext>
            </a:extLst>
          </p:cNvPr>
          <p:cNvGrpSpPr/>
          <p:nvPr/>
        </p:nvGrpSpPr>
        <p:grpSpPr>
          <a:xfrm>
            <a:off x="6479478" y="4937971"/>
            <a:ext cx="1389980" cy="1755141"/>
            <a:chOff x="6479478" y="4937971"/>
            <a:chExt cx="1389980" cy="1755141"/>
          </a:xfrm>
        </p:grpSpPr>
        <p:sp>
          <p:nvSpPr>
            <p:cNvPr id="93" name="矩形 92">
              <a:extLst>
                <a:ext uri="{FF2B5EF4-FFF2-40B4-BE49-F238E27FC236}">
                  <a16:creationId xmlns:a16="http://schemas.microsoft.com/office/drawing/2014/main" id="{1A9C4821-9FC0-D4DC-9630-C1495E0D9C31}"/>
                </a:ext>
              </a:extLst>
            </p:cNvPr>
            <p:cNvSpPr/>
            <p:nvPr/>
          </p:nvSpPr>
          <p:spPr>
            <a:xfrm>
              <a:off x="6479478" y="493797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Concatenate</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94" name="矩形 93">
              <a:extLst>
                <a:ext uri="{FF2B5EF4-FFF2-40B4-BE49-F238E27FC236}">
                  <a16:creationId xmlns:a16="http://schemas.microsoft.com/office/drawing/2014/main" id="{1F430F9A-699E-C1CC-B0D2-0205133C5DCA}"/>
                </a:ext>
              </a:extLst>
            </p:cNvPr>
            <p:cNvSpPr/>
            <p:nvPr/>
          </p:nvSpPr>
          <p:spPr>
            <a:xfrm>
              <a:off x="6479478" y="515804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95" name="矩形 94">
              <a:extLst>
                <a:ext uri="{FF2B5EF4-FFF2-40B4-BE49-F238E27FC236}">
                  <a16:creationId xmlns:a16="http://schemas.microsoft.com/office/drawing/2014/main" id="{D27700EE-5051-308B-5A86-FB10FFDDE8FC}"/>
                </a:ext>
              </a:extLst>
            </p:cNvPr>
            <p:cNvSpPr/>
            <p:nvPr/>
          </p:nvSpPr>
          <p:spPr>
            <a:xfrm>
              <a:off x="6479478" y="537811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96" name="矩形 95">
              <a:extLst>
                <a:ext uri="{FF2B5EF4-FFF2-40B4-BE49-F238E27FC236}">
                  <a16:creationId xmlns:a16="http://schemas.microsoft.com/office/drawing/2014/main" id="{70F7523B-305D-E8D2-0A2E-655E860B017F}"/>
                </a:ext>
              </a:extLst>
            </p:cNvPr>
            <p:cNvSpPr/>
            <p:nvPr/>
          </p:nvSpPr>
          <p:spPr>
            <a:xfrm>
              <a:off x="6479478" y="5598012"/>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97" name="矩形 96">
              <a:extLst>
                <a:ext uri="{FF2B5EF4-FFF2-40B4-BE49-F238E27FC236}">
                  <a16:creationId xmlns:a16="http://schemas.microsoft.com/office/drawing/2014/main" id="{072E5253-D30A-36DD-9F9E-058392B74AB6}"/>
                </a:ext>
              </a:extLst>
            </p:cNvPr>
            <p:cNvSpPr/>
            <p:nvPr/>
          </p:nvSpPr>
          <p:spPr>
            <a:xfrm>
              <a:off x="6479478" y="581791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98" name="矩形 97">
              <a:extLst>
                <a:ext uri="{FF2B5EF4-FFF2-40B4-BE49-F238E27FC236}">
                  <a16:creationId xmlns:a16="http://schemas.microsoft.com/office/drawing/2014/main" id="{C9817798-C769-A2F9-94D9-ED63D47391C4}"/>
                </a:ext>
              </a:extLst>
            </p:cNvPr>
            <p:cNvSpPr/>
            <p:nvPr/>
          </p:nvSpPr>
          <p:spPr>
            <a:xfrm>
              <a:off x="6479478" y="603798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99" name="矩形 98">
              <a:extLst>
                <a:ext uri="{FF2B5EF4-FFF2-40B4-BE49-F238E27FC236}">
                  <a16:creationId xmlns:a16="http://schemas.microsoft.com/office/drawing/2014/main" id="{33D24040-D338-9A12-F6F7-58CC04FA6C2B}"/>
                </a:ext>
              </a:extLst>
            </p:cNvPr>
            <p:cNvSpPr/>
            <p:nvPr/>
          </p:nvSpPr>
          <p:spPr>
            <a:xfrm>
              <a:off x="6479478" y="6257884"/>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00" name="矩形 99">
              <a:extLst>
                <a:ext uri="{FF2B5EF4-FFF2-40B4-BE49-F238E27FC236}">
                  <a16:creationId xmlns:a16="http://schemas.microsoft.com/office/drawing/2014/main" id="{3B542B3D-B2B1-6D9E-2546-C7E86E53019D}"/>
                </a:ext>
              </a:extLst>
            </p:cNvPr>
            <p:cNvSpPr/>
            <p:nvPr/>
          </p:nvSpPr>
          <p:spPr>
            <a:xfrm>
              <a:off x="6479478" y="6473042"/>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alpha val="10000"/>
                    </a:schemeClr>
                  </a:solidFill>
                  <a:latin typeface="微软雅黑" panose="020B0503020204020204" pitchFamily="34" charset="-122"/>
                  <a:ea typeface="微软雅黑" panose="020B0503020204020204" pitchFamily="34" charset="-122"/>
                </a:rPr>
                <a:t>UpSampling</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grpSp>
      <p:grpSp>
        <p:nvGrpSpPr>
          <p:cNvPr id="54" name="组合 53">
            <a:extLst>
              <a:ext uri="{FF2B5EF4-FFF2-40B4-BE49-F238E27FC236}">
                <a16:creationId xmlns:a16="http://schemas.microsoft.com/office/drawing/2014/main" id="{6E0737D5-59F4-8F4D-ABB2-B1E80B9FDD12}"/>
              </a:ext>
            </a:extLst>
          </p:cNvPr>
          <p:cNvGrpSpPr/>
          <p:nvPr/>
        </p:nvGrpSpPr>
        <p:grpSpPr>
          <a:xfrm>
            <a:off x="4410680" y="4935941"/>
            <a:ext cx="1389980" cy="1755141"/>
            <a:chOff x="4410680" y="4935941"/>
            <a:chExt cx="1389980" cy="1755141"/>
          </a:xfrm>
        </p:grpSpPr>
        <p:sp>
          <p:nvSpPr>
            <p:cNvPr id="101" name="矩形 100">
              <a:extLst>
                <a:ext uri="{FF2B5EF4-FFF2-40B4-BE49-F238E27FC236}">
                  <a16:creationId xmlns:a16="http://schemas.microsoft.com/office/drawing/2014/main" id="{E4C1ECA1-45E3-FFBD-58C7-D8DB21601AEF}"/>
                </a:ext>
              </a:extLst>
            </p:cNvPr>
            <p:cNvSpPr/>
            <p:nvPr/>
          </p:nvSpPr>
          <p:spPr>
            <a:xfrm>
              <a:off x="4410680" y="493594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Concatenate</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02" name="矩形 101">
              <a:extLst>
                <a:ext uri="{FF2B5EF4-FFF2-40B4-BE49-F238E27FC236}">
                  <a16:creationId xmlns:a16="http://schemas.microsoft.com/office/drawing/2014/main" id="{630B20F0-C01D-3B06-78DE-360573D78DF6}"/>
                </a:ext>
              </a:extLst>
            </p:cNvPr>
            <p:cNvSpPr/>
            <p:nvPr/>
          </p:nvSpPr>
          <p:spPr>
            <a:xfrm>
              <a:off x="4410680" y="515601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03" name="矩形 102">
              <a:extLst>
                <a:ext uri="{FF2B5EF4-FFF2-40B4-BE49-F238E27FC236}">
                  <a16:creationId xmlns:a16="http://schemas.microsoft.com/office/drawing/2014/main" id="{DB4CF2FB-E624-61E0-9AC4-715F68FCE91D}"/>
                </a:ext>
              </a:extLst>
            </p:cNvPr>
            <p:cNvSpPr/>
            <p:nvPr/>
          </p:nvSpPr>
          <p:spPr>
            <a:xfrm>
              <a:off x="4410680" y="537608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04" name="矩形 103">
              <a:extLst>
                <a:ext uri="{FF2B5EF4-FFF2-40B4-BE49-F238E27FC236}">
                  <a16:creationId xmlns:a16="http://schemas.microsoft.com/office/drawing/2014/main" id="{5D1943F2-1817-9A15-0263-A6717546C202}"/>
                </a:ext>
              </a:extLst>
            </p:cNvPr>
            <p:cNvSpPr/>
            <p:nvPr/>
          </p:nvSpPr>
          <p:spPr>
            <a:xfrm>
              <a:off x="4410680" y="5595982"/>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05" name="矩形 104">
              <a:extLst>
                <a:ext uri="{FF2B5EF4-FFF2-40B4-BE49-F238E27FC236}">
                  <a16:creationId xmlns:a16="http://schemas.microsoft.com/office/drawing/2014/main" id="{A946CF52-9A47-DC3F-86CE-A4A2FC067A5F}"/>
                </a:ext>
              </a:extLst>
            </p:cNvPr>
            <p:cNvSpPr/>
            <p:nvPr/>
          </p:nvSpPr>
          <p:spPr>
            <a:xfrm>
              <a:off x="4410680" y="581588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06" name="矩形 105">
              <a:extLst>
                <a:ext uri="{FF2B5EF4-FFF2-40B4-BE49-F238E27FC236}">
                  <a16:creationId xmlns:a16="http://schemas.microsoft.com/office/drawing/2014/main" id="{1C26FC70-C7D9-BB3A-2090-B3416CC384A5}"/>
                </a:ext>
              </a:extLst>
            </p:cNvPr>
            <p:cNvSpPr/>
            <p:nvPr/>
          </p:nvSpPr>
          <p:spPr>
            <a:xfrm>
              <a:off x="4410680" y="603595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07" name="矩形 106">
              <a:extLst>
                <a:ext uri="{FF2B5EF4-FFF2-40B4-BE49-F238E27FC236}">
                  <a16:creationId xmlns:a16="http://schemas.microsoft.com/office/drawing/2014/main" id="{A9633CF3-29F9-55E5-C81F-8E42C2C32D94}"/>
                </a:ext>
              </a:extLst>
            </p:cNvPr>
            <p:cNvSpPr/>
            <p:nvPr/>
          </p:nvSpPr>
          <p:spPr>
            <a:xfrm>
              <a:off x="4410680" y="6255854"/>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08" name="矩形 107">
              <a:extLst>
                <a:ext uri="{FF2B5EF4-FFF2-40B4-BE49-F238E27FC236}">
                  <a16:creationId xmlns:a16="http://schemas.microsoft.com/office/drawing/2014/main" id="{E5D33843-3016-55E2-DD67-635E78EFC503}"/>
                </a:ext>
              </a:extLst>
            </p:cNvPr>
            <p:cNvSpPr/>
            <p:nvPr/>
          </p:nvSpPr>
          <p:spPr>
            <a:xfrm>
              <a:off x="4410680" y="6471012"/>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UpSampling</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grpSp>
      <p:grpSp>
        <p:nvGrpSpPr>
          <p:cNvPr id="22" name="组合 21">
            <a:extLst>
              <a:ext uri="{FF2B5EF4-FFF2-40B4-BE49-F238E27FC236}">
                <a16:creationId xmlns:a16="http://schemas.microsoft.com/office/drawing/2014/main" id="{6BF4E80A-1E63-368E-06E7-7FDC8EEEBBD6}"/>
              </a:ext>
            </a:extLst>
          </p:cNvPr>
          <p:cNvGrpSpPr/>
          <p:nvPr/>
        </p:nvGrpSpPr>
        <p:grpSpPr>
          <a:xfrm>
            <a:off x="2423389" y="4933911"/>
            <a:ext cx="1389981" cy="1755141"/>
            <a:chOff x="2423389" y="4933911"/>
            <a:chExt cx="1389981" cy="1755141"/>
          </a:xfrm>
        </p:grpSpPr>
        <p:sp>
          <p:nvSpPr>
            <p:cNvPr id="117" name="矩形 116">
              <a:extLst>
                <a:ext uri="{FF2B5EF4-FFF2-40B4-BE49-F238E27FC236}">
                  <a16:creationId xmlns:a16="http://schemas.microsoft.com/office/drawing/2014/main" id="{C5F9FCDA-C165-C99A-2640-A33602D2A104}"/>
                </a:ext>
              </a:extLst>
            </p:cNvPr>
            <p:cNvSpPr/>
            <p:nvPr/>
          </p:nvSpPr>
          <p:spPr>
            <a:xfrm>
              <a:off x="2423390" y="493391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Concatenate</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18" name="矩形 117">
              <a:extLst>
                <a:ext uri="{FF2B5EF4-FFF2-40B4-BE49-F238E27FC236}">
                  <a16:creationId xmlns:a16="http://schemas.microsoft.com/office/drawing/2014/main" id="{BE81A8B6-5840-F258-AE45-475B1D3FBB6F}"/>
                </a:ext>
              </a:extLst>
            </p:cNvPr>
            <p:cNvSpPr/>
            <p:nvPr/>
          </p:nvSpPr>
          <p:spPr>
            <a:xfrm>
              <a:off x="2423389" y="515398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19" name="矩形 118">
              <a:extLst>
                <a:ext uri="{FF2B5EF4-FFF2-40B4-BE49-F238E27FC236}">
                  <a16:creationId xmlns:a16="http://schemas.microsoft.com/office/drawing/2014/main" id="{F80E46A2-2A83-5A11-DA59-C5E04BB803D5}"/>
                </a:ext>
              </a:extLst>
            </p:cNvPr>
            <p:cNvSpPr/>
            <p:nvPr/>
          </p:nvSpPr>
          <p:spPr>
            <a:xfrm>
              <a:off x="2423389" y="5374051"/>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20" name="矩形 119">
              <a:extLst>
                <a:ext uri="{FF2B5EF4-FFF2-40B4-BE49-F238E27FC236}">
                  <a16:creationId xmlns:a16="http://schemas.microsoft.com/office/drawing/2014/main" id="{946A1CA2-E10D-3A9F-6202-E9F6F16BEDD1}"/>
                </a:ext>
              </a:extLst>
            </p:cNvPr>
            <p:cNvSpPr/>
            <p:nvPr/>
          </p:nvSpPr>
          <p:spPr>
            <a:xfrm>
              <a:off x="2423389" y="5593952"/>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21" name="矩形 120">
              <a:extLst>
                <a:ext uri="{FF2B5EF4-FFF2-40B4-BE49-F238E27FC236}">
                  <a16:creationId xmlns:a16="http://schemas.microsoft.com/office/drawing/2014/main" id="{CFB44701-3D9E-63EF-B1BC-792EC0DC870A}"/>
                </a:ext>
              </a:extLst>
            </p:cNvPr>
            <p:cNvSpPr/>
            <p:nvPr/>
          </p:nvSpPr>
          <p:spPr>
            <a:xfrm>
              <a:off x="2423389" y="581385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22" name="矩形 121">
              <a:extLst>
                <a:ext uri="{FF2B5EF4-FFF2-40B4-BE49-F238E27FC236}">
                  <a16:creationId xmlns:a16="http://schemas.microsoft.com/office/drawing/2014/main" id="{E654B942-0307-9CA3-6299-D01A7E24D453}"/>
                </a:ext>
              </a:extLst>
            </p:cNvPr>
            <p:cNvSpPr/>
            <p:nvPr/>
          </p:nvSpPr>
          <p:spPr>
            <a:xfrm>
              <a:off x="2423389" y="6033923"/>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BN</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23" name="矩形 122">
              <a:extLst>
                <a:ext uri="{FF2B5EF4-FFF2-40B4-BE49-F238E27FC236}">
                  <a16:creationId xmlns:a16="http://schemas.microsoft.com/office/drawing/2014/main" id="{64BE5579-CD81-8792-35B8-C22BBD3A8835}"/>
                </a:ext>
              </a:extLst>
            </p:cNvPr>
            <p:cNvSpPr/>
            <p:nvPr/>
          </p:nvSpPr>
          <p:spPr>
            <a:xfrm>
              <a:off x="2423389" y="6253824"/>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ReLu</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24" name="矩形 123">
              <a:extLst>
                <a:ext uri="{FF2B5EF4-FFF2-40B4-BE49-F238E27FC236}">
                  <a16:creationId xmlns:a16="http://schemas.microsoft.com/office/drawing/2014/main" id="{1909EBF0-698A-DCCC-1CD2-CEB7FFC245CB}"/>
                </a:ext>
              </a:extLst>
            </p:cNvPr>
            <p:cNvSpPr/>
            <p:nvPr/>
          </p:nvSpPr>
          <p:spPr>
            <a:xfrm>
              <a:off x="2423389" y="6468982"/>
              <a:ext cx="1389980" cy="220070"/>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UpSampling</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grpSp>
      <p:cxnSp>
        <p:nvCxnSpPr>
          <p:cNvPr id="132" name="连接符: 肘形 131">
            <a:extLst>
              <a:ext uri="{FF2B5EF4-FFF2-40B4-BE49-F238E27FC236}">
                <a16:creationId xmlns:a16="http://schemas.microsoft.com/office/drawing/2014/main" id="{86B5BB0C-EAD7-2D99-1C25-7C2EDC2825A9}"/>
              </a:ext>
            </a:extLst>
          </p:cNvPr>
          <p:cNvCxnSpPr>
            <a:cxnSpLocks/>
            <a:stCxn id="2" idx="0"/>
            <a:endCxn id="3" idx="1"/>
          </p:cNvCxnSpPr>
          <p:nvPr/>
        </p:nvCxnSpPr>
        <p:spPr>
          <a:xfrm rot="5400000" flipH="1" flipV="1">
            <a:off x="1119904" y="1283287"/>
            <a:ext cx="1220445" cy="1386526"/>
          </a:xfrm>
          <a:prstGeom prst="bentConnector2">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5" name="连接符: 肘形 134">
            <a:extLst>
              <a:ext uri="{FF2B5EF4-FFF2-40B4-BE49-F238E27FC236}">
                <a16:creationId xmlns:a16="http://schemas.microsoft.com/office/drawing/2014/main" id="{596A0F86-B868-2BF8-2C21-0772AA97789B}"/>
              </a:ext>
            </a:extLst>
          </p:cNvPr>
          <p:cNvCxnSpPr>
            <a:stCxn id="6" idx="2"/>
            <a:endCxn id="11" idx="1"/>
          </p:cNvCxnSpPr>
          <p:nvPr/>
        </p:nvCxnSpPr>
        <p:spPr>
          <a:xfrm rot="5400000" flipH="1" flipV="1">
            <a:off x="3172806" y="1067483"/>
            <a:ext cx="1183445" cy="1292301"/>
          </a:xfrm>
          <a:prstGeom prst="bentConnector4">
            <a:avLst>
              <a:gd name="adj1" fmla="val -42657"/>
              <a:gd name="adj2" fmla="val 7689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8" name="直接连接符 137">
            <a:extLst>
              <a:ext uri="{FF2B5EF4-FFF2-40B4-BE49-F238E27FC236}">
                <a16:creationId xmlns:a16="http://schemas.microsoft.com/office/drawing/2014/main" id="{CEE6AC10-3C7C-3FF9-B0FA-898F493E24E1}"/>
              </a:ext>
            </a:extLst>
          </p:cNvPr>
          <p:cNvCxnSpPr>
            <a:stCxn id="18" idx="2"/>
            <a:endCxn id="19" idx="0"/>
          </p:cNvCxnSpPr>
          <p:nvPr/>
        </p:nvCxnSpPr>
        <p:spPr>
          <a:xfrm>
            <a:off x="5105670" y="2561976"/>
            <a:ext cx="148" cy="137117"/>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0" name="直接连接符 139">
            <a:extLst>
              <a:ext uri="{FF2B5EF4-FFF2-40B4-BE49-F238E27FC236}">
                <a16:creationId xmlns:a16="http://schemas.microsoft.com/office/drawing/2014/main" id="{616BD57B-5432-1DD1-E0E0-3053350EBE24}"/>
              </a:ext>
            </a:extLst>
          </p:cNvPr>
          <p:cNvCxnSpPr>
            <a:endCxn id="19" idx="2"/>
          </p:cNvCxnSpPr>
          <p:nvPr/>
        </p:nvCxnSpPr>
        <p:spPr>
          <a:xfrm>
            <a:off x="4110990" y="2809128"/>
            <a:ext cx="885028" cy="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0" name="连接符: 肘形 149">
            <a:extLst>
              <a:ext uri="{FF2B5EF4-FFF2-40B4-BE49-F238E27FC236}">
                <a16:creationId xmlns:a16="http://schemas.microsoft.com/office/drawing/2014/main" id="{32568F24-66A2-1FF6-AAF3-3567748E8C53}"/>
              </a:ext>
            </a:extLst>
          </p:cNvPr>
          <p:cNvCxnSpPr>
            <a:stCxn id="19" idx="6"/>
            <a:endCxn id="24" idx="1"/>
          </p:cNvCxnSpPr>
          <p:nvPr/>
        </p:nvCxnSpPr>
        <p:spPr>
          <a:xfrm flipV="1">
            <a:off x="5215618" y="1121911"/>
            <a:ext cx="1263860" cy="1687217"/>
          </a:xfrm>
          <a:prstGeom prst="bentConnector3">
            <a:avLst>
              <a:gd name="adj1" fmla="val 717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4" name="组合 13">
            <a:extLst>
              <a:ext uri="{FF2B5EF4-FFF2-40B4-BE49-F238E27FC236}">
                <a16:creationId xmlns:a16="http://schemas.microsoft.com/office/drawing/2014/main" id="{B32EA961-C4B6-A50B-CA3E-900AAA361A54}"/>
              </a:ext>
            </a:extLst>
          </p:cNvPr>
          <p:cNvGrpSpPr/>
          <p:nvPr/>
        </p:nvGrpSpPr>
        <p:grpSpPr>
          <a:xfrm>
            <a:off x="6479478" y="1011876"/>
            <a:ext cx="1389980" cy="1550100"/>
            <a:chOff x="6479478" y="1011876"/>
            <a:chExt cx="1389980" cy="1550100"/>
          </a:xfrm>
        </p:grpSpPr>
        <p:sp>
          <p:nvSpPr>
            <p:cNvPr id="24" name="矩形 23">
              <a:extLst>
                <a:ext uri="{FF2B5EF4-FFF2-40B4-BE49-F238E27FC236}">
                  <a16:creationId xmlns:a16="http://schemas.microsoft.com/office/drawing/2014/main" id="{4DB9D759-690A-A5BE-8388-1C2FCB0FBE6C}"/>
                </a:ext>
              </a:extLst>
            </p:cNvPr>
            <p:cNvSpPr/>
            <p:nvPr/>
          </p:nvSpPr>
          <p:spPr>
            <a:xfrm>
              <a:off x="6479478" y="1011876"/>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E99D8573-5C1B-0D05-34DF-13F374EC7371}"/>
                </a:ext>
              </a:extLst>
            </p:cNvPr>
            <p:cNvSpPr/>
            <p:nvPr/>
          </p:nvSpPr>
          <p:spPr>
            <a:xfrm>
              <a:off x="6479478" y="123498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9B5869AA-858A-2097-C5BA-C32D9B6CEFE9}"/>
                </a:ext>
              </a:extLst>
            </p:cNvPr>
            <p:cNvSpPr/>
            <p:nvPr/>
          </p:nvSpPr>
          <p:spPr>
            <a:xfrm>
              <a:off x="6479478" y="1457528"/>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7" name="矩形 26">
              <a:extLst>
                <a:ext uri="{FF2B5EF4-FFF2-40B4-BE49-F238E27FC236}">
                  <a16:creationId xmlns:a16="http://schemas.microsoft.com/office/drawing/2014/main" id="{CF930442-6BE4-41FE-0C85-302274BFAEF8}"/>
                </a:ext>
              </a:extLst>
            </p:cNvPr>
            <p:cNvSpPr/>
            <p:nvPr/>
          </p:nvSpPr>
          <p:spPr>
            <a:xfrm>
              <a:off x="6479478" y="1681865"/>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47FB40B5-320E-64AB-8F15-6D36C2540450}"/>
                </a:ext>
              </a:extLst>
            </p:cNvPr>
            <p:cNvSpPr/>
            <p:nvPr/>
          </p:nvSpPr>
          <p:spPr>
            <a:xfrm>
              <a:off x="6479478" y="1901935"/>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6DF32665-E40A-9734-081C-1600576031F5}"/>
                </a:ext>
              </a:extLst>
            </p:cNvPr>
            <p:cNvSpPr/>
            <p:nvPr/>
          </p:nvSpPr>
          <p:spPr>
            <a:xfrm>
              <a:off x="6479478" y="2121836"/>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79554AE2-6F98-1A0D-6F5C-35AF4AB41A9D}"/>
                </a:ext>
              </a:extLst>
            </p:cNvPr>
            <p:cNvSpPr/>
            <p:nvPr/>
          </p:nvSpPr>
          <p:spPr>
            <a:xfrm>
              <a:off x="6479478" y="2341906"/>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cxnSp>
        <p:nvCxnSpPr>
          <p:cNvPr id="152" name="直接连接符 151">
            <a:extLst>
              <a:ext uri="{FF2B5EF4-FFF2-40B4-BE49-F238E27FC236}">
                <a16:creationId xmlns:a16="http://schemas.microsoft.com/office/drawing/2014/main" id="{90122099-9F32-F9C6-1251-994FF0D8B17D}"/>
              </a:ext>
            </a:extLst>
          </p:cNvPr>
          <p:cNvCxnSpPr/>
          <p:nvPr/>
        </p:nvCxnSpPr>
        <p:spPr>
          <a:xfrm>
            <a:off x="7182869" y="2561976"/>
            <a:ext cx="0" cy="137117"/>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直接连接符 152">
            <a:extLst>
              <a:ext uri="{FF2B5EF4-FFF2-40B4-BE49-F238E27FC236}">
                <a16:creationId xmlns:a16="http://schemas.microsoft.com/office/drawing/2014/main" id="{EAC13990-4918-2AFC-55A2-586AB650D9C3}"/>
              </a:ext>
            </a:extLst>
          </p:cNvPr>
          <p:cNvCxnSpPr>
            <a:cxnSpLocks/>
          </p:cNvCxnSpPr>
          <p:nvPr/>
        </p:nvCxnSpPr>
        <p:spPr>
          <a:xfrm>
            <a:off x="6115050" y="2809128"/>
            <a:ext cx="958019" cy="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6" name="连接符: 肘形 155">
            <a:extLst>
              <a:ext uri="{FF2B5EF4-FFF2-40B4-BE49-F238E27FC236}">
                <a16:creationId xmlns:a16="http://schemas.microsoft.com/office/drawing/2014/main" id="{78DDECEF-65CD-9504-2715-B62B746EB1A6}"/>
              </a:ext>
            </a:extLst>
          </p:cNvPr>
          <p:cNvCxnSpPr>
            <a:stCxn id="31" idx="6"/>
            <a:endCxn id="34" idx="1"/>
          </p:cNvCxnSpPr>
          <p:nvPr/>
        </p:nvCxnSpPr>
        <p:spPr>
          <a:xfrm flipV="1">
            <a:off x="7284268" y="1127161"/>
            <a:ext cx="1295469" cy="1681967"/>
          </a:xfrm>
          <a:prstGeom prst="bentConnector3">
            <a:avLst>
              <a:gd name="adj1" fmla="val 63333"/>
            </a:avLst>
          </a:prstGeom>
          <a:ln>
            <a:tailEnd type="arrow"/>
          </a:ln>
        </p:spPr>
        <p:style>
          <a:lnRef idx="2">
            <a:schemeClr val="accent1"/>
          </a:lnRef>
          <a:fillRef idx="0">
            <a:schemeClr val="accent1"/>
          </a:fillRef>
          <a:effectRef idx="1">
            <a:schemeClr val="accent1"/>
          </a:effectRef>
          <a:fontRef idx="minor">
            <a:schemeClr val="tx1"/>
          </a:fontRef>
        </p:style>
      </p:cxnSp>
      <p:grpSp>
        <p:nvGrpSpPr>
          <p:cNvPr id="202" name="组合 201">
            <a:extLst>
              <a:ext uri="{FF2B5EF4-FFF2-40B4-BE49-F238E27FC236}">
                <a16:creationId xmlns:a16="http://schemas.microsoft.com/office/drawing/2014/main" id="{F243AED6-6278-8B98-DF15-EED7F97F8F00}"/>
              </a:ext>
            </a:extLst>
          </p:cNvPr>
          <p:cNvGrpSpPr/>
          <p:nvPr/>
        </p:nvGrpSpPr>
        <p:grpSpPr>
          <a:xfrm>
            <a:off x="8579737" y="1017126"/>
            <a:ext cx="1389980" cy="1550100"/>
            <a:chOff x="8581223" y="882651"/>
            <a:chExt cx="1389980" cy="1550100"/>
          </a:xfrm>
        </p:grpSpPr>
        <p:sp>
          <p:nvSpPr>
            <p:cNvPr id="34" name="矩形 33">
              <a:extLst>
                <a:ext uri="{FF2B5EF4-FFF2-40B4-BE49-F238E27FC236}">
                  <a16:creationId xmlns:a16="http://schemas.microsoft.com/office/drawing/2014/main" id="{8D0C307B-97F2-A42A-32B5-5750AFC0DDFC}"/>
                </a:ext>
              </a:extLst>
            </p:cNvPr>
            <p:cNvSpPr/>
            <p:nvPr/>
          </p:nvSpPr>
          <p:spPr>
            <a:xfrm>
              <a:off x="8581223" y="88265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5" name="矩形 34">
              <a:extLst>
                <a:ext uri="{FF2B5EF4-FFF2-40B4-BE49-F238E27FC236}">
                  <a16:creationId xmlns:a16="http://schemas.microsoft.com/office/drawing/2014/main" id="{D554B729-4272-6A62-7BEB-211F1A8BD5C5}"/>
                </a:ext>
              </a:extLst>
            </p:cNvPr>
            <p:cNvSpPr/>
            <p:nvPr/>
          </p:nvSpPr>
          <p:spPr>
            <a:xfrm>
              <a:off x="8581223" y="1105758"/>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6" name="矩形 35">
              <a:extLst>
                <a:ext uri="{FF2B5EF4-FFF2-40B4-BE49-F238E27FC236}">
                  <a16:creationId xmlns:a16="http://schemas.microsoft.com/office/drawing/2014/main" id="{38AEC09E-23E8-61F6-2A67-61637B32898D}"/>
                </a:ext>
              </a:extLst>
            </p:cNvPr>
            <p:cNvSpPr/>
            <p:nvPr/>
          </p:nvSpPr>
          <p:spPr>
            <a:xfrm>
              <a:off x="8581223" y="1328303"/>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7" name="矩形 36">
              <a:extLst>
                <a:ext uri="{FF2B5EF4-FFF2-40B4-BE49-F238E27FC236}">
                  <a16:creationId xmlns:a16="http://schemas.microsoft.com/office/drawing/2014/main" id="{53419D30-277E-F7BF-2AC4-107BFAE8933B}"/>
                </a:ext>
              </a:extLst>
            </p:cNvPr>
            <p:cNvSpPr/>
            <p:nvPr/>
          </p:nvSpPr>
          <p:spPr>
            <a:xfrm>
              <a:off x="8581223" y="1552640"/>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8" name="矩形 37">
              <a:extLst>
                <a:ext uri="{FF2B5EF4-FFF2-40B4-BE49-F238E27FC236}">
                  <a16:creationId xmlns:a16="http://schemas.microsoft.com/office/drawing/2014/main" id="{B531A5C2-4FF2-1B57-C628-8811BC8202AC}"/>
                </a:ext>
              </a:extLst>
            </p:cNvPr>
            <p:cNvSpPr/>
            <p:nvPr/>
          </p:nvSpPr>
          <p:spPr>
            <a:xfrm>
              <a:off x="8581223" y="1772710"/>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BN</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9" name="矩形 38">
              <a:extLst>
                <a:ext uri="{FF2B5EF4-FFF2-40B4-BE49-F238E27FC236}">
                  <a16:creationId xmlns:a16="http://schemas.microsoft.com/office/drawing/2014/main" id="{667D8A35-E30D-DF61-FACC-417F22E78A92}"/>
                </a:ext>
              </a:extLst>
            </p:cNvPr>
            <p:cNvSpPr/>
            <p:nvPr/>
          </p:nvSpPr>
          <p:spPr>
            <a:xfrm>
              <a:off x="8581223" y="1992611"/>
              <a:ext cx="1389980" cy="220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pitchFamily="34" charset="-122"/>
                  <a:ea typeface="微软雅黑" panose="020B0503020204020204" pitchFamily="34" charset="-122"/>
                </a:rPr>
                <a:t>ReLu</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0" name="矩形 39">
              <a:extLst>
                <a:ext uri="{FF2B5EF4-FFF2-40B4-BE49-F238E27FC236}">
                  <a16:creationId xmlns:a16="http://schemas.microsoft.com/office/drawing/2014/main" id="{090A30C3-BF40-B4DA-F6C5-3D1874A63431}"/>
                </a:ext>
              </a:extLst>
            </p:cNvPr>
            <p:cNvSpPr/>
            <p:nvPr/>
          </p:nvSpPr>
          <p:spPr>
            <a:xfrm>
              <a:off x="8581223" y="2212681"/>
              <a:ext cx="1389980" cy="220070"/>
            </a:xfrm>
            <a:prstGeom prst="rect">
              <a:avLst/>
            </a:prstGeom>
            <a:solidFill>
              <a:srgbClr val="FFE4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Conv2d</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cxnSp>
        <p:nvCxnSpPr>
          <p:cNvPr id="158" name="直接连接符 157">
            <a:extLst>
              <a:ext uri="{FF2B5EF4-FFF2-40B4-BE49-F238E27FC236}">
                <a16:creationId xmlns:a16="http://schemas.microsoft.com/office/drawing/2014/main" id="{F0CFD51C-CAAF-FB3C-5AED-79BA505FBA0A}"/>
              </a:ext>
            </a:extLst>
          </p:cNvPr>
          <p:cNvCxnSpPr>
            <a:cxnSpLocks/>
          </p:cNvCxnSpPr>
          <p:nvPr/>
        </p:nvCxnSpPr>
        <p:spPr>
          <a:xfrm>
            <a:off x="9276213" y="2564549"/>
            <a:ext cx="0" cy="137117"/>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1A63060-F162-515B-19C6-1B922F16967E}"/>
              </a:ext>
            </a:extLst>
          </p:cNvPr>
          <p:cNvCxnSpPr>
            <a:cxnSpLocks/>
            <a:endCxn id="41" idx="2"/>
          </p:cNvCxnSpPr>
          <p:nvPr/>
        </p:nvCxnSpPr>
        <p:spPr>
          <a:xfrm>
            <a:off x="8088630" y="2809128"/>
            <a:ext cx="1077783" cy="525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3" name="连接符: 肘形 162">
            <a:extLst>
              <a:ext uri="{FF2B5EF4-FFF2-40B4-BE49-F238E27FC236}">
                <a16:creationId xmlns:a16="http://schemas.microsoft.com/office/drawing/2014/main" id="{4C65CDF0-228E-DB12-042C-B499FB2D288B}"/>
              </a:ext>
            </a:extLst>
          </p:cNvPr>
          <p:cNvCxnSpPr>
            <a:stCxn id="41" idx="6"/>
            <a:endCxn id="44" idx="0"/>
          </p:cNvCxnSpPr>
          <p:nvPr/>
        </p:nvCxnSpPr>
        <p:spPr>
          <a:xfrm>
            <a:off x="9386013" y="2814378"/>
            <a:ext cx="1718614" cy="96786"/>
          </a:xfrm>
          <a:prstGeom prst="bentConnector2">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481E15B2-FBDC-99EC-3379-F487FA7F9064}"/>
              </a:ext>
            </a:extLst>
          </p:cNvPr>
          <p:cNvCxnSpPr>
            <a:cxnSpLocks/>
            <a:stCxn id="50" idx="2"/>
            <a:endCxn id="51" idx="0"/>
          </p:cNvCxnSpPr>
          <p:nvPr/>
        </p:nvCxnSpPr>
        <p:spPr>
          <a:xfrm>
            <a:off x="11104627" y="4461264"/>
            <a:ext cx="0" cy="137117"/>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650BDDEB-0345-F288-9654-B4E95D7A38CF}"/>
              </a:ext>
            </a:extLst>
          </p:cNvPr>
          <p:cNvCxnSpPr>
            <a:cxnSpLocks/>
            <a:stCxn id="51" idx="4"/>
            <a:endCxn id="61" idx="0"/>
          </p:cNvCxnSpPr>
          <p:nvPr/>
        </p:nvCxnSpPr>
        <p:spPr>
          <a:xfrm>
            <a:off x="11104627" y="4818451"/>
            <a:ext cx="0" cy="757103"/>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4" name="连接符: 肘形 193">
            <a:extLst>
              <a:ext uri="{FF2B5EF4-FFF2-40B4-BE49-F238E27FC236}">
                <a16:creationId xmlns:a16="http://schemas.microsoft.com/office/drawing/2014/main" id="{CB949781-AD26-E293-4785-F0D123E2CE9D}"/>
              </a:ext>
            </a:extLst>
          </p:cNvPr>
          <p:cNvCxnSpPr>
            <a:stCxn id="61" idx="1"/>
            <a:endCxn id="55" idx="3"/>
          </p:cNvCxnSpPr>
          <p:nvPr/>
        </p:nvCxnSpPr>
        <p:spPr>
          <a:xfrm rot="10800000">
            <a:off x="9969717" y="5048007"/>
            <a:ext cx="439920" cy="637583"/>
          </a:xfrm>
          <a:prstGeom prst="bentConnector3">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7504FC4B-0179-B589-70F8-B6EBE1665C9E}"/>
              </a:ext>
            </a:extLst>
          </p:cNvPr>
          <p:cNvCxnSpPr>
            <a:stCxn id="41" idx="4"/>
            <a:endCxn id="56" idx="0"/>
          </p:cNvCxnSpPr>
          <p:nvPr/>
        </p:nvCxnSpPr>
        <p:spPr>
          <a:xfrm flipH="1">
            <a:off x="9274727" y="2924413"/>
            <a:ext cx="1486" cy="671874"/>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8" name="直接连接符 197">
            <a:extLst>
              <a:ext uri="{FF2B5EF4-FFF2-40B4-BE49-F238E27FC236}">
                <a16:creationId xmlns:a16="http://schemas.microsoft.com/office/drawing/2014/main" id="{3106FCBB-9A74-7C72-61E8-8C6D8D095904}"/>
              </a:ext>
            </a:extLst>
          </p:cNvPr>
          <p:cNvCxnSpPr>
            <a:stCxn id="56" idx="2"/>
            <a:endCxn id="55" idx="0"/>
          </p:cNvCxnSpPr>
          <p:nvPr/>
        </p:nvCxnSpPr>
        <p:spPr>
          <a:xfrm>
            <a:off x="9274727" y="3816357"/>
            <a:ext cx="0" cy="1121614"/>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5" name="连接符: 肘形 214">
            <a:extLst>
              <a:ext uri="{FF2B5EF4-FFF2-40B4-BE49-F238E27FC236}">
                <a16:creationId xmlns:a16="http://schemas.microsoft.com/office/drawing/2014/main" id="{265E0CC7-3970-BAB2-2DC9-B7CE5EED2503}"/>
              </a:ext>
            </a:extLst>
          </p:cNvPr>
          <p:cNvCxnSpPr>
            <a:cxnSpLocks/>
            <a:stCxn id="92" idx="1"/>
            <a:endCxn id="93" idx="3"/>
          </p:cNvCxnSpPr>
          <p:nvPr/>
        </p:nvCxnSpPr>
        <p:spPr>
          <a:xfrm rot="10800000">
            <a:off x="7869458" y="5048007"/>
            <a:ext cx="710280" cy="1535071"/>
          </a:xfrm>
          <a:prstGeom prst="bentConnector3">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9" name="连接符: 肘形 218">
            <a:extLst>
              <a:ext uri="{FF2B5EF4-FFF2-40B4-BE49-F238E27FC236}">
                <a16:creationId xmlns:a16="http://schemas.microsoft.com/office/drawing/2014/main" id="{69B6C01B-0FCE-5BAE-5F0F-D699AE387410}"/>
              </a:ext>
            </a:extLst>
          </p:cNvPr>
          <p:cNvCxnSpPr>
            <a:cxnSpLocks/>
            <a:stCxn id="100" idx="1"/>
            <a:endCxn id="101" idx="3"/>
          </p:cNvCxnSpPr>
          <p:nvPr/>
        </p:nvCxnSpPr>
        <p:spPr>
          <a:xfrm rot="10800000">
            <a:off x="5800660" y="5045977"/>
            <a:ext cx="678818" cy="1537101"/>
          </a:xfrm>
          <a:prstGeom prst="bentConnector3">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21" name="连接符: 肘形 220">
            <a:extLst>
              <a:ext uri="{FF2B5EF4-FFF2-40B4-BE49-F238E27FC236}">
                <a16:creationId xmlns:a16="http://schemas.microsoft.com/office/drawing/2014/main" id="{CAD5AB02-35A0-9CF8-7986-B3A0D0C05A2F}"/>
              </a:ext>
            </a:extLst>
          </p:cNvPr>
          <p:cNvCxnSpPr>
            <a:cxnSpLocks/>
            <a:stCxn id="108" idx="1"/>
            <a:endCxn id="117" idx="3"/>
          </p:cNvCxnSpPr>
          <p:nvPr/>
        </p:nvCxnSpPr>
        <p:spPr>
          <a:xfrm rot="10800000">
            <a:off x="3813370" y="5043947"/>
            <a:ext cx="597310" cy="1537101"/>
          </a:xfrm>
          <a:prstGeom prst="bentConnector3">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23" name="连接符: 肘形 222">
            <a:extLst>
              <a:ext uri="{FF2B5EF4-FFF2-40B4-BE49-F238E27FC236}">
                <a16:creationId xmlns:a16="http://schemas.microsoft.com/office/drawing/2014/main" id="{F9B2F058-0217-50A9-2717-4A57865068BA}"/>
              </a:ext>
            </a:extLst>
          </p:cNvPr>
          <p:cNvCxnSpPr>
            <a:stCxn id="124" idx="1"/>
            <a:endCxn id="127" idx="2"/>
          </p:cNvCxnSpPr>
          <p:nvPr/>
        </p:nvCxnSpPr>
        <p:spPr>
          <a:xfrm rot="10800000">
            <a:off x="1029753" y="6193577"/>
            <a:ext cx="1393636" cy="385441"/>
          </a:xfrm>
          <a:prstGeom prst="bentConnector2">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1" name="直接连接符 230">
            <a:extLst>
              <a:ext uri="{FF2B5EF4-FFF2-40B4-BE49-F238E27FC236}">
                <a16:creationId xmlns:a16="http://schemas.microsoft.com/office/drawing/2014/main" id="{94F9871F-F42E-E894-B413-BE67559272E4}"/>
              </a:ext>
            </a:extLst>
          </p:cNvPr>
          <p:cNvCxnSpPr>
            <a:stCxn id="31" idx="4"/>
            <a:endCxn id="69" idx="0"/>
          </p:cNvCxnSpPr>
          <p:nvPr/>
        </p:nvCxnSpPr>
        <p:spPr>
          <a:xfrm>
            <a:off x="7174468" y="2919163"/>
            <a:ext cx="0" cy="677124"/>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3" name="直接连接符 232">
            <a:extLst>
              <a:ext uri="{FF2B5EF4-FFF2-40B4-BE49-F238E27FC236}">
                <a16:creationId xmlns:a16="http://schemas.microsoft.com/office/drawing/2014/main" id="{2F522507-041B-8892-9160-3717228C4497}"/>
              </a:ext>
            </a:extLst>
          </p:cNvPr>
          <p:cNvCxnSpPr>
            <a:stCxn id="69" idx="2"/>
            <a:endCxn id="93" idx="0"/>
          </p:cNvCxnSpPr>
          <p:nvPr/>
        </p:nvCxnSpPr>
        <p:spPr>
          <a:xfrm>
            <a:off x="7174468" y="3816357"/>
            <a:ext cx="0" cy="1121614"/>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5" name="直接连接符 234">
            <a:extLst>
              <a:ext uri="{FF2B5EF4-FFF2-40B4-BE49-F238E27FC236}">
                <a16:creationId xmlns:a16="http://schemas.microsoft.com/office/drawing/2014/main" id="{62E4E543-2D97-FE55-8F7D-4E8BFCDCDD7C}"/>
              </a:ext>
            </a:extLst>
          </p:cNvPr>
          <p:cNvCxnSpPr>
            <a:stCxn id="19" idx="4"/>
            <a:endCxn id="77" idx="0"/>
          </p:cNvCxnSpPr>
          <p:nvPr/>
        </p:nvCxnSpPr>
        <p:spPr>
          <a:xfrm flipH="1">
            <a:off x="5105670" y="2919163"/>
            <a:ext cx="148" cy="677124"/>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7" name="直接连接符 236">
            <a:extLst>
              <a:ext uri="{FF2B5EF4-FFF2-40B4-BE49-F238E27FC236}">
                <a16:creationId xmlns:a16="http://schemas.microsoft.com/office/drawing/2014/main" id="{D49074A8-D8D6-58C8-A85D-DDE5BBA77B62}"/>
              </a:ext>
            </a:extLst>
          </p:cNvPr>
          <p:cNvCxnSpPr>
            <a:stCxn id="77" idx="2"/>
            <a:endCxn id="101" idx="0"/>
          </p:cNvCxnSpPr>
          <p:nvPr/>
        </p:nvCxnSpPr>
        <p:spPr>
          <a:xfrm>
            <a:off x="5105670" y="3816357"/>
            <a:ext cx="0" cy="1119584"/>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9" name="直接连接符 238">
            <a:extLst>
              <a:ext uri="{FF2B5EF4-FFF2-40B4-BE49-F238E27FC236}">
                <a16:creationId xmlns:a16="http://schemas.microsoft.com/office/drawing/2014/main" id="{5ACBCE42-4218-8316-EFBB-78FC2EBF8E54}"/>
              </a:ext>
            </a:extLst>
          </p:cNvPr>
          <p:cNvCxnSpPr>
            <a:stCxn id="6" idx="2"/>
            <a:endCxn id="85" idx="0"/>
          </p:cNvCxnSpPr>
          <p:nvPr/>
        </p:nvCxnSpPr>
        <p:spPr>
          <a:xfrm>
            <a:off x="3118379" y="2305356"/>
            <a:ext cx="0" cy="1290931"/>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41" name="直接连接符 240">
            <a:extLst>
              <a:ext uri="{FF2B5EF4-FFF2-40B4-BE49-F238E27FC236}">
                <a16:creationId xmlns:a16="http://schemas.microsoft.com/office/drawing/2014/main" id="{1A0F704B-92A9-A568-56F7-124B6A72FA02}"/>
              </a:ext>
            </a:extLst>
          </p:cNvPr>
          <p:cNvCxnSpPr>
            <a:cxnSpLocks/>
            <a:stCxn id="85" idx="2"/>
            <a:endCxn id="117" idx="0"/>
          </p:cNvCxnSpPr>
          <p:nvPr/>
        </p:nvCxnSpPr>
        <p:spPr>
          <a:xfrm>
            <a:off x="3118379" y="3816357"/>
            <a:ext cx="1" cy="1117554"/>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sp>
        <p:nvSpPr>
          <p:cNvPr id="245" name="矩形: 圆角 244">
            <a:extLst>
              <a:ext uri="{FF2B5EF4-FFF2-40B4-BE49-F238E27FC236}">
                <a16:creationId xmlns:a16="http://schemas.microsoft.com/office/drawing/2014/main" id="{030D0BE4-8023-8748-0053-5D1D48765555}"/>
              </a:ext>
            </a:extLst>
          </p:cNvPr>
          <p:cNvSpPr/>
          <p:nvPr/>
        </p:nvSpPr>
        <p:spPr>
          <a:xfrm>
            <a:off x="2265829" y="1048871"/>
            <a:ext cx="1674159" cy="1454300"/>
          </a:xfrm>
          <a:prstGeom prst="roundRect">
            <a:avLst>
              <a:gd name="adj" fmla="val 3012"/>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8" name="矩形: 圆角 247">
            <a:extLst>
              <a:ext uri="{FF2B5EF4-FFF2-40B4-BE49-F238E27FC236}">
                <a16:creationId xmlns:a16="http://schemas.microsoft.com/office/drawing/2014/main" id="{B2E77FB1-EC57-F1A2-A4E0-6766C6D77E18}"/>
              </a:ext>
            </a:extLst>
          </p:cNvPr>
          <p:cNvSpPr/>
          <p:nvPr/>
        </p:nvSpPr>
        <p:spPr>
          <a:xfrm>
            <a:off x="4260835" y="921625"/>
            <a:ext cx="1674159" cy="2060978"/>
          </a:xfrm>
          <a:prstGeom prst="roundRect">
            <a:avLst>
              <a:gd name="adj" fmla="val 3012"/>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9" name="矩形: 圆角 248">
            <a:extLst>
              <a:ext uri="{FF2B5EF4-FFF2-40B4-BE49-F238E27FC236}">
                <a16:creationId xmlns:a16="http://schemas.microsoft.com/office/drawing/2014/main" id="{24738ED0-0D2A-999A-6279-6EBC744C8555}"/>
              </a:ext>
            </a:extLst>
          </p:cNvPr>
          <p:cNvSpPr/>
          <p:nvPr/>
        </p:nvSpPr>
        <p:spPr>
          <a:xfrm>
            <a:off x="6330557" y="915403"/>
            <a:ext cx="1674159" cy="2060978"/>
          </a:xfrm>
          <a:prstGeom prst="roundRect">
            <a:avLst>
              <a:gd name="adj" fmla="val 3012"/>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50" name="矩形: 圆角 249">
            <a:extLst>
              <a:ext uri="{FF2B5EF4-FFF2-40B4-BE49-F238E27FC236}">
                <a16:creationId xmlns:a16="http://schemas.microsoft.com/office/drawing/2014/main" id="{A0838135-91ED-C7B0-3D9B-ACF180A1565D}"/>
              </a:ext>
            </a:extLst>
          </p:cNvPr>
          <p:cNvSpPr/>
          <p:nvPr/>
        </p:nvSpPr>
        <p:spPr>
          <a:xfrm>
            <a:off x="8468354" y="915401"/>
            <a:ext cx="1674159" cy="2067201"/>
          </a:xfrm>
          <a:prstGeom prst="roundRect">
            <a:avLst>
              <a:gd name="adj" fmla="val 3012"/>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52" name="文本框 251">
            <a:extLst>
              <a:ext uri="{FF2B5EF4-FFF2-40B4-BE49-F238E27FC236}">
                <a16:creationId xmlns:a16="http://schemas.microsoft.com/office/drawing/2014/main" id="{D4D1F5FF-2EF1-A29F-E1A1-EAED80A18EC0}"/>
              </a:ext>
            </a:extLst>
          </p:cNvPr>
          <p:cNvSpPr txBox="1"/>
          <p:nvPr/>
        </p:nvSpPr>
        <p:spPr>
          <a:xfrm>
            <a:off x="2790669" y="731781"/>
            <a:ext cx="646331"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conv1</a:t>
            </a:r>
            <a:endParaRPr lang="zh-CN" altLang="en-US" sz="1400" dirty="0">
              <a:latin typeface="Times New Roman" panose="02020603050405020304" pitchFamily="18" charset="0"/>
              <a:cs typeface="Times New Roman" panose="02020603050405020304" pitchFamily="18" charset="0"/>
            </a:endParaRPr>
          </a:p>
        </p:txBody>
      </p:sp>
      <p:sp>
        <p:nvSpPr>
          <p:cNvPr id="253" name="文本框 252">
            <a:extLst>
              <a:ext uri="{FF2B5EF4-FFF2-40B4-BE49-F238E27FC236}">
                <a16:creationId xmlns:a16="http://schemas.microsoft.com/office/drawing/2014/main" id="{776B5B61-080B-9FE9-ECB9-704B5E68E965}"/>
              </a:ext>
            </a:extLst>
          </p:cNvPr>
          <p:cNvSpPr txBox="1"/>
          <p:nvPr/>
        </p:nvSpPr>
        <p:spPr>
          <a:xfrm>
            <a:off x="4698606" y="631939"/>
            <a:ext cx="798616"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conv2_x</a:t>
            </a:r>
            <a:endParaRPr lang="zh-CN" altLang="en-US" sz="1400" dirty="0">
              <a:latin typeface="Times New Roman" panose="02020603050405020304" pitchFamily="18" charset="0"/>
              <a:cs typeface="Times New Roman" panose="02020603050405020304" pitchFamily="18" charset="0"/>
            </a:endParaRPr>
          </a:p>
        </p:txBody>
      </p:sp>
      <p:sp>
        <p:nvSpPr>
          <p:cNvPr id="254" name="文本框 253">
            <a:extLst>
              <a:ext uri="{FF2B5EF4-FFF2-40B4-BE49-F238E27FC236}">
                <a16:creationId xmlns:a16="http://schemas.microsoft.com/office/drawing/2014/main" id="{34BCF05D-2D85-0AB9-BE07-8D1FBEDEDF9F}"/>
              </a:ext>
            </a:extLst>
          </p:cNvPr>
          <p:cNvSpPr txBox="1"/>
          <p:nvPr/>
        </p:nvSpPr>
        <p:spPr>
          <a:xfrm>
            <a:off x="6783560" y="631939"/>
            <a:ext cx="798616"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conv3_x</a:t>
            </a:r>
            <a:endParaRPr lang="zh-CN" altLang="en-US" sz="1400" dirty="0">
              <a:latin typeface="Times New Roman" panose="02020603050405020304" pitchFamily="18" charset="0"/>
              <a:cs typeface="Times New Roman" panose="02020603050405020304" pitchFamily="18" charset="0"/>
            </a:endParaRPr>
          </a:p>
        </p:txBody>
      </p:sp>
      <p:sp>
        <p:nvSpPr>
          <p:cNvPr id="255" name="文本框 254">
            <a:extLst>
              <a:ext uri="{FF2B5EF4-FFF2-40B4-BE49-F238E27FC236}">
                <a16:creationId xmlns:a16="http://schemas.microsoft.com/office/drawing/2014/main" id="{0C8B16F9-3328-4AC6-E4F0-B1CE4224E6DA}"/>
              </a:ext>
            </a:extLst>
          </p:cNvPr>
          <p:cNvSpPr txBox="1"/>
          <p:nvPr/>
        </p:nvSpPr>
        <p:spPr>
          <a:xfrm>
            <a:off x="8906125" y="631939"/>
            <a:ext cx="798616"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conv4_x</a:t>
            </a:r>
            <a:endParaRPr lang="zh-CN"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6" name="文本框 255">
                <a:extLst>
                  <a:ext uri="{FF2B5EF4-FFF2-40B4-BE49-F238E27FC236}">
                    <a16:creationId xmlns:a16="http://schemas.microsoft.com/office/drawing/2014/main" id="{199CECF5-A964-BE81-489E-A4C09EB8F729}"/>
                  </a:ext>
                </a:extLst>
              </p:cNvPr>
              <p:cNvSpPr txBox="1"/>
              <p:nvPr/>
            </p:nvSpPr>
            <p:spPr>
              <a:xfrm>
                <a:off x="5457519" y="2532800"/>
                <a:ext cx="505075" cy="307777"/>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400" b="0" i="1" dirty="0" smtClean="0">
                          <a:latin typeface="Cambria Math" panose="02040503050406030204" pitchFamily="18" charset="0"/>
                          <a:ea typeface="Cambria Math" panose="02040503050406030204" pitchFamily="18" charset="0"/>
                          <a:cs typeface="Times New Roman" panose="02020603050405020304" pitchFamily="18" charset="0"/>
                        </a:rPr>
                        <m:t>3</m:t>
                      </m:r>
                    </m:oMath>
                  </m:oMathPara>
                </a14:m>
                <a:endParaRPr lang="zh-CN" altLang="en-US" sz="14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256" name="文本框 255">
                <a:extLst>
                  <a:ext uri="{FF2B5EF4-FFF2-40B4-BE49-F238E27FC236}">
                    <a16:creationId xmlns:a16="http://schemas.microsoft.com/office/drawing/2014/main" id="{210B3D6E-B8A8-A887-5E8C-1E027D30C0E5}"/>
                  </a:ext>
                </a:extLst>
              </p:cNvPr>
              <p:cNvSpPr txBox="1">
                <a:spLocks noRot="1" noChangeAspect="1" noMove="1" noResize="1" noEditPoints="1" noAdjustHandles="1" noChangeArrowheads="1" noChangeShapeType="1" noTextEdit="1"/>
              </p:cNvSpPr>
              <p:nvPr/>
            </p:nvSpPr>
            <p:spPr>
              <a:xfrm>
                <a:off x="5457519" y="2532800"/>
                <a:ext cx="505075" cy="30777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7" name="文本框 256">
                <a:extLst>
                  <a:ext uri="{FF2B5EF4-FFF2-40B4-BE49-F238E27FC236}">
                    <a16:creationId xmlns:a16="http://schemas.microsoft.com/office/drawing/2014/main" id="{774E8D94-31D9-04C6-BA74-5BD7017E8F0C}"/>
                  </a:ext>
                </a:extLst>
              </p:cNvPr>
              <p:cNvSpPr txBox="1"/>
              <p:nvPr/>
            </p:nvSpPr>
            <p:spPr>
              <a:xfrm>
                <a:off x="7563588" y="2547895"/>
                <a:ext cx="497059" cy="33855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400" b="0" i="1" dirty="0" smtClean="0">
                          <a:latin typeface="Cambria Math" panose="02040503050406030204" pitchFamily="18" charset="0"/>
                          <a:ea typeface="Cambria Math" panose="02040503050406030204" pitchFamily="18" charset="0"/>
                          <a:cs typeface="Times New Roman" panose="02020603050405020304" pitchFamily="18" charset="0"/>
                        </a:rPr>
                        <m:t>4</m:t>
                      </m:r>
                    </m:oMath>
                  </m:oMathPara>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257" name="文本框 256">
                <a:extLst>
                  <a:ext uri="{FF2B5EF4-FFF2-40B4-BE49-F238E27FC236}">
                    <a16:creationId xmlns:a16="http://schemas.microsoft.com/office/drawing/2014/main" id="{4AE1B9D0-191F-D99A-3229-A999CC7FA26C}"/>
                  </a:ext>
                </a:extLst>
              </p:cNvPr>
              <p:cNvSpPr txBox="1">
                <a:spLocks noRot="1" noChangeAspect="1" noMove="1" noResize="1" noEditPoints="1" noAdjustHandles="1" noChangeArrowheads="1" noChangeShapeType="1" noTextEdit="1"/>
              </p:cNvSpPr>
              <p:nvPr/>
            </p:nvSpPr>
            <p:spPr>
              <a:xfrm>
                <a:off x="7563588" y="2547895"/>
                <a:ext cx="497059" cy="33855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8" name="文本框 257">
                <a:extLst>
                  <a:ext uri="{FF2B5EF4-FFF2-40B4-BE49-F238E27FC236}">
                    <a16:creationId xmlns:a16="http://schemas.microsoft.com/office/drawing/2014/main" id="{B13C88AE-7CBE-8532-C184-A6592E356488}"/>
                  </a:ext>
                </a:extLst>
              </p:cNvPr>
              <p:cNvSpPr txBox="1"/>
              <p:nvPr/>
            </p:nvSpPr>
            <p:spPr>
              <a:xfrm>
                <a:off x="9681027" y="2545204"/>
                <a:ext cx="497059" cy="307777"/>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400" b="0" i="1" dirty="0" smtClean="0">
                          <a:latin typeface="Cambria Math" panose="02040503050406030204" pitchFamily="18" charset="0"/>
                          <a:ea typeface="Cambria Math" panose="02040503050406030204" pitchFamily="18" charset="0"/>
                          <a:cs typeface="Times New Roman" panose="02020603050405020304" pitchFamily="18" charset="0"/>
                        </a:rPr>
                        <m:t>6</m:t>
                      </m:r>
                    </m:oMath>
                  </m:oMathPara>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258" name="文本框 257">
                <a:extLst>
                  <a:ext uri="{FF2B5EF4-FFF2-40B4-BE49-F238E27FC236}">
                    <a16:creationId xmlns:a16="http://schemas.microsoft.com/office/drawing/2014/main" id="{809ACE61-D76C-9FEE-6EEF-E82843E89050}"/>
                  </a:ext>
                </a:extLst>
              </p:cNvPr>
              <p:cNvSpPr txBox="1">
                <a:spLocks noRot="1" noChangeAspect="1" noMove="1" noResize="1" noEditPoints="1" noAdjustHandles="1" noChangeArrowheads="1" noChangeShapeType="1" noTextEdit="1"/>
              </p:cNvSpPr>
              <p:nvPr/>
            </p:nvSpPr>
            <p:spPr>
              <a:xfrm>
                <a:off x="9681027" y="2545204"/>
                <a:ext cx="497059" cy="307777"/>
              </a:xfrm>
              <a:prstGeom prst="rect">
                <a:avLst/>
              </a:prstGeom>
              <a:blipFill>
                <a:blip r:embed="rId5"/>
                <a:stretch>
                  <a:fillRect/>
                </a:stretch>
              </a:blipFill>
            </p:spPr>
            <p:txBody>
              <a:bodyPr/>
              <a:lstStyle/>
              <a:p>
                <a:r>
                  <a:rPr lang="zh-CN" altLang="en-US">
                    <a:noFill/>
                  </a:rPr>
                  <a:t> </a:t>
                </a:r>
              </a:p>
            </p:txBody>
          </p:sp>
        </mc:Fallback>
      </mc:AlternateContent>
      <p:cxnSp>
        <p:nvCxnSpPr>
          <p:cNvPr id="271" name="连接符: 肘形 270">
            <a:extLst>
              <a:ext uri="{FF2B5EF4-FFF2-40B4-BE49-F238E27FC236}">
                <a16:creationId xmlns:a16="http://schemas.microsoft.com/office/drawing/2014/main" id="{EAB139F1-1F14-A12E-4344-EE93A4642B42}"/>
              </a:ext>
            </a:extLst>
          </p:cNvPr>
          <p:cNvCxnSpPr>
            <a:endCxn id="51" idx="6"/>
          </p:cNvCxnSpPr>
          <p:nvPr/>
        </p:nvCxnSpPr>
        <p:spPr>
          <a:xfrm rot="16200000" flipH="1">
            <a:off x="10209883" y="3703872"/>
            <a:ext cx="1899288" cy="109800"/>
          </a:xfrm>
          <a:prstGeom prst="bentConnector4">
            <a:avLst>
              <a:gd name="adj1" fmla="val 262"/>
              <a:gd name="adj2" fmla="val 739858"/>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sp>
        <p:nvSpPr>
          <p:cNvPr id="279" name="矩形: 圆角 278">
            <a:extLst>
              <a:ext uri="{FF2B5EF4-FFF2-40B4-BE49-F238E27FC236}">
                <a16:creationId xmlns:a16="http://schemas.microsoft.com/office/drawing/2014/main" id="{CC137CF4-9EA2-0B59-27E9-708334CB3C59}"/>
              </a:ext>
            </a:extLst>
          </p:cNvPr>
          <p:cNvSpPr/>
          <p:nvPr/>
        </p:nvSpPr>
        <p:spPr>
          <a:xfrm>
            <a:off x="10292077" y="2661403"/>
            <a:ext cx="1734151" cy="2231381"/>
          </a:xfrm>
          <a:prstGeom prst="roundRect">
            <a:avLst>
              <a:gd name="adj" fmla="val 3012"/>
            </a:avLst>
          </a:prstGeom>
          <a:noFill/>
          <a:ln>
            <a:solidFill>
              <a:schemeClr val="accent1">
                <a:shade val="15000"/>
                <a:alpha val="1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0" name="文本框 279">
            <a:extLst>
              <a:ext uri="{FF2B5EF4-FFF2-40B4-BE49-F238E27FC236}">
                <a16:creationId xmlns:a16="http://schemas.microsoft.com/office/drawing/2014/main" id="{FEB183BF-AC5F-3390-8A8F-D444E06A7925}"/>
              </a:ext>
            </a:extLst>
          </p:cNvPr>
          <p:cNvSpPr txBox="1"/>
          <p:nvPr/>
        </p:nvSpPr>
        <p:spPr>
          <a:xfrm>
            <a:off x="10727443" y="2372861"/>
            <a:ext cx="803425" cy="307777"/>
          </a:xfrm>
          <a:prstGeom prst="rect">
            <a:avLst/>
          </a:prstGeom>
          <a:noFill/>
        </p:spPr>
        <p:txBody>
          <a:bodyPr wrap="none" rtlCol="0">
            <a:spAutoFit/>
          </a:bodyPr>
          <a:lstStyle/>
          <a:p>
            <a:pPr algn="ctr"/>
            <a:r>
              <a:rPr lang="en-US" altLang="zh-CN" sz="1400" dirty="0">
                <a:solidFill>
                  <a:schemeClr val="tx1">
                    <a:alpha val="10000"/>
                  </a:schemeClr>
                </a:solidFill>
                <a:latin typeface="Times New Roman" panose="02020603050405020304" pitchFamily="18" charset="0"/>
                <a:cs typeface="Times New Roman" panose="02020603050405020304" pitchFamily="18" charset="0"/>
              </a:rPr>
              <a:t>conv5_x</a:t>
            </a:r>
            <a:endParaRPr lang="zh-CN" altLang="en-US" sz="1400" dirty="0">
              <a:solidFill>
                <a:schemeClr val="tx1">
                  <a:alpha val="10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81" name="文本框 280">
                <a:extLst>
                  <a:ext uri="{FF2B5EF4-FFF2-40B4-BE49-F238E27FC236}">
                    <a16:creationId xmlns:a16="http://schemas.microsoft.com/office/drawing/2014/main" id="{FE3B4A7F-7D6A-1D57-ABC4-8F6321E322C2}"/>
                  </a:ext>
                </a:extLst>
              </p:cNvPr>
              <p:cNvSpPr txBox="1"/>
              <p:nvPr/>
            </p:nvSpPr>
            <p:spPr>
              <a:xfrm>
                <a:off x="10323619" y="4569767"/>
                <a:ext cx="497059" cy="3077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algn="ctr">
                  <a:defRPr sz="1400">
                    <a:solidFill>
                      <a:schemeClr val="tx1">
                        <a:alpha val="20000"/>
                      </a:schemeClr>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altLang="zh-CN" dirty="0" smtClean="0">
                          <a:solidFill>
                            <a:schemeClr val="tx1">
                              <a:alpha val="10000"/>
                            </a:schemeClr>
                          </a:solidFill>
                          <a:latin typeface="Cambria Math" panose="02040503050406030204" pitchFamily="18" charset="0"/>
                        </a:rPr>
                        <m:t>×3</m:t>
                      </m:r>
                    </m:oMath>
                  </m:oMathPara>
                </a14:m>
                <a:endParaRPr lang="zh-CN" altLang="en-US" dirty="0">
                  <a:solidFill>
                    <a:schemeClr val="tx1">
                      <a:alpha val="10000"/>
                    </a:schemeClr>
                  </a:solidFill>
                </a:endParaRPr>
              </a:p>
            </p:txBody>
          </p:sp>
        </mc:Choice>
        <mc:Fallback xmlns="">
          <p:sp>
            <p:nvSpPr>
              <p:cNvPr id="281" name="文本框 280">
                <a:extLst>
                  <a:ext uri="{FF2B5EF4-FFF2-40B4-BE49-F238E27FC236}">
                    <a16:creationId xmlns:a16="http://schemas.microsoft.com/office/drawing/2014/main" id="{37C20A8B-C3D0-1C41-FAD6-447FE6E42459}"/>
                  </a:ext>
                </a:extLst>
              </p:cNvPr>
              <p:cNvSpPr txBox="1">
                <a:spLocks noRot="1" noChangeAspect="1" noMove="1" noResize="1" noEditPoints="1" noAdjustHandles="1" noChangeArrowheads="1" noChangeShapeType="1" noTextEdit="1"/>
              </p:cNvSpPr>
              <p:nvPr/>
            </p:nvSpPr>
            <p:spPr>
              <a:xfrm>
                <a:off x="10323619" y="4569767"/>
                <a:ext cx="497059" cy="307777"/>
              </a:xfrm>
              <a:prstGeom prst="rect">
                <a:avLst/>
              </a:prstGeom>
              <a:blipFill>
                <a:blip r:embed="rId6"/>
                <a:stretch>
                  <a:fillRect/>
                </a:stretch>
              </a:blipFill>
              <a:ln>
                <a:noFill/>
              </a:ln>
            </p:spPr>
            <p:txBody>
              <a:bodyPr/>
              <a:lstStyle/>
              <a:p>
                <a:r>
                  <a:rPr lang="zh-CN" altLang="en-US">
                    <a:noFill/>
                  </a:rPr>
                  <a:t> </a:t>
                </a:r>
              </a:p>
            </p:txBody>
          </p:sp>
        </mc:Fallback>
      </mc:AlternateContent>
      <p:sp>
        <p:nvSpPr>
          <p:cNvPr id="282" name="矩形: 圆角 281">
            <a:extLst>
              <a:ext uri="{FF2B5EF4-FFF2-40B4-BE49-F238E27FC236}">
                <a16:creationId xmlns:a16="http://schemas.microsoft.com/office/drawing/2014/main" id="{6DF02C16-5147-CABF-9EEC-D75DCDA50BF6}"/>
              </a:ext>
            </a:extLst>
          </p:cNvPr>
          <p:cNvSpPr/>
          <p:nvPr/>
        </p:nvSpPr>
        <p:spPr>
          <a:xfrm>
            <a:off x="2049486" y="697231"/>
            <a:ext cx="8176553" cy="2434003"/>
          </a:xfrm>
          <a:prstGeom prst="roundRect">
            <a:avLst>
              <a:gd name="adj" fmla="val 1694"/>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3" name="文本框 282">
            <a:extLst>
              <a:ext uri="{FF2B5EF4-FFF2-40B4-BE49-F238E27FC236}">
                <a16:creationId xmlns:a16="http://schemas.microsoft.com/office/drawing/2014/main" id="{D7BAC65B-D683-00CB-DAD0-2ADA750B1624}"/>
              </a:ext>
            </a:extLst>
          </p:cNvPr>
          <p:cNvSpPr txBox="1"/>
          <p:nvPr/>
        </p:nvSpPr>
        <p:spPr>
          <a:xfrm>
            <a:off x="2053947" y="2809188"/>
            <a:ext cx="912429" cy="307777"/>
          </a:xfrm>
          <a:prstGeom prst="rect">
            <a:avLst/>
          </a:prstGeom>
          <a:noFill/>
        </p:spPr>
        <p:txBody>
          <a:bodyPr wrap="none" rtlCol="0">
            <a:spAutoFit/>
          </a:bodyPr>
          <a:lstStyle/>
          <a:p>
            <a:pPr algn="ctr"/>
            <a:r>
              <a:rPr lang="en-US" altLang="zh-CN" sz="1400" b="1" dirty="0">
                <a:latin typeface="Times New Roman" panose="02020603050405020304" pitchFamily="18" charset="0"/>
                <a:cs typeface="Times New Roman" panose="02020603050405020304" pitchFamily="18" charset="0"/>
              </a:rPr>
              <a:t>Encoding</a:t>
            </a:r>
            <a:endParaRPr lang="zh-CN" altLang="en-US" sz="1400" b="1" dirty="0">
              <a:latin typeface="Times New Roman" panose="02020603050405020304" pitchFamily="18" charset="0"/>
              <a:cs typeface="Times New Roman" panose="02020603050405020304" pitchFamily="18" charset="0"/>
            </a:endParaRPr>
          </a:p>
        </p:txBody>
      </p:sp>
      <p:sp>
        <p:nvSpPr>
          <p:cNvPr id="284" name="矩形: 圆角 283">
            <a:extLst>
              <a:ext uri="{FF2B5EF4-FFF2-40B4-BE49-F238E27FC236}">
                <a16:creationId xmlns:a16="http://schemas.microsoft.com/office/drawing/2014/main" id="{F05058A1-65D1-551D-2D6D-FABE333D08DC}"/>
              </a:ext>
            </a:extLst>
          </p:cNvPr>
          <p:cNvSpPr/>
          <p:nvPr/>
        </p:nvSpPr>
        <p:spPr>
          <a:xfrm>
            <a:off x="2049486" y="4568417"/>
            <a:ext cx="8176553" cy="2215045"/>
          </a:xfrm>
          <a:prstGeom prst="roundRect">
            <a:avLst>
              <a:gd name="adj" fmla="val 1694"/>
            </a:avLst>
          </a:prstGeom>
          <a:noFill/>
          <a:ln>
            <a:solidFill>
              <a:schemeClr val="accent1">
                <a:shade val="15000"/>
                <a:alpha val="10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DA3C6698-1068-E9E5-46A2-638FAD6826B4}"/>
              </a:ext>
            </a:extLst>
          </p:cNvPr>
          <p:cNvSpPr txBox="1"/>
          <p:nvPr/>
        </p:nvSpPr>
        <p:spPr>
          <a:xfrm>
            <a:off x="442119" y="3400937"/>
            <a:ext cx="3156532" cy="523220"/>
          </a:xfrm>
          <a:prstGeom prst="rect">
            <a:avLst/>
          </a:prstGeom>
          <a:noFill/>
        </p:spPr>
        <p:txBody>
          <a:bodyPr wrap="squar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采用预训练权重</a:t>
            </a:r>
          </a:p>
        </p:txBody>
      </p:sp>
      <p:sp>
        <p:nvSpPr>
          <p:cNvPr id="62" name="文本框 61">
            <a:extLst>
              <a:ext uri="{FF2B5EF4-FFF2-40B4-BE49-F238E27FC236}">
                <a16:creationId xmlns:a16="http://schemas.microsoft.com/office/drawing/2014/main" id="{798BFB3F-18C9-D901-9032-0C145B465253}"/>
              </a:ext>
            </a:extLst>
          </p:cNvPr>
          <p:cNvSpPr txBox="1"/>
          <p:nvPr/>
        </p:nvSpPr>
        <p:spPr>
          <a:xfrm>
            <a:off x="1016038" y="3844375"/>
            <a:ext cx="9920009" cy="2935547"/>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由于样本数量较少，加上电脑性能不够，无法从头优化参数</a:t>
            </a:r>
            <a:endParaRPr lang="en-US" altLang="zh-CN" sz="2400" dirty="0">
              <a:solidFill>
                <a:srgbClr val="002060"/>
              </a:solidFill>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使用官方已经训练好的</a:t>
            </a:r>
            <a:r>
              <a:rPr lang="en-US" altLang="zh-CN" sz="2400" b="1" dirty="0">
                <a:solidFill>
                  <a:srgbClr val="002060"/>
                </a:solidFill>
                <a:latin typeface="微软雅黑" panose="020B0503020204020204" pitchFamily="34" charset="-122"/>
                <a:ea typeface="微软雅黑" panose="020B0503020204020204" pitchFamily="34" charset="-122"/>
              </a:rPr>
              <a:t>ResNet50</a:t>
            </a:r>
            <a:r>
              <a:rPr lang="zh-CN" altLang="en-US" sz="2400" dirty="0">
                <a:solidFill>
                  <a:srgbClr val="002060"/>
                </a:solidFill>
                <a:latin typeface="微软雅黑" panose="020B0503020204020204" pitchFamily="34" charset="-122"/>
                <a:ea typeface="微软雅黑" panose="020B0503020204020204" pitchFamily="34" charset="-122"/>
              </a:rPr>
              <a:t>下采样部分作为</a:t>
            </a:r>
            <a:r>
              <a:rPr lang="zh-CN" altLang="en-US" sz="2400" b="1" dirty="0">
                <a:solidFill>
                  <a:srgbClr val="002060"/>
                </a:solidFill>
                <a:latin typeface="微软雅黑" panose="020B0503020204020204" pitchFamily="34" charset="-122"/>
                <a:ea typeface="微软雅黑" panose="020B0503020204020204" pitchFamily="34" charset="-122"/>
              </a:rPr>
              <a:t>编码器</a:t>
            </a:r>
            <a:r>
              <a:rPr lang="zh-CN" altLang="en-US" sz="2400" dirty="0">
                <a:solidFill>
                  <a:srgbClr val="002060"/>
                </a:solidFill>
                <a:latin typeface="微软雅黑" panose="020B0503020204020204" pitchFamily="34" charset="-122"/>
                <a:ea typeface="微软雅黑" panose="020B0503020204020204" pitchFamily="34" charset="-122"/>
              </a:rPr>
              <a:t>的初始参数</a:t>
            </a:r>
            <a:endParaRPr lang="en-US" altLang="zh-CN" sz="2400" dirty="0">
              <a:solidFill>
                <a:srgbClr val="002060"/>
              </a:solidFill>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将本任务的数据集作</a:t>
            </a:r>
            <a:r>
              <a:rPr lang="zh-CN" altLang="en-US" sz="2400" b="1" dirty="0">
                <a:solidFill>
                  <a:srgbClr val="FF0000"/>
                </a:solidFill>
                <a:latin typeface="微软雅黑" panose="020B0503020204020204" pitchFamily="34" charset="-122"/>
                <a:ea typeface="微软雅黑" panose="020B0503020204020204" pitchFamily="34" charset="-122"/>
              </a:rPr>
              <a:t>迁移学习</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n"/>
            </a:pP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126" name="矩形 125">
            <a:extLst>
              <a:ext uri="{FF2B5EF4-FFF2-40B4-BE49-F238E27FC236}">
                <a16:creationId xmlns:a16="http://schemas.microsoft.com/office/drawing/2014/main" id="{FD65558C-E39B-F2F4-E3DD-6862A2A8456A}"/>
              </a:ext>
            </a:extLst>
          </p:cNvPr>
          <p:cNvSpPr/>
          <p:nvPr/>
        </p:nvSpPr>
        <p:spPr>
          <a:xfrm>
            <a:off x="334763" y="5656054"/>
            <a:ext cx="1389980" cy="268761"/>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alpha val="10000"/>
                  </a:schemeClr>
                </a:solidFill>
                <a:latin typeface="微软雅黑" panose="020B0503020204020204" pitchFamily="34" charset="-122"/>
                <a:ea typeface="微软雅黑" panose="020B0503020204020204" pitchFamily="34" charset="-122"/>
              </a:rPr>
              <a:t>Sigmod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27" name="矩形 126">
            <a:extLst>
              <a:ext uri="{FF2B5EF4-FFF2-40B4-BE49-F238E27FC236}">
                <a16:creationId xmlns:a16="http://schemas.microsoft.com/office/drawing/2014/main" id="{D0EA64D6-33A0-3529-E432-4AA8B4A2B741}"/>
              </a:ext>
            </a:extLst>
          </p:cNvPr>
          <p:cNvSpPr/>
          <p:nvPr/>
        </p:nvSpPr>
        <p:spPr>
          <a:xfrm>
            <a:off x="334763" y="5924815"/>
            <a:ext cx="1389980" cy="268761"/>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Conv2d</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sp>
        <p:nvSpPr>
          <p:cNvPr id="128" name="矩形 127">
            <a:extLst>
              <a:ext uri="{FF2B5EF4-FFF2-40B4-BE49-F238E27FC236}">
                <a16:creationId xmlns:a16="http://schemas.microsoft.com/office/drawing/2014/main" id="{E0B29999-1700-CE1C-CA27-CBF3ECF22B3A}"/>
              </a:ext>
            </a:extLst>
          </p:cNvPr>
          <p:cNvSpPr/>
          <p:nvPr/>
        </p:nvSpPr>
        <p:spPr>
          <a:xfrm>
            <a:off x="334763" y="4273862"/>
            <a:ext cx="1389980" cy="395831"/>
          </a:xfrm>
          <a:prstGeom prst="rect">
            <a:avLst/>
          </a:pr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alpha val="10000"/>
                  </a:schemeClr>
                </a:solidFill>
                <a:latin typeface="微软雅黑" panose="020B0503020204020204" pitchFamily="34" charset="-122"/>
                <a:ea typeface="微软雅黑" panose="020B0503020204020204" pitchFamily="34" charset="-122"/>
              </a:rPr>
              <a:t>output</a:t>
            </a:r>
            <a:endParaRPr lang="zh-CN" altLang="en-US" sz="1400" dirty="0">
              <a:solidFill>
                <a:schemeClr val="tx1">
                  <a:alpha val="10000"/>
                </a:schemeClr>
              </a:solidFill>
              <a:latin typeface="微软雅黑" panose="020B0503020204020204" pitchFamily="34" charset="-122"/>
              <a:ea typeface="微软雅黑" panose="020B0503020204020204" pitchFamily="34" charset="-122"/>
            </a:endParaRPr>
          </a:p>
        </p:txBody>
      </p:sp>
      <p:cxnSp>
        <p:nvCxnSpPr>
          <p:cNvPr id="229" name="直接连接符 228">
            <a:extLst>
              <a:ext uri="{FF2B5EF4-FFF2-40B4-BE49-F238E27FC236}">
                <a16:creationId xmlns:a16="http://schemas.microsoft.com/office/drawing/2014/main" id="{D777D5F3-BA46-CC92-0E1F-602554748FDC}"/>
              </a:ext>
            </a:extLst>
          </p:cNvPr>
          <p:cNvCxnSpPr>
            <a:stCxn id="126" idx="0"/>
            <a:endCxn id="128" idx="2"/>
          </p:cNvCxnSpPr>
          <p:nvPr/>
        </p:nvCxnSpPr>
        <p:spPr>
          <a:xfrm flipV="1">
            <a:off x="1029753" y="4669693"/>
            <a:ext cx="0" cy="986361"/>
          </a:xfrm>
          <a:prstGeom prst="line">
            <a:avLst/>
          </a:prstGeom>
          <a:ln>
            <a:solidFill>
              <a:schemeClr val="accent1">
                <a:alpha val="10000"/>
              </a:schemeClr>
            </a:solidFill>
            <a:tailEnd type="arrow"/>
          </a:ln>
        </p:spPr>
        <p:style>
          <a:lnRef idx="2">
            <a:schemeClr val="accent1"/>
          </a:lnRef>
          <a:fillRef idx="0">
            <a:schemeClr val="accent1"/>
          </a:fillRef>
          <a:effectRef idx="1">
            <a:schemeClr val="accent1"/>
          </a:effectRef>
          <a:fontRef idx="minor">
            <a:schemeClr val="tx1"/>
          </a:fontRef>
        </p:style>
      </p:cxnSp>
      <p:sp>
        <p:nvSpPr>
          <p:cNvPr id="285" name="文本框 284">
            <a:extLst>
              <a:ext uri="{FF2B5EF4-FFF2-40B4-BE49-F238E27FC236}">
                <a16:creationId xmlns:a16="http://schemas.microsoft.com/office/drawing/2014/main" id="{373BF417-8927-0FA2-2F6F-7E773DA11D7D}"/>
              </a:ext>
            </a:extLst>
          </p:cNvPr>
          <p:cNvSpPr txBox="1"/>
          <p:nvPr/>
        </p:nvSpPr>
        <p:spPr>
          <a:xfrm>
            <a:off x="2207855" y="4586920"/>
            <a:ext cx="902812" cy="307777"/>
          </a:xfrm>
          <a:prstGeom prst="rect">
            <a:avLst/>
          </a:prstGeom>
          <a:noFill/>
        </p:spPr>
        <p:txBody>
          <a:bodyPr wrap="none" rtlCol="0">
            <a:spAutoFit/>
          </a:bodyPr>
          <a:lstStyle/>
          <a:p>
            <a:pPr algn="ctr"/>
            <a:r>
              <a:rPr lang="en-US" altLang="zh-CN" sz="1400" b="1" dirty="0">
                <a:solidFill>
                  <a:schemeClr val="tx1">
                    <a:alpha val="10000"/>
                  </a:schemeClr>
                </a:solidFill>
                <a:latin typeface="Times New Roman" panose="02020603050405020304" pitchFamily="18" charset="0"/>
                <a:cs typeface="Times New Roman" panose="02020603050405020304" pitchFamily="18" charset="0"/>
              </a:rPr>
              <a:t>Decoding</a:t>
            </a:r>
            <a:endParaRPr lang="zh-CN" altLang="en-US" sz="1400" b="1" dirty="0">
              <a:solidFill>
                <a:schemeClr val="tx1">
                  <a:alpha val="10000"/>
                </a:schemeClr>
              </a:solidFill>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9E464042-13B5-5D9A-18CB-F84FA01079CD}"/>
              </a:ext>
            </a:extLst>
          </p:cNvPr>
          <p:cNvSpPr txBox="1"/>
          <p:nvPr/>
        </p:nvSpPr>
        <p:spPr>
          <a:xfrm>
            <a:off x="6578417" y="59698"/>
            <a:ext cx="5574323" cy="523220"/>
          </a:xfrm>
          <a:prstGeom prst="rect">
            <a:avLst/>
          </a:prstGeom>
          <a:noFill/>
        </p:spPr>
        <p:txBody>
          <a:bodyPr wrap="square" rtlCol="0">
            <a:spAutoFit/>
          </a:bodyPr>
          <a:lstStyle/>
          <a:p>
            <a:pPr algn="r"/>
            <a:r>
              <a:rPr lang="zh-CN" altLang="en-US" sz="2800" dirty="0">
                <a:solidFill>
                  <a:schemeClr val="bg1"/>
                </a:solidFill>
                <a:latin typeface="微软雅黑" panose="020B0503020204020204" pitchFamily="34" charset="-122"/>
                <a:ea typeface="微软雅黑" panose="020B0503020204020204" pitchFamily="34" charset="-122"/>
              </a:rPr>
              <a:t>本周期任务：</a:t>
            </a:r>
            <a:r>
              <a:rPr lang="zh-CN" altLang="en-US" sz="2800" b="1" dirty="0">
                <a:solidFill>
                  <a:schemeClr val="bg1"/>
                </a:solidFill>
                <a:latin typeface="微软雅黑" panose="020B0503020204020204" pitchFamily="34" charset="-122"/>
                <a:ea typeface="微软雅黑" panose="020B0503020204020204" pitchFamily="34" charset="-122"/>
              </a:rPr>
              <a:t>进行模型网络搭建</a:t>
            </a:r>
          </a:p>
        </p:txBody>
      </p:sp>
      <p:sp>
        <p:nvSpPr>
          <p:cNvPr id="9" name="文本框 8">
            <a:extLst>
              <a:ext uri="{FF2B5EF4-FFF2-40B4-BE49-F238E27FC236}">
                <a16:creationId xmlns:a16="http://schemas.microsoft.com/office/drawing/2014/main" id="{4DAAFAD7-8CCE-5439-DAD9-6622B078FD86}"/>
              </a:ext>
            </a:extLst>
          </p:cNvPr>
          <p:cNvSpPr txBox="1"/>
          <p:nvPr/>
        </p:nvSpPr>
        <p:spPr>
          <a:xfrm>
            <a:off x="7880680" y="5836891"/>
            <a:ext cx="2846764" cy="707886"/>
          </a:xfrm>
          <a:prstGeom prst="rect">
            <a:avLst/>
          </a:prstGeom>
          <a:noFill/>
        </p:spPr>
        <p:txBody>
          <a:bodyPr wrap="square" rtlCol="0">
            <a:spAutoFit/>
          </a:bodyPr>
          <a:lstStyle/>
          <a:p>
            <a:pPr algn="ctr"/>
            <a:r>
              <a:rPr lang="zh-CN" altLang="en-US" sz="2000" dirty="0">
                <a:solidFill>
                  <a:srgbClr val="002060"/>
                </a:solidFill>
                <a:latin typeface="微软雅黑" panose="020B0503020204020204" pitchFamily="34" charset="-122"/>
                <a:ea typeface="微软雅黑" panose="020B0503020204020204" pitchFamily="34" charset="-122"/>
              </a:rPr>
              <a:t>期望能在有限的资源下提高训练的速度</a:t>
            </a:r>
            <a:endParaRPr lang="zh-CN" altLang="en-US" sz="2000" dirty="0">
              <a:solidFill>
                <a:srgbClr val="FF0000"/>
              </a:solidFill>
              <a:latin typeface="微软雅黑" panose="020B0503020204020204" pitchFamily="34" charset="-122"/>
              <a:ea typeface="微软雅黑" panose="020B0503020204020204" pitchFamily="34" charset="-122"/>
            </a:endParaRPr>
          </a:p>
        </p:txBody>
      </p:sp>
      <p:cxnSp>
        <p:nvCxnSpPr>
          <p:cNvPr id="68" name="直接箭头连接符 67">
            <a:extLst>
              <a:ext uri="{FF2B5EF4-FFF2-40B4-BE49-F238E27FC236}">
                <a16:creationId xmlns:a16="http://schemas.microsoft.com/office/drawing/2014/main" id="{C264A87C-AAC8-5FC8-FEE6-372CBC922FA0}"/>
              </a:ext>
            </a:extLst>
          </p:cNvPr>
          <p:cNvCxnSpPr>
            <a:cxnSpLocks/>
          </p:cNvCxnSpPr>
          <p:nvPr/>
        </p:nvCxnSpPr>
        <p:spPr>
          <a:xfrm flipH="1" flipV="1">
            <a:off x="5497222" y="5836893"/>
            <a:ext cx="2383457" cy="239224"/>
          </a:xfrm>
          <a:prstGeom prst="straightConnector1">
            <a:avLst/>
          </a:prstGeom>
          <a:ln w="28575">
            <a:solidFill>
              <a:srgbClr val="0F2D69"/>
            </a:solidFill>
            <a:tailEnd type="triangle"/>
          </a:ln>
        </p:spPr>
        <p:style>
          <a:lnRef idx="2">
            <a:schemeClr val="accent1"/>
          </a:lnRef>
          <a:fillRef idx="0">
            <a:schemeClr val="accent1"/>
          </a:fillRef>
          <a:effectRef idx="1">
            <a:schemeClr val="accent1"/>
          </a:effectRef>
          <a:fontRef idx="minor">
            <a:schemeClr val="tx1"/>
          </a:fontRef>
        </p:style>
      </p:cxnSp>
      <p:sp>
        <p:nvSpPr>
          <p:cNvPr id="72" name="任意多边形: 形状 71">
            <a:extLst>
              <a:ext uri="{FF2B5EF4-FFF2-40B4-BE49-F238E27FC236}">
                <a16:creationId xmlns:a16="http://schemas.microsoft.com/office/drawing/2014/main" id="{834463B7-E045-6E9E-F4B0-5D84DBAF88F2}"/>
              </a:ext>
            </a:extLst>
          </p:cNvPr>
          <p:cNvSpPr/>
          <p:nvPr/>
        </p:nvSpPr>
        <p:spPr>
          <a:xfrm>
            <a:off x="8992696" y="3269473"/>
            <a:ext cx="983725" cy="1611713"/>
          </a:xfrm>
          <a:custGeom>
            <a:avLst/>
            <a:gdLst>
              <a:gd name="connsiteX0" fmla="*/ 0 w 983725"/>
              <a:gd name="connsiteY0" fmla="*/ 1611713 h 1611713"/>
              <a:gd name="connsiteX1" fmla="*/ 947292 w 983725"/>
              <a:gd name="connsiteY1" fmla="*/ 1052547 h 1611713"/>
              <a:gd name="connsiteX2" fmla="*/ 697313 w 983725"/>
              <a:gd name="connsiteY2" fmla="*/ 0 h 1611713"/>
            </a:gdLst>
            <a:ahLst/>
            <a:cxnLst>
              <a:cxn ang="0">
                <a:pos x="connsiteX0" y="connsiteY0"/>
              </a:cxn>
              <a:cxn ang="0">
                <a:pos x="connsiteX1" y="connsiteY1"/>
              </a:cxn>
              <a:cxn ang="0">
                <a:pos x="connsiteX2" y="connsiteY2"/>
              </a:cxn>
            </a:cxnLst>
            <a:rect l="l" t="t" r="r" b="b"/>
            <a:pathLst>
              <a:path w="983725" h="1611713">
                <a:moveTo>
                  <a:pt x="0" y="1611713"/>
                </a:moveTo>
                <a:cubicBezTo>
                  <a:pt x="415536" y="1466439"/>
                  <a:pt x="831073" y="1321166"/>
                  <a:pt x="947292" y="1052547"/>
                </a:cubicBezTo>
                <a:cubicBezTo>
                  <a:pt x="1063511" y="783928"/>
                  <a:pt x="880412" y="391964"/>
                  <a:pt x="697313" y="0"/>
                </a:cubicBezTo>
              </a:path>
            </a:pathLst>
          </a:custGeom>
          <a:noFill/>
          <a:ln w="25400">
            <a:solidFill>
              <a:srgbClr val="0F2D69"/>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397540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25A2B86-CB2F-CD94-71AB-DFB93E550B9C}"/>
              </a:ext>
            </a:extLst>
          </p:cNvPr>
          <p:cNvPicPr>
            <a:picLocks noChangeAspect="1"/>
          </p:cNvPicPr>
          <p:nvPr/>
        </p:nvPicPr>
        <p:blipFill>
          <a:blip r:embed="rId2"/>
          <a:stretch>
            <a:fillRect/>
          </a:stretch>
        </p:blipFill>
        <p:spPr>
          <a:xfrm>
            <a:off x="872400" y="2034424"/>
            <a:ext cx="4729681" cy="3377064"/>
          </a:xfrm>
          <a:prstGeom prst="rect">
            <a:avLst/>
          </a:prstGeom>
        </p:spPr>
      </p:pic>
      <p:pic>
        <p:nvPicPr>
          <p:cNvPr id="5" name="图片 4">
            <a:extLst>
              <a:ext uri="{FF2B5EF4-FFF2-40B4-BE49-F238E27FC236}">
                <a16:creationId xmlns:a16="http://schemas.microsoft.com/office/drawing/2014/main" id="{6723DEA9-6B93-AB4E-BEB5-BB5204B85138}"/>
              </a:ext>
            </a:extLst>
          </p:cNvPr>
          <p:cNvPicPr>
            <a:picLocks noChangeAspect="1"/>
          </p:cNvPicPr>
          <p:nvPr/>
        </p:nvPicPr>
        <p:blipFill>
          <a:blip r:embed="rId3"/>
          <a:stretch>
            <a:fillRect/>
          </a:stretch>
        </p:blipFill>
        <p:spPr>
          <a:xfrm>
            <a:off x="6264714" y="2034424"/>
            <a:ext cx="4570001" cy="3377064"/>
          </a:xfrm>
          <a:prstGeom prst="rect">
            <a:avLst/>
          </a:prstGeom>
        </p:spPr>
      </p:pic>
      <p:sp>
        <p:nvSpPr>
          <p:cNvPr id="6" name="文本框 5">
            <a:extLst>
              <a:ext uri="{FF2B5EF4-FFF2-40B4-BE49-F238E27FC236}">
                <a16:creationId xmlns:a16="http://schemas.microsoft.com/office/drawing/2014/main" id="{A3F1E85F-394A-033A-DA67-CF7AFE04321A}"/>
              </a:ext>
            </a:extLst>
          </p:cNvPr>
          <p:cNvSpPr txBox="1"/>
          <p:nvPr/>
        </p:nvSpPr>
        <p:spPr>
          <a:xfrm>
            <a:off x="498826" y="1036047"/>
            <a:ext cx="3800290" cy="523220"/>
          </a:xfrm>
          <a:prstGeom prst="rect">
            <a:avLst/>
          </a:prstGeom>
          <a:noFill/>
        </p:spPr>
        <p:txBody>
          <a:bodyPr wrap="squar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尝试训练，效果良好</a:t>
            </a:r>
          </a:p>
        </p:txBody>
      </p:sp>
      <p:cxnSp>
        <p:nvCxnSpPr>
          <p:cNvPr id="8" name="直接箭头连接符 7">
            <a:extLst>
              <a:ext uri="{FF2B5EF4-FFF2-40B4-BE49-F238E27FC236}">
                <a16:creationId xmlns:a16="http://schemas.microsoft.com/office/drawing/2014/main" id="{F8F2ECBD-2754-121A-5CF2-5ECA969C59B2}"/>
              </a:ext>
            </a:extLst>
          </p:cNvPr>
          <p:cNvCxnSpPr>
            <a:cxnSpLocks/>
          </p:cNvCxnSpPr>
          <p:nvPr/>
        </p:nvCxnSpPr>
        <p:spPr>
          <a:xfrm flipH="1">
            <a:off x="3076353" y="1605434"/>
            <a:ext cx="3127094" cy="28389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文本框 8">
            <a:extLst>
              <a:ext uri="{FF2B5EF4-FFF2-40B4-BE49-F238E27FC236}">
                <a16:creationId xmlns:a16="http://schemas.microsoft.com/office/drawing/2014/main" id="{504B0F2A-5AE2-1A95-2DC7-5E5F745B3BEA}"/>
              </a:ext>
            </a:extLst>
          </p:cNvPr>
          <p:cNvSpPr txBox="1"/>
          <p:nvPr/>
        </p:nvSpPr>
        <p:spPr>
          <a:xfrm>
            <a:off x="5380882" y="1205324"/>
            <a:ext cx="2846764" cy="400110"/>
          </a:xfrm>
          <a:prstGeom prst="rect">
            <a:avLst/>
          </a:prstGeom>
          <a:noFill/>
        </p:spPr>
        <p:txBody>
          <a:bodyPr wrap="square" rtlCol="0">
            <a:spAutoFit/>
          </a:bodyPr>
          <a:lstStyle/>
          <a:p>
            <a:pPr algn="ctr"/>
            <a:r>
              <a:rPr lang="zh-CN" altLang="en-US" sz="2000" dirty="0">
                <a:solidFill>
                  <a:srgbClr val="002060"/>
                </a:solidFill>
                <a:latin typeface="微软雅黑" panose="020B0503020204020204" pitchFamily="34" charset="-122"/>
                <a:ea typeface="微软雅黑" panose="020B0503020204020204" pitchFamily="34" charset="-122"/>
              </a:rPr>
              <a:t>在第</a:t>
            </a:r>
            <a:r>
              <a:rPr lang="en-US" altLang="zh-CN" sz="2000" dirty="0">
                <a:solidFill>
                  <a:srgbClr val="002060"/>
                </a:solidFill>
                <a:latin typeface="微软雅黑" panose="020B0503020204020204" pitchFamily="34" charset="-122"/>
                <a:ea typeface="微软雅黑" panose="020B0503020204020204" pitchFamily="34" charset="-122"/>
              </a:rPr>
              <a:t>21</a:t>
            </a:r>
            <a:r>
              <a:rPr lang="zh-CN" altLang="en-US" sz="2000" dirty="0">
                <a:solidFill>
                  <a:srgbClr val="002060"/>
                </a:solidFill>
                <a:latin typeface="微软雅黑" panose="020B0503020204020204" pitchFamily="34" charset="-122"/>
                <a:ea typeface="微软雅黑" panose="020B0503020204020204" pitchFamily="34" charset="-122"/>
              </a:rPr>
              <a:t>轮达到最优拟合</a:t>
            </a:r>
            <a:endParaRPr lang="zh-CN" altLang="en-US" sz="2000" dirty="0">
              <a:solidFill>
                <a:srgbClr val="FF0000"/>
              </a:solidFill>
              <a:latin typeface="微软雅黑" panose="020B0503020204020204" pitchFamily="34" charset="-122"/>
              <a:ea typeface="微软雅黑" panose="020B0503020204020204" pitchFamily="34" charset="-122"/>
            </a:endParaRPr>
          </a:p>
        </p:txBody>
      </p:sp>
      <p:cxnSp>
        <p:nvCxnSpPr>
          <p:cNvPr id="12" name="直接箭头连接符 11">
            <a:extLst>
              <a:ext uri="{FF2B5EF4-FFF2-40B4-BE49-F238E27FC236}">
                <a16:creationId xmlns:a16="http://schemas.microsoft.com/office/drawing/2014/main" id="{F5B41D86-C165-1399-8413-A3A48813A2EB}"/>
              </a:ext>
            </a:extLst>
          </p:cNvPr>
          <p:cNvCxnSpPr/>
          <p:nvPr/>
        </p:nvCxnSpPr>
        <p:spPr>
          <a:xfrm>
            <a:off x="7098112" y="1605434"/>
            <a:ext cx="1190694" cy="11311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文本框 13">
            <a:extLst>
              <a:ext uri="{FF2B5EF4-FFF2-40B4-BE49-F238E27FC236}">
                <a16:creationId xmlns:a16="http://schemas.microsoft.com/office/drawing/2014/main" id="{2FE3200C-8BE2-15A1-A93A-4178C694E759}"/>
              </a:ext>
            </a:extLst>
          </p:cNvPr>
          <p:cNvSpPr txBox="1"/>
          <p:nvPr/>
        </p:nvSpPr>
        <p:spPr>
          <a:xfrm>
            <a:off x="1853590" y="5411488"/>
            <a:ext cx="2445526" cy="400110"/>
          </a:xfrm>
          <a:prstGeom prst="rect">
            <a:avLst/>
          </a:prstGeom>
          <a:no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损失函数 L</a:t>
            </a:r>
          </a:p>
        </p:txBody>
      </p:sp>
      <p:sp>
        <p:nvSpPr>
          <p:cNvPr id="15" name="文本框 14">
            <a:extLst>
              <a:ext uri="{FF2B5EF4-FFF2-40B4-BE49-F238E27FC236}">
                <a16:creationId xmlns:a16="http://schemas.microsoft.com/office/drawing/2014/main" id="{D9E3C12D-9A97-ED50-113A-7CE5F5974B7A}"/>
              </a:ext>
            </a:extLst>
          </p:cNvPr>
          <p:cNvSpPr txBox="1"/>
          <p:nvPr/>
        </p:nvSpPr>
        <p:spPr>
          <a:xfrm>
            <a:off x="8041461" y="5257600"/>
            <a:ext cx="2445526" cy="707886"/>
          </a:xfrm>
          <a:prstGeom prst="rect">
            <a:avLst/>
          </a:prstGeom>
          <a:no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评价指数：</a:t>
            </a:r>
            <a:r>
              <a:rPr lang="en-US" altLang="zh-CN" sz="2000" dirty="0">
                <a:latin typeface="微软雅黑" panose="020B0503020204020204" pitchFamily="34" charset="-122"/>
                <a:ea typeface="微软雅黑" panose="020B0503020204020204" pitchFamily="34" charset="-122"/>
              </a:rPr>
              <a:t>IOU</a:t>
            </a:r>
          </a:p>
          <a:p>
            <a:pPr algn="ctr"/>
            <a:r>
              <a:rPr lang="zh-CN" altLang="en-US" sz="2000" dirty="0">
                <a:latin typeface="微软雅黑" panose="020B0503020204020204" pitchFamily="34" charset="-122"/>
                <a:ea typeface="微软雅黑" panose="020B0503020204020204" pitchFamily="34" charset="-122"/>
              </a:rPr>
              <a:t>（血管区域交并比）</a:t>
            </a:r>
          </a:p>
        </p:txBody>
      </p:sp>
      <p:sp>
        <p:nvSpPr>
          <p:cNvPr id="19" name="文本框 18">
            <a:extLst>
              <a:ext uri="{FF2B5EF4-FFF2-40B4-BE49-F238E27FC236}">
                <a16:creationId xmlns:a16="http://schemas.microsoft.com/office/drawing/2014/main" id="{14032961-3378-9D31-54A3-56FCD22BB786}"/>
              </a:ext>
            </a:extLst>
          </p:cNvPr>
          <p:cNvSpPr txBox="1"/>
          <p:nvPr/>
        </p:nvSpPr>
        <p:spPr>
          <a:xfrm>
            <a:off x="2247835" y="5886645"/>
            <a:ext cx="7696331" cy="719556"/>
          </a:xfrm>
          <a:prstGeom prst="rect">
            <a:avLst/>
          </a:prstGeom>
          <a:noFill/>
        </p:spPr>
        <p:txBody>
          <a:bodyPr wrap="square">
            <a:spAutoFit/>
          </a:bodyPr>
          <a:lstStyle/>
          <a:p>
            <a:pPr marR="0" lvl="0" algn="ctr" defTabSz="914400" rtl="0" eaLnBrk="1" fontAlgn="auto" latinLnBrk="0" hangingPunct="1">
              <a:lnSpc>
                <a:spcPct val="200000"/>
              </a:lnSpc>
              <a:spcBef>
                <a:spcPts val="0"/>
              </a:spcBef>
              <a:spcAft>
                <a:spcPts val="0"/>
              </a:spcAft>
              <a:buClrTx/>
              <a:buSzTx/>
              <a:tabLst/>
              <a:defRPr/>
            </a:pPr>
            <a:r>
              <a:rPr kumimoji="0" lang="zh-CN" altLang="en-US" sz="2400" i="0" u="none" strike="noStrike" kern="1200" cap="none" spc="0" normalizeH="0" baseline="0" noProof="0" dirty="0">
                <a:ln>
                  <a:noFill/>
                </a:ln>
                <a:solidFill>
                  <a:srgbClr val="0F2D69"/>
                </a:solidFill>
                <a:effectLst/>
                <a:uLnTx/>
                <a:uFillTx/>
                <a:latin typeface="微软雅黑" panose="020B0503020204020204" pitchFamily="34" charset="-122"/>
                <a:ea typeface="微软雅黑" panose="020B0503020204020204" pitchFamily="34" charset="-122"/>
                <a:cs typeface="+mn-cs"/>
              </a:rPr>
              <a:t>说明迁移学习效果良好，之后可以用于优化训练速度</a:t>
            </a:r>
            <a:endParaRPr kumimoji="0" lang="en-US" altLang="zh-CN" sz="2400" i="0" u="none" strike="noStrike" kern="1200" cap="none" spc="0" normalizeH="0" baseline="0" noProof="0" dirty="0">
              <a:ln>
                <a:noFill/>
              </a:ln>
              <a:solidFill>
                <a:srgbClr val="0F2D69"/>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4444219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4F1BD5-0FFE-649B-D426-25D9039B72F5}"/>
            </a:ext>
          </a:extLst>
        </p:cNvPr>
        <p:cNvGrpSpPr/>
        <p:nvPr/>
      </p:nvGrpSpPr>
      <p:grpSpPr>
        <a:xfrm>
          <a:off x="0" y="0"/>
          <a:ext cx="0" cy="0"/>
          <a:chOff x="0" y="0"/>
          <a:chExt cx="0" cy="0"/>
        </a:xfrm>
      </p:grpSpPr>
      <p:sp>
        <p:nvSpPr>
          <p:cNvPr id="31" name="文本框 30">
            <a:extLst>
              <a:ext uri="{FF2B5EF4-FFF2-40B4-BE49-F238E27FC236}">
                <a16:creationId xmlns:a16="http://schemas.microsoft.com/office/drawing/2014/main" id="{1ACA22BA-8EEF-441C-366B-E069BD449449}"/>
              </a:ext>
            </a:extLst>
          </p:cNvPr>
          <p:cNvSpPr txBox="1"/>
          <p:nvPr/>
        </p:nvSpPr>
        <p:spPr>
          <a:xfrm>
            <a:off x="665065" y="890405"/>
            <a:ext cx="7235614" cy="523220"/>
          </a:xfrm>
          <a:prstGeom prst="rect">
            <a:avLst/>
          </a:prstGeom>
          <a:noFill/>
        </p:spPr>
        <p:txBody>
          <a:bodyPr wrap="squar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下周工作：继续构建之前想出的网络模型</a:t>
            </a:r>
          </a:p>
        </p:txBody>
      </p:sp>
      <p:sp>
        <p:nvSpPr>
          <p:cNvPr id="2" name="文本框 1">
            <a:extLst>
              <a:ext uri="{FF2B5EF4-FFF2-40B4-BE49-F238E27FC236}">
                <a16:creationId xmlns:a16="http://schemas.microsoft.com/office/drawing/2014/main" id="{C23E89E9-B65C-54A3-E014-F28EA16859A2}"/>
              </a:ext>
            </a:extLst>
          </p:cNvPr>
          <p:cNvSpPr txBox="1"/>
          <p:nvPr/>
        </p:nvSpPr>
        <p:spPr>
          <a:xfrm>
            <a:off x="994760" y="1363594"/>
            <a:ext cx="10912950" cy="719556"/>
          </a:xfrm>
          <a:prstGeom prst="rect">
            <a:avLst/>
          </a:prstGeom>
          <a:noFill/>
        </p:spPr>
        <p:txBody>
          <a:bodyPr wrap="square" rtlCol="0">
            <a:spAutoFit/>
          </a:bodyPr>
          <a:lstStyle/>
          <a:p>
            <a:pPr marL="457200" indent="-457200">
              <a:lnSpc>
                <a:spcPct val="200000"/>
              </a:lnSpc>
              <a:buAutoNum type="arabicPeriod"/>
            </a:pPr>
            <a:r>
              <a:rPr lang="zh-CN" altLang="en-US" sz="2400" b="1" dirty="0">
                <a:solidFill>
                  <a:srgbClr val="002060"/>
                </a:solidFill>
                <a:latin typeface="微软雅黑" panose="020B0503020204020204" pitchFamily="34" charset="-122"/>
                <a:ea typeface="微软雅黑" panose="020B0503020204020204" pitchFamily="34" charset="-122"/>
              </a:rPr>
              <a:t>目前已经搭建好网络初步架构并验证了迁移学习的合理性</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6E58CC30-11CA-E451-859E-FFF10F1D23CE}"/>
              </a:ext>
            </a:extLst>
          </p:cNvPr>
          <p:cNvPicPr>
            <a:picLocks noChangeAspect="1"/>
          </p:cNvPicPr>
          <p:nvPr/>
        </p:nvPicPr>
        <p:blipFill>
          <a:blip r:embed="rId3"/>
          <a:srcRect l="1159"/>
          <a:stretch/>
        </p:blipFill>
        <p:spPr>
          <a:xfrm>
            <a:off x="46049" y="2422278"/>
            <a:ext cx="7854630" cy="4068482"/>
          </a:xfrm>
          <a:prstGeom prst="rect">
            <a:avLst/>
          </a:prstGeom>
        </p:spPr>
      </p:pic>
      <p:pic>
        <p:nvPicPr>
          <p:cNvPr id="18" name="图片 17">
            <a:extLst>
              <a:ext uri="{FF2B5EF4-FFF2-40B4-BE49-F238E27FC236}">
                <a16:creationId xmlns:a16="http://schemas.microsoft.com/office/drawing/2014/main" id="{67C5087C-1C86-8AC0-F0FC-937FD4C383BE}"/>
              </a:ext>
            </a:extLst>
          </p:cNvPr>
          <p:cNvPicPr>
            <a:picLocks noChangeAspect="1"/>
          </p:cNvPicPr>
          <p:nvPr/>
        </p:nvPicPr>
        <p:blipFill>
          <a:blip r:embed="rId4"/>
          <a:stretch>
            <a:fillRect/>
          </a:stretch>
        </p:blipFill>
        <p:spPr>
          <a:xfrm>
            <a:off x="8162112" y="2422276"/>
            <a:ext cx="3823988" cy="4068481"/>
          </a:xfrm>
          <a:prstGeom prst="rect">
            <a:avLst/>
          </a:prstGeom>
        </p:spPr>
      </p:pic>
    </p:spTree>
    <p:extLst>
      <p:ext uri="{BB962C8B-B14F-4D97-AF65-F5344CB8AC3E}">
        <p14:creationId xmlns:p14="http://schemas.microsoft.com/office/powerpoint/2010/main" val="40543799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B40E5-77A2-AB7B-9CA1-122B91DD449C}"/>
            </a:ext>
          </a:extLst>
        </p:cNvPr>
        <p:cNvGrpSpPr/>
        <p:nvPr/>
      </p:nvGrpSpPr>
      <p:grpSpPr>
        <a:xfrm>
          <a:off x="0" y="0"/>
          <a:ext cx="0" cy="0"/>
          <a:chOff x="0" y="0"/>
          <a:chExt cx="0" cy="0"/>
        </a:xfrm>
      </p:grpSpPr>
      <p:sp>
        <p:nvSpPr>
          <p:cNvPr id="31" name="文本框 30">
            <a:extLst>
              <a:ext uri="{FF2B5EF4-FFF2-40B4-BE49-F238E27FC236}">
                <a16:creationId xmlns:a16="http://schemas.microsoft.com/office/drawing/2014/main" id="{64C07A3B-FC5C-5D59-E54B-559A9F9171BF}"/>
              </a:ext>
            </a:extLst>
          </p:cNvPr>
          <p:cNvSpPr txBox="1"/>
          <p:nvPr/>
        </p:nvSpPr>
        <p:spPr>
          <a:xfrm>
            <a:off x="665065" y="890405"/>
            <a:ext cx="1620957"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下周工作</a:t>
            </a:r>
          </a:p>
        </p:txBody>
      </p:sp>
      <p:sp>
        <p:nvSpPr>
          <p:cNvPr id="2" name="文本框 1">
            <a:extLst>
              <a:ext uri="{FF2B5EF4-FFF2-40B4-BE49-F238E27FC236}">
                <a16:creationId xmlns:a16="http://schemas.microsoft.com/office/drawing/2014/main" id="{244C1B34-84EF-87E6-0268-561C98833BF8}"/>
              </a:ext>
            </a:extLst>
          </p:cNvPr>
          <p:cNvSpPr txBox="1"/>
          <p:nvPr/>
        </p:nvSpPr>
        <p:spPr>
          <a:xfrm>
            <a:off x="1001339" y="1379681"/>
            <a:ext cx="10912950" cy="719556"/>
          </a:xfrm>
          <a:prstGeom prst="rect">
            <a:avLst/>
          </a:prstGeom>
          <a:noFill/>
        </p:spPr>
        <p:txBody>
          <a:bodyPr wrap="square" rtlCol="0">
            <a:spAutoFit/>
          </a:bodyPr>
          <a:lstStyle/>
          <a:p>
            <a:pPr>
              <a:lnSpc>
                <a:spcPct val="200000"/>
              </a:lnSpc>
            </a:pPr>
            <a:r>
              <a:rPr lang="en-US" altLang="zh-CN" sz="2400" b="1" dirty="0">
                <a:solidFill>
                  <a:srgbClr val="002060"/>
                </a:solidFill>
                <a:latin typeface="微软雅黑" panose="020B0503020204020204" pitchFamily="34" charset="-122"/>
                <a:ea typeface="微软雅黑" panose="020B0503020204020204" pitchFamily="34" charset="-122"/>
              </a:rPr>
              <a:t>2. </a:t>
            </a:r>
            <a:r>
              <a:rPr lang="zh-CN" altLang="en-US" sz="2400" b="1" dirty="0">
                <a:solidFill>
                  <a:srgbClr val="002060"/>
                </a:solidFill>
                <a:latin typeface="微软雅黑" panose="020B0503020204020204" pitchFamily="34" charset="-122"/>
                <a:ea typeface="微软雅黑" panose="020B0503020204020204" pitchFamily="34" charset="-122"/>
              </a:rPr>
              <a:t>继续构建时序网络部分，改变训练方式</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12BAAF08-5B0F-E7FA-3011-13D1DF0C318A}"/>
              </a:ext>
            </a:extLst>
          </p:cNvPr>
          <p:cNvPicPr>
            <a:picLocks noChangeAspect="1"/>
          </p:cNvPicPr>
          <p:nvPr/>
        </p:nvPicPr>
        <p:blipFill>
          <a:blip r:embed="rId3"/>
          <a:stretch>
            <a:fillRect/>
          </a:stretch>
        </p:blipFill>
        <p:spPr>
          <a:xfrm>
            <a:off x="1849118" y="2406212"/>
            <a:ext cx="8493764" cy="4290617"/>
          </a:xfrm>
          <a:prstGeom prst="rect">
            <a:avLst/>
          </a:prstGeom>
        </p:spPr>
      </p:pic>
      <p:cxnSp>
        <p:nvCxnSpPr>
          <p:cNvPr id="8" name="直接箭头连接符 7">
            <a:extLst>
              <a:ext uri="{FF2B5EF4-FFF2-40B4-BE49-F238E27FC236}">
                <a16:creationId xmlns:a16="http://schemas.microsoft.com/office/drawing/2014/main" id="{AB1CB197-30F3-F465-EE0F-EE2C71949F91}"/>
              </a:ext>
            </a:extLst>
          </p:cNvPr>
          <p:cNvCxnSpPr>
            <a:cxnSpLocks/>
          </p:cNvCxnSpPr>
          <p:nvPr/>
        </p:nvCxnSpPr>
        <p:spPr>
          <a:xfrm flipH="1">
            <a:off x="9222941" y="2201562"/>
            <a:ext cx="394705" cy="1227438"/>
          </a:xfrm>
          <a:prstGeom prst="straightConnector1">
            <a:avLst/>
          </a:prstGeom>
          <a:ln>
            <a:solidFill>
              <a:srgbClr val="0F2D69"/>
            </a:solidFill>
            <a:tailEnd type="triangle"/>
          </a:ln>
        </p:spPr>
        <p:style>
          <a:lnRef idx="2">
            <a:schemeClr val="accent1"/>
          </a:lnRef>
          <a:fillRef idx="0">
            <a:schemeClr val="accent1"/>
          </a:fillRef>
          <a:effectRef idx="1">
            <a:schemeClr val="accent1"/>
          </a:effectRef>
          <a:fontRef idx="minor">
            <a:schemeClr val="tx1"/>
          </a:fontRef>
        </p:style>
      </p:cxnSp>
      <p:sp>
        <p:nvSpPr>
          <p:cNvPr id="10" name="文本框 9">
            <a:extLst>
              <a:ext uri="{FF2B5EF4-FFF2-40B4-BE49-F238E27FC236}">
                <a16:creationId xmlns:a16="http://schemas.microsoft.com/office/drawing/2014/main" id="{6C4842FB-9163-8CF5-525A-2CC9A6D7B81D}"/>
              </a:ext>
            </a:extLst>
          </p:cNvPr>
          <p:cNvSpPr txBox="1"/>
          <p:nvPr/>
        </p:nvSpPr>
        <p:spPr>
          <a:xfrm>
            <a:off x="8126412" y="1268240"/>
            <a:ext cx="3285074" cy="830997"/>
          </a:xfrm>
          <a:prstGeom prst="rect">
            <a:avLst/>
          </a:prstGeom>
          <a:noFill/>
        </p:spPr>
        <p:txBody>
          <a:bodyPr wrap="square" rtlCol="0">
            <a:spAutoFit/>
          </a:bodyPr>
          <a:lstStyle/>
          <a:p>
            <a:pPr algn="ctr"/>
            <a:r>
              <a:rPr lang="zh-CN" altLang="en-US" sz="1600" dirty="0">
                <a:solidFill>
                  <a:srgbClr val="002060"/>
                </a:solidFill>
                <a:latin typeface="微软雅黑" panose="020B0503020204020204" pitchFamily="34" charset="-122"/>
                <a:ea typeface="微软雅黑" panose="020B0503020204020204" pitchFamily="34" charset="-122"/>
              </a:rPr>
              <a:t>由于引入</a:t>
            </a:r>
            <a:r>
              <a:rPr lang="zh-CN" altLang="en-US" sz="1600" b="1" dirty="0">
                <a:solidFill>
                  <a:srgbClr val="FF0000"/>
                </a:solidFill>
                <a:latin typeface="微软雅黑" panose="020B0503020204020204" pitchFamily="34" charset="-122"/>
                <a:ea typeface="微软雅黑" panose="020B0503020204020204" pitchFamily="34" charset="-122"/>
              </a:rPr>
              <a:t>时序</a:t>
            </a:r>
            <a:r>
              <a:rPr lang="zh-CN" altLang="en-US" sz="1600" dirty="0">
                <a:solidFill>
                  <a:srgbClr val="002060"/>
                </a:solidFill>
                <a:latin typeface="微软雅黑" panose="020B0503020204020204" pitchFamily="34" charset="-122"/>
                <a:ea typeface="微软雅黑" panose="020B0503020204020204" pitchFamily="34" charset="-122"/>
              </a:rPr>
              <a:t>，训练方式需要从单个图像与标签匹配变更为</a:t>
            </a:r>
            <a:r>
              <a:rPr lang="zh-CN" altLang="en-US" sz="1600" b="1" dirty="0">
                <a:solidFill>
                  <a:srgbClr val="002060"/>
                </a:solidFill>
                <a:latin typeface="微软雅黑" panose="020B0503020204020204" pitchFamily="34" charset="-122"/>
                <a:ea typeface="微软雅黑" panose="020B0503020204020204" pitchFamily="34" charset="-122"/>
              </a:rPr>
              <a:t>一组图像序列</a:t>
            </a:r>
            <a:r>
              <a:rPr lang="zh-CN" altLang="en-US" sz="1600" dirty="0">
                <a:solidFill>
                  <a:srgbClr val="002060"/>
                </a:solidFill>
                <a:latin typeface="微软雅黑" panose="020B0503020204020204" pitchFamily="34" charset="-122"/>
                <a:ea typeface="微软雅黑" panose="020B0503020204020204" pitchFamily="34" charset="-122"/>
              </a:rPr>
              <a:t>，目前还下周需进一步实验</a:t>
            </a:r>
            <a:endParaRPr lang="zh-CN" altLang="en-US" sz="1600" dirty="0">
              <a:solidFill>
                <a:srgbClr val="FF0000"/>
              </a:solidFill>
              <a:latin typeface="微软雅黑" panose="020B0503020204020204" pitchFamily="34" charset="-122"/>
              <a:ea typeface="微软雅黑" panose="020B0503020204020204" pitchFamily="34" charset="-122"/>
            </a:endParaRPr>
          </a:p>
        </p:txBody>
      </p:sp>
      <p:cxnSp>
        <p:nvCxnSpPr>
          <p:cNvPr id="13" name="直接箭头连接符 12">
            <a:extLst>
              <a:ext uri="{FF2B5EF4-FFF2-40B4-BE49-F238E27FC236}">
                <a16:creationId xmlns:a16="http://schemas.microsoft.com/office/drawing/2014/main" id="{BF0A7D74-26E9-978C-FBCC-17A367457D10}"/>
              </a:ext>
            </a:extLst>
          </p:cNvPr>
          <p:cNvCxnSpPr/>
          <p:nvPr/>
        </p:nvCxnSpPr>
        <p:spPr>
          <a:xfrm flipV="1">
            <a:off x="6696829" y="1565663"/>
            <a:ext cx="1429583" cy="282872"/>
          </a:xfrm>
          <a:prstGeom prst="straightConnector1">
            <a:avLst/>
          </a:prstGeom>
          <a:ln>
            <a:solidFill>
              <a:srgbClr val="0F2D69"/>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1873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62F56-1957-8E12-666F-E6EF2AB98DE4}"/>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75F07EEE-EF82-D429-F99C-4A47EC43C962}"/>
              </a:ext>
            </a:extLst>
          </p:cNvPr>
          <p:cNvSpPr txBox="1"/>
          <p:nvPr/>
        </p:nvSpPr>
        <p:spPr>
          <a:xfrm>
            <a:off x="665065" y="943032"/>
            <a:ext cx="2698175"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排除干扰训练集</a:t>
            </a:r>
          </a:p>
        </p:txBody>
      </p:sp>
      <p:sp>
        <p:nvSpPr>
          <p:cNvPr id="7" name="文本框 6">
            <a:extLst>
              <a:ext uri="{FF2B5EF4-FFF2-40B4-BE49-F238E27FC236}">
                <a16:creationId xmlns:a16="http://schemas.microsoft.com/office/drawing/2014/main" id="{31190D48-6A92-A4FE-E1D4-9A253E10BDD0}"/>
              </a:ext>
            </a:extLst>
          </p:cNvPr>
          <p:cNvSpPr txBox="1"/>
          <p:nvPr/>
        </p:nvSpPr>
        <p:spPr>
          <a:xfrm>
            <a:off x="720178" y="5265472"/>
            <a:ext cx="10751643" cy="461665"/>
          </a:xfrm>
          <a:prstGeom prst="rect">
            <a:avLst/>
          </a:prstGeom>
          <a:noFill/>
        </p:spPr>
        <p:txBody>
          <a:bodyPr wrap="square" rtlCol="0">
            <a:spAutoFit/>
          </a:bodyPr>
          <a:lstStyle/>
          <a:p>
            <a:pPr algn="ctr"/>
            <a:r>
              <a:rPr lang="zh-CN" altLang="en-US" sz="2400" dirty="0">
                <a:latin typeface="微软雅黑" panose="020B0503020204020204" pitchFamily="34" charset="-122"/>
                <a:ea typeface="微软雅黑" panose="020B0503020204020204" pitchFamily="34" charset="-122"/>
              </a:rPr>
              <a:t>处理了</a:t>
            </a:r>
            <a:r>
              <a:rPr lang="en-US" altLang="zh-CN" sz="2400" b="1" dirty="0">
                <a:latin typeface="微软雅黑" panose="020B0503020204020204" pitchFamily="34" charset="-122"/>
                <a:ea typeface="微软雅黑" panose="020B0503020204020204" pitchFamily="34" charset="-122"/>
              </a:rPr>
              <a:t>1019</a:t>
            </a:r>
            <a:r>
              <a:rPr lang="zh-CN" altLang="en-US" sz="2400" dirty="0">
                <a:latin typeface="微软雅黑" panose="020B0503020204020204" pitchFamily="34" charset="-122"/>
                <a:ea typeface="微软雅黑" panose="020B0503020204020204" pitchFamily="34" charset="-122"/>
              </a:rPr>
              <a:t>张图像用于训练，依照</a:t>
            </a:r>
            <a:r>
              <a:rPr lang="en-US" altLang="zh-CN" sz="2400" dirty="0">
                <a:latin typeface="微软雅黑" panose="020B0503020204020204" pitchFamily="34" charset="-122"/>
                <a:ea typeface="微软雅黑" panose="020B0503020204020204" pitchFamily="34" charset="-122"/>
              </a:rPr>
              <a:t>6</a:t>
            </a:r>
            <a:r>
              <a:rPr lang="zh-CN" altLang="en-US" sz="2400" dirty="0">
                <a:latin typeface="微软雅黑" panose="020B0503020204020204" pitchFamily="34" charset="-122"/>
                <a:ea typeface="微软雅黑" panose="020B0503020204020204" pitchFamily="34" charset="-122"/>
              </a:rPr>
              <a:t>位编号 </a:t>
            </a:r>
            <a:r>
              <a:rPr lang="en-US" altLang="zh-CN" sz="2400" dirty="0">
                <a:latin typeface="微软雅黑" panose="020B0503020204020204" pitchFamily="34" charset="-122"/>
                <a:ea typeface="微软雅黑" panose="020B0503020204020204" pitchFamily="34" charset="-122"/>
              </a:rPr>
              <a:t>000000~00xxxx</a:t>
            </a:r>
            <a:endParaRPr lang="zh-CN" altLang="en-US" sz="2400" dirty="0">
              <a:latin typeface="微软雅黑" panose="020B0503020204020204" pitchFamily="34" charset="-122"/>
              <a:ea typeface="微软雅黑" panose="020B0503020204020204" pitchFamily="34" charset="-122"/>
            </a:endParaRPr>
          </a:p>
        </p:txBody>
      </p:sp>
      <p:grpSp>
        <p:nvGrpSpPr>
          <p:cNvPr id="13" name="组合 12">
            <a:extLst>
              <a:ext uri="{FF2B5EF4-FFF2-40B4-BE49-F238E27FC236}">
                <a16:creationId xmlns:a16="http://schemas.microsoft.com/office/drawing/2014/main" id="{CF55A554-5190-D3C5-A2E0-B49276A67323}"/>
              </a:ext>
            </a:extLst>
          </p:cNvPr>
          <p:cNvGrpSpPr/>
          <p:nvPr/>
        </p:nvGrpSpPr>
        <p:grpSpPr>
          <a:xfrm>
            <a:off x="627755" y="1714500"/>
            <a:ext cx="10936491" cy="3168859"/>
            <a:chOff x="665065" y="1714500"/>
            <a:chExt cx="10936491" cy="3168859"/>
          </a:xfrm>
        </p:grpSpPr>
        <p:pic>
          <p:nvPicPr>
            <p:cNvPr id="5" name="图片 4">
              <a:extLst>
                <a:ext uri="{FF2B5EF4-FFF2-40B4-BE49-F238E27FC236}">
                  <a16:creationId xmlns:a16="http://schemas.microsoft.com/office/drawing/2014/main" id="{0DC1C5DA-EA0A-9C80-DB71-52D139B5D57E}"/>
                </a:ext>
              </a:extLst>
            </p:cNvPr>
            <p:cNvPicPr>
              <a:picLocks noChangeAspect="1"/>
            </p:cNvPicPr>
            <p:nvPr/>
          </p:nvPicPr>
          <p:blipFill>
            <a:blip r:embed="rId2"/>
            <a:stretch>
              <a:fillRect/>
            </a:stretch>
          </p:blipFill>
          <p:spPr>
            <a:xfrm>
              <a:off x="665065" y="1728833"/>
              <a:ext cx="5374681" cy="3154526"/>
            </a:xfrm>
            <a:prstGeom prst="rect">
              <a:avLst/>
            </a:prstGeom>
            <a:ln>
              <a:solidFill>
                <a:srgbClr val="0070C0"/>
              </a:solidFill>
            </a:ln>
          </p:spPr>
        </p:pic>
        <p:pic>
          <p:nvPicPr>
            <p:cNvPr id="10" name="图片 9">
              <a:extLst>
                <a:ext uri="{FF2B5EF4-FFF2-40B4-BE49-F238E27FC236}">
                  <a16:creationId xmlns:a16="http://schemas.microsoft.com/office/drawing/2014/main" id="{3CCBC503-CA2A-87F1-2203-131D143E338D}"/>
                </a:ext>
              </a:extLst>
            </p:cNvPr>
            <p:cNvPicPr>
              <a:picLocks noChangeAspect="1"/>
            </p:cNvPicPr>
            <p:nvPr/>
          </p:nvPicPr>
          <p:blipFill>
            <a:blip r:embed="rId3"/>
            <a:stretch>
              <a:fillRect/>
            </a:stretch>
          </p:blipFill>
          <p:spPr>
            <a:xfrm>
              <a:off x="6226874" y="1714500"/>
              <a:ext cx="5374682" cy="3154527"/>
            </a:xfrm>
            <a:prstGeom prst="rect">
              <a:avLst/>
            </a:prstGeom>
            <a:ln>
              <a:solidFill>
                <a:srgbClr val="0070C0"/>
              </a:solidFill>
            </a:ln>
          </p:spPr>
        </p:pic>
      </p:grpSp>
      <p:sp>
        <p:nvSpPr>
          <p:cNvPr id="4" name="文本框 3">
            <a:extLst>
              <a:ext uri="{FF2B5EF4-FFF2-40B4-BE49-F238E27FC236}">
                <a16:creationId xmlns:a16="http://schemas.microsoft.com/office/drawing/2014/main" id="{D4B573C1-04BC-C8F7-3FDB-A664999BCAF1}"/>
              </a:ext>
            </a:extLst>
          </p:cNvPr>
          <p:cNvSpPr txBox="1"/>
          <p:nvPr/>
        </p:nvSpPr>
        <p:spPr>
          <a:xfrm>
            <a:off x="720178" y="5825300"/>
            <a:ext cx="10751643" cy="461665"/>
          </a:xfrm>
          <a:prstGeom prst="rect">
            <a:avLst/>
          </a:prstGeom>
          <a:noFill/>
        </p:spPr>
        <p:txBody>
          <a:bodyPr wrap="square" rtlCol="0">
            <a:spAutoFit/>
          </a:bodyPr>
          <a:lstStyle/>
          <a:p>
            <a:pPr algn="ctr"/>
            <a:r>
              <a:rPr lang="zh-CN" altLang="en-US" sz="2400" dirty="0">
                <a:latin typeface="微软雅黑" panose="020B0503020204020204" pitchFamily="34" charset="-122"/>
                <a:ea typeface="微软雅黑" panose="020B0503020204020204" pitchFamily="34" charset="-122"/>
              </a:rPr>
              <a:t>处理了</a:t>
            </a:r>
            <a:r>
              <a:rPr lang="en-US" altLang="zh-CN" sz="2400" b="1" dirty="0">
                <a:latin typeface="微软雅黑" panose="020B0503020204020204" pitchFamily="34" charset="-122"/>
                <a:ea typeface="微软雅黑" panose="020B0503020204020204" pitchFamily="34" charset="-122"/>
              </a:rPr>
              <a:t>270</a:t>
            </a:r>
            <a:r>
              <a:rPr lang="zh-CN" altLang="en-US" sz="2400" dirty="0">
                <a:latin typeface="微软雅黑" panose="020B0503020204020204" pitchFamily="34" charset="-122"/>
                <a:ea typeface="微软雅黑" panose="020B0503020204020204" pitchFamily="34" charset="-122"/>
              </a:rPr>
              <a:t>张图像用于验证，依照</a:t>
            </a:r>
            <a:r>
              <a:rPr lang="en-US" altLang="zh-CN" sz="2400" dirty="0">
                <a:latin typeface="微软雅黑" panose="020B0503020204020204" pitchFamily="34" charset="-122"/>
                <a:ea typeface="微软雅黑" panose="020B0503020204020204" pitchFamily="34" charset="-122"/>
              </a:rPr>
              <a:t>6</a:t>
            </a:r>
            <a:r>
              <a:rPr lang="zh-CN" altLang="en-US" sz="2400" dirty="0">
                <a:latin typeface="微软雅黑" panose="020B0503020204020204" pitchFamily="34" charset="-122"/>
                <a:ea typeface="微软雅黑" panose="020B0503020204020204" pitchFamily="34" charset="-122"/>
              </a:rPr>
              <a:t>位编号 </a:t>
            </a:r>
            <a:r>
              <a:rPr lang="en-US" altLang="zh-CN" sz="2400" dirty="0">
                <a:latin typeface="微软雅黑" panose="020B0503020204020204" pitchFamily="34" charset="-122"/>
                <a:ea typeface="微软雅黑" panose="020B0503020204020204" pitchFamily="34" charset="-122"/>
              </a:rPr>
              <a:t>000000~000xxx</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62540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A8E6B-9B54-6BE8-2B5E-4D897C63638F}"/>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F9DE6D06-69CF-2D7E-1514-51B48264E03A}"/>
              </a:ext>
            </a:extLst>
          </p:cNvPr>
          <p:cNvSpPr txBox="1"/>
          <p:nvPr/>
        </p:nvSpPr>
        <p:spPr>
          <a:xfrm>
            <a:off x="665065" y="943032"/>
            <a:ext cx="1980029"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增添预处理</a:t>
            </a:r>
          </a:p>
        </p:txBody>
      </p:sp>
      <p:sp>
        <p:nvSpPr>
          <p:cNvPr id="7" name="文本框 6">
            <a:extLst>
              <a:ext uri="{FF2B5EF4-FFF2-40B4-BE49-F238E27FC236}">
                <a16:creationId xmlns:a16="http://schemas.microsoft.com/office/drawing/2014/main" id="{F14902A4-5258-1D17-F3C8-F853DBDE3A92}"/>
              </a:ext>
            </a:extLst>
          </p:cNvPr>
          <p:cNvSpPr txBox="1"/>
          <p:nvPr/>
        </p:nvSpPr>
        <p:spPr>
          <a:xfrm>
            <a:off x="943222" y="1651057"/>
            <a:ext cx="72469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首先对图片进行对数变化</a:t>
            </a:r>
            <a:r>
              <a:rPr lang="en-US" altLang="zh-CN" sz="2400" dirty="0">
                <a:solidFill>
                  <a:srgbClr val="002060"/>
                </a:solidFill>
                <a:latin typeface="微软雅黑" panose="020B0503020204020204" pitchFamily="34" charset="-122"/>
                <a:ea typeface="微软雅黑" panose="020B0503020204020204" pitchFamily="34" charset="-122"/>
              </a:rPr>
              <a:t>+</a:t>
            </a:r>
            <a:r>
              <a:rPr lang="zh-CN" altLang="en-US" sz="2400" dirty="0">
                <a:solidFill>
                  <a:srgbClr val="002060"/>
                </a:solidFill>
                <a:latin typeface="微软雅黑" panose="020B0503020204020204" pitchFamily="34" charset="-122"/>
                <a:ea typeface="微软雅黑" panose="020B0503020204020204" pitchFamily="34" charset="-122"/>
              </a:rPr>
              <a:t>高斯滤波</a:t>
            </a:r>
          </a:p>
        </p:txBody>
      </p:sp>
      <p:pic>
        <p:nvPicPr>
          <p:cNvPr id="6" name="图片 5">
            <a:extLst>
              <a:ext uri="{FF2B5EF4-FFF2-40B4-BE49-F238E27FC236}">
                <a16:creationId xmlns:a16="http://schemas.microsoft.com/office/drawing/2014/main" id="{F432F57C-06DA-F725-7037-19D0866B6A8B}"/>
              </a:ext>
            </a:extLst>
          </p:cNvPr>
          <p:cNvPicPr>
            <a:picLocks noChangeAspect="1"/>
          </p:cNvPicPr>
          <p:nvPr/>
        </p:nvPicPr>
        <p:blipFill>
          <a:blip r:embed="rId2"/>
          <a:stretch>
            <a:fillRect/>
          </a:stretch>
        </p:blipFill>
        <p:spPr>
          <a:xfrm>
            <a:off x="2191709" y="2428244"/>
            <a:ext cx="7808582" cy="3325736"/>
          </a:xfrm>
          <a:prstGeom prst="rect">
            <a:avLst/>
          </a:prstGeom>
        </p:spPr>
      </p:pic>
      <p:sp>
        <p:nvSpPr>
          <p:cNvPr id="8" name="文本框 7">
            <a:extLst>
              <a:ext uri="{FF2B5EF4-FFF2-40B4-BE49-F238E27FC236}">
                <a16:creationId xmlns:a16="http://schemas.microsoft.com/office/drawing/2014/main" id="{A7EBDAFC-3D97-CFFC-5646-B0E0AFA35A80}"/>
              </a:ext>
            </a:extLst>
          </p:cNvPr>
          <p:cNvSpPr txBox="1"/>
          <p:nvPr/>
        </p:nvSpPr>
        <p:spPr>
          <a:xfrm>
            <a:off x="4964921" y="5884836"/>
            <a:ext cx="2262158"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参考朱丰裕学长论文</a:t>
            </a:r>
          </a:p>
        </p:txBody>
      </p:sp>
    </p:spTree>
    <p:extLst>
      <p:ext uri="{BB962C8B-B14F-4D97-AF65-F5344CB8AC3E}">
        <p14:creationId xmlns:p14="http://schemas.microsoft.com/office/powerpoint/2010/main" val="3267127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6FDB8-5232-AE55-F51B-1A377E4C02D3}"/>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8BE3F500-9D33-C6F6-B915-63CFB6CB4CD1}"/>
              </a:ext>
            </a:extLst>
          </p:cNvPr>
          <p:cNvSpPr txBox="1"/>
          <p:nvPr/>
        </p:nvSpPr>
        <p:spPr>
          <a:xfrm>
            <a:off x="665065" y="943032"/>
            <a:ext cx="3775393" cy="523220"/>
          </a:xfrm>
          <a:prstGeom prst="rect">
            <a:avLst/>
          </a:prstGeom>
          <a:noFill/>
        </p:spPr>
        <p:txBody>
          <a:bodyPr wrap="non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使用不同参数进行训练</a:t>
            </a:r>
          </a:p>
        </p:txBody>
      </p:sp>
      <p:sp>
        <p:nvSpPr>
          <p:cNvPr id="7" name="文本框 6">
            <a:extLst>
              <a:ext uri="{FF2B5EF4-FFF2-40B4-BE49-F238E27FC236}">
                <a16:creationId xmlns:a16="http://schemas.microsoft.com/office/drawing/2014/main" id="{018A140B-F21B-7CAE-F26A-09688CD33B7F}"/>
              </a:ext>
            </a:extLst>
          </p:cNvPr>
          <p:cNvSpPr txBox="1"/>
          <p:nvPr/>
        </p:nvSpPr>
        <p:spPr>
          <a:xfrm>
            <a:off x="943222" y="1651057"/>
            <a:ext cx="7246908"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a:solidFill>
                  <a:srgbClr val="002060"/>
                </a:solidFill>
                <a:latin typeface="微软雅黑" panose="020B0503020204020204" pitchFamily="34" charset="-122"/>
                <a:ea typeface="微软雅黑" panose="020B0503020204020204" pitchFamily="34" charset="-122"/>
              </a:rPr>
              <a:t>U-Net</a:t>
            </a:r>
            <a:endParaRPr lang="zh-CN" altLang="en-US" sz="2400" dirty="0">
              <a:solidFill>
                <a:srgbClr val="002060"/>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9E2D28E3-C353-F839-B089-1743CD988992}"/>
              </a:ext>
            </a:extLst>
          </p:cNvPr>
          <p:cNvPicPr>
            <a:picLocks noChangeAspect="1"/>
          </p:cNvPicPr>
          <p:nvPr/>
        </p:nvPicPr>
        <p:blipFill>
          <a:blip r:embed="rId2"/>
          <a:stretch>
            <a:fillRect/>
          </a:stretch>
        </p:blipFill>
        <p:spPr>
          <a:xfrm>
            <a:off x="515604" y="2519534"/>
            <a:ext cx="6187182" cy="2604872"/>
          </a:xfrm>
          <a:prstGeom prst="rect">
            <a:avLst/>
          </a:prstGeom>
        </p:spPr>
      </p:pic>
      <p:cxnSp>
        <p:nvCxnSpPr>
          <p:cNvPr id="11" name="直接箭头连接符 10">
            <a:extLst>
              <a:ext uri="{FF2B5EF4-FFF2-40B4-BE49-F238E27FC236}">
                <a16:creationId xmlns:a16="http://schemas.microsoft.com/office/drawing/2014/main" id="{918D25F8-17BB-9C8F-0747-259D9C5CC3E6}"/>
              </a:ext>
            </a:extLst>
          </p:cNvPr>
          <p:cNvCxnSpPr/>
          <p:nvPr/>
        </p:nvCxnSpPr>
        <p:spPr>
          <a:xfrm flipV="1">
            <a:off x="5412008" y="2660818"/>
            <a:ext cx="2581555" cy="1151133"/>
          </a:xfrm>
          <a:prstGeom prst="straightConnector1">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直接箭头连接符 11">
            <a:extLst>
              <a:ext uri="{FF2B5EF4-FFF2-40B4-BE49-F238E27FC236}">
                <a16:creationId xmlns:a16="http://schemas.microsoft.com/office/drawing/2014/main" id="{71E4DE7C-6DBF-BDC0-A75C-E522D17A80CD}"/>
              </a:ext>
            </a:extLst>
          </p:cNvPr>
          <p:cNvCxnSpPr>
            <a:cxnSpLocks/>
          </p:cNvCxnSpPr>
          <p:nvPr/>
        </p:nvCxnSpPr>
        <p:spPr>
          <a:xfrm flipV="1">
            <a:off x="5242999" y="2855033"/>
            <a:ext cx="2874768" cy="1528494"/>
          </a:xfrm>
          <a:prstGeom prst="straightConnector1">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sp>
        <p:nvSpPr>
          <p:cNvPr id="15" name="文本框 14">
            <a:extLst>
              <a:ext uri="{FF2B5EF4-FFF2-40B4-BE49-F238E27FC236}">
                <a16:creationId xmlns:a16="http://schemas.microsoft.com/office/drawing/2014/main" id="{51DDD8BC-29DE-EB4C-C882-E09A1F0DDCB9}"/>
              </a:ext>
            </a:extLst>
          </p:cNvPr>
          <p:cNvSpPr txBox="1"/>
          <p:nvPr/>
        </p:nvSpPr>
        <p:spPr>
          <a:xfrm>
            <a:off x="8301962" y="2113772"/>
            <a:ext cx="2698175" cy="954107"/>
          </a:xfrm>
          <a:prstGeom prst="rect">
            <a:avLst/>
          </a:prstGeom>
          <a:noFill/>
        </p:spPr>
        <p:txBody>
          <a:bodyPr wrap="none" rtlCol="0">
            <a:spAutoFit/>
          </a:bodyPr>
          <a:lstStyle/>
          <a:p>
            <a:pPr algn="ctr"/>
            <a:r>
              <a:rPr lang="zh-CN" altLang="en-US" sz="2800" dirty="0">
                <a:solidFill>
                  <a:srgbClr val="002060"/>
                </a:solidFill>
                <a:latin typeface="微软雅黑" panose="020B0503020204020204" pitchFamily="34" charset="-122"/>
                <a:ea typeface="微软雅黑" panose="020B0503020204020204" pitchFamily="34" charset="-122"/>
              </a:rPr>
              <a:t>学习率过低</a:t>
            </a:r>
            <a:endParaRPr lang="en-US" altLang="zh-CN" sz="2800" dirty="0">
              <a:solidFill>
                <a:srgbClr val="002060"/>
              </a:solidFill>
              <a:latin typeface="微软雅黑" panose="020B0503020204020204" pitchFamily="34" charset="-122"/>
              <a:ea typeface="微软雅黑" panose="020B0503020204020204" pitchFamily="34" charset="-122"/>
            </a:endParaRPr>
          </a:p>
          <a:p>
            <a:pPr algn="ctr"/>
            <a:r>
              <a:rPr lang="zh-CN" altLang="en-US" sz="2800" dirty="0">
                <a:solidFill>
                  <a:srgbClr val="002060"/>
                </a:solidFill>
                <a:latin typeface="微软雅黑" panose="020B0503020204020204" pitchFamily="34" charset="-122"/>
                <a:ea typeface="微软雅黑" panose="020B0503020204020204" pitchFamily="34" charset="-122"/>
              </a:rPr>
              <a:t>训练轮数又较少</a:t>
            </a:r>
          </a:p>
        </p:txBody>
      </p:sp>
      <p:sp>
        <p:nvSpPr>
          <p:cNvPr id="16" name="文本框 15">
            <a:extLst>
              <a:ext uri="{FF2B5EF4-FFF2-40B4-BE49-F238E27FC236}">
                <a16:creationId xmlns:a16="http://schemas.microsoft.com/office/drawing/2014/main" id="{727E6969-53BC-1B11-8A04-B15E7349C528}"/>
              </a:ext>
            </a:extLst>
          </p:cNvPr>
          <p:cNvSpPr txBox="1"/>
          <p:nvPr/>
        </p:nvSpPr>
        <p:spPr>
          <a:xfrm>
            <a:off x="2708949" y="5255793"/>
            <a:ext cx="180049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原论文中的参数</a:t>
            </a:r>
          </a:p>
        </p:txBody>
      </p:sp>
      <p:sp>
        <p:nvSpPr>
          <p:cNvPr id="18" name="文本框 17">
            <a:extLst>
              <a:ext uri="{FF2B5EF4-FFF2-40B4-BE49-F238E27FC236}">
                <a16:creationId xmlns:a16="http://schemas.microsoft.com/office/drawing/2014/main" id="{B3623BA6-ED0E-BA2F-7243-CF4634409F6F}"/>
              </a:ext>
            </a:extLst>
          </p:cNvPr>
          <p:cNvSpPr txBox="1"/>
          <p:nvPr/>
        </p:nvSpPr>
        <p:spPr>
          <a:xfrm>
            <a:off x="8122425" y="4694952"/>
            <a:ext cx="3057247" cy="954107"/>
          </a:xfrm>
          <a:prstGeom prst="rect">
            <a:avLst/>
          </a:prstGeom>
          <a:noFill/>
        </p:spPr>
        <p:txBody>
          <a:bodyPr wrap="none" rtlCol="0">
            <a:spAutoFit/>
          </a:bodyPr>
          <a:lstStyle/>
          <a:p>
            <a:pPr algn="ctr"/>
            <a:r>
              <a:rPr lang="zh-CN" altLang="en-US" sz="2800" b="1" dirty="0">
                <a:solidFill>
                  <a:srgbClr val="002060"/>
                </a:solidFill>
                <a:latin typeface="微软雅黑" panose="020B0503020204020204" pitchFamily="34" charset="-122"/>
                <a:ea typeface="微软雅黑" panose="020B0503020204020204" pitchFamily="34" charset="-122"/>
              </a:rPr>
              <a:t>模型可能还</a:t>
            </a:r>
            <a:r>
              <a:rPr lang="zh-CN" altLang="en-US" sz="2800" b="1" dirty="0">
                <a:solidFill>
                  <a:srgbClr val="FF0000"/>
                </a:solidFill>
                <a:latin typeface="微软雅黑" panose="020B0503020204020204" pitchFamily="34" charset="-122"/>
                <a:ea typeface="微软雅黑" panose="020B0503020204020204" pitchFamily="34" charset="-122"/>
              </a:rPr>
              <a:t>未达到</a:t>
            </a:r>
            <a:endParaRPr lang="en-US" altLang="zh-CN" sz="2800" b="1" dirty="0">
              <a:solidFill>
                <a:srgbClr val="FF0000"/>
              </a:solidFill>
              <a:latin typeface="微软雅黑" panose="020B0503020204020204" pitchFamily="34" charset="-122"/>
              <a:ea typeface="微软雅黑" panose="020B0503020204020204" pitchFamily="34" charset="-122"/>
            </a:endParaRPr>
          </a:p>
          <a:p>
            <a:pPr algn="ctr"/>
            <a:r>
              <a:rPr lang="zh-CN" altLang="en-US" sz="2800" b="1" dirty="0">
                <a:solidFill>
                  <a:srgbClr val="FF0000"/>
                </a:solidFill>
                <a:latin typeface="微软雅黑" panose="020B0503020204020204" pitchFamily="34" charset="-122"/>
                <a:ea typeface="微软雅黑" panose="020B0503020204020204" pitchFamily="34" charset="-122"/>
              </a:rPr>
              <a:t>最优值</a:t>
            </a:r>
            <a:r>
              <a:rPr lang="zh-CN" altLang="en-US" sz="2800" b="1" dirty="0">
                <a:solidFill>
                  <a:srgbClr val="002060"/>
                </a:solidFill>
                <a:latin typeface="微软雅黑" panose="020B0503020204020204" pitchFamily="34" charset="-122"/>
                <a:ea typeface="微软雅黑" panose="020B0503020204020204" pitchFamily="34" charset="-122"/>
              </a:rPr>
              <a:t>就结束了</a:t>
            </a:r>
          </a:p>
        </p:txBody>
      </p:sp>
      <p:cxnSp>
        <p:nvCxnSpPr>
          <p:cNvPr id="20" name="直接箭头连接符 19">
            <a:extLst>
              <a:ext uri="{FF2B5EF4-FFF2-40B4-BE49-F238E27FC236}">
                <a16:creationId xmlns:a16="http://schemas.microsoft.com/office/drawing/2014/main" id="{03B327E9-9E32-8D71-776A-51E65F8F6062}"/>
              </a:ext>
            </a:extLst>
          </p:cNvPr>
          <p:cNvCxnSpPr/>
          <p:nvPr/>
        </p:nvCxnSpPr>
        <p:spPr>
          <a:xfrm>
            <a:off x="9650538" y="3368150"/>
            <a:ext cx="0" cy="1015377"/>
          </a:xfrm>
          <a:prstGeom prst="straightConnector1">
            <a:avLst/>
          </a:prstGeom>
          <a:ln w="38100">
            <a:solidFill>
              <a:srgbClr val="00206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006414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2620</TotalTime>
  <Words>3268</Words>
  <Application>Microsoft Office PowerPoint</Application>
  <PresentationFormat>宽屏</PresentationFormat>
  <Paragraphs>1070</Paragraphs>
  <Slides>65</Slides>
  <Notes>8</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65</vt:i4>
      </vt:variant>
    </vt:vector>
  </HeadingPairs>
  <TitlesOfParts>
    <vt:vector size="72" baseType="lpstr">
      <vt:lpstr>等线</vt:lpstr>
      <vt:lpstr>微软雅黑</vt:lpstr>
      <vt:lpstr>Arial</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Dragon Ender</dc:creator>
  <cp:lastModifiedBy>Dragon Ender</cp:lastModifiedBy>
  <cp:revision>39</cp:revision>
  <dcterms:created xsi:type="dcterms:W3CDTF">2024-09-09T02:56:59Z</dcterms:created>
  <dcterms:modified xsi:type="dcterms:W3CDTF">2024-10-10T16:24:16Z</dcterms:modified>
</cp:coreProperties>
</file>